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936974B-DD37-4DBD-990E-61043A993953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30A29CF-146D-42F7-97A3-4EB776F0B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k.wikipedia.org/wiki/%D0%A4%D0%B0%D0%B9%D0%BB:Wine_grapes07.jpg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E%D0%B1%D1%96%D0%BE%D1%82%D0%B8%D0%BA%D0%B8" TargetMode="External"/><Relationship Id="rId3" Type="http://schemas.openxmlformats.org/officeDocument/2006/relationships/hyperlink" Target="http://uk.wikipedia.org/wiki/%D0%91%D1%96%D0%BE%D0%BB%D0%BE%D0%B3%D1%96%D1%87%D0%BD%D0%BE_%D0%B0%D0%BA%D1%82%D0%B8%D0%B2%D0%BD%D1%96_%D0%B4%D0%BE%D0%B1%D0%B0%D0%B2%D0%BA%D0%B8" TargetMode="External"/><Relationship Id="rId7" Type="http://schemas.openxmlformats.org/officeDocument/2006/relationships/hyperlink" Target="http://uk.wikipedia.org/wiki/%D0%A8%D0%BB%D1%83%D0%BD%D0%BA%D0%BE%D0%B2%D0%BE-%D0%BA%D0%B8%D1%88%D0%BA%D0%BE%D0%B2%D0%B8%D0%B9_%D1%82%D1%80%D0%B0%D0%BA%D1%82" TargetMode="External"/><Relationship Id="rId2" Type="http://schemas.openxmlformats.org/officeDocument/2006/relationships/hyperlink" Target="http://uk.wikipedia.org/wiki/%D0%9B%D1%96%D0%BA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0%BB%D0%BE%D1%80%D0%B0_%D0%BA%D0%B8%D1%88%D0%B5%D1%87%D0%BD%D0%B8%D0%BA%D0%B0" TargetMode="External"/><Relationship Id="rId5" Type="http://schemas.openxmlformats.org/officeDocument/2006/relationships/hyperlink" Target="http://uk.wikipedia.org/wiki/%D0%90%D0%BB%D0%B5%D1%80%D0%B3%D1%96%D1%87%D0%BD%D1%96_%D0%B7%D0%B0%D1%85%D0%B2%D0%BE%D1%80%D1%8E%D0%B2%D0%B0%D0%BD%D0%BD%D1%8F" TargetMode="External"/><Relationship Id="rId10" Type="http://schemas.openxmlformats.org/officeDocument/2006/relationships/hyperlink" Target="http://uk.wikipedia.org/wiki/%D0%A1%D0%B8%D0%BD%D0%B4%D1%80%D0%BE%D0%BC_%D0%BF%D0%BE%D0%B4%D1%80%D0%B0%D0%B7%D0%BD%D0%B5%D0%BD%D0%BE%D0%B3%D0%BE_%D0%BA%D0%B8%D1%88%D0%B5%D1%87%D0%BD%D0%B8%D0%BA%D0%B0" TargetMode="External"/><Relationship Id="rId4" Type="http://schemas.openxmlformats.org/officeDocument/2006/relationships/hyperlink" Target="http://uk.wikipedia.org/w/index.php?title=%D0%93%D0%B5%D1%84%D0%B5%D1%84%D1%96%D1%82%D1%96%D0%BD&amp;action=edit&amp;redlink=1" TargetMode="External"/><Relationship Id="rId9" Type="http://schemas.openxmlformats.org/officeDocument/2006/relationships/hyperlink" Target="http://uk.wikipedia.org/wiki/%D0%94%D1%96%D0%B0%D1%80%D0%B5%D1%8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2%D0%9D%D0%A2" TargetMode="External"/><Relationship Id="rId2" Type="http://schemas.openxmlformats.org/officeDocument/2006/relationships/hyperlink" Target="http://uk.wikipedia.org/w/index.php?title=Yarrowia_lipolytica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E%D0%BB%D1%96%D1%8F" TargetMode="External"/><Relationship Id="rId5" Type="http://schemas.openxmlformats.org/officeDocument/2006/relationships/hyperlink" Target="http://uk.wikipedia.org/wiki/%D0%96%D0%B8%D1%80%D0%B8" TargetMode="External"/><Relationship Id="rId4" Type="http://schemas.openxmlformats.org/officeDocument/2006/relationships/hyperlink" Target="http://uk.wikipedia.org/wiki/%D0%96%D0%B8%D1%80%D0%BD%D1%96_%D0%BA%D0%B8%D1%81%D0%BB%D0%BE%D1%82%D0%B8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6%D0%BC%D1%83%D0%BD%D0%BD%D0%B0_%D1%81%D0%B8%D1%81%D1%82%D0%B5%D0%BC%D0%B0" TargetMode="External"/><Relationship Id="rId2" Type="http://schemas.openxmlformats.org/officeDocument/2006/relationships/hyperlink" Target="http://uk.wikipedia.org/wiki/Candida_albicans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3.jpeg"/><Relationship Id="rId4" Type="http://schemas.openxmlformats.org/officeDocument/2006/relationships/hyperlink" Target="http://uk.wikipedia.org/wiki/%D0%A4%D0%B0%D0%B9%D0%BB:Candida_albicans.jp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%D0%A4%D0%B0%D0%B9%D0%BB:Tableau_Louis_Pasteur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51;&#1080;&#1076;&#1072;\Downloads\&#1042;&#1080;&#1076;&#1077;&#1086;\6&#1082;&#1083;&#1072;&#1089;\Yeast%20(&#1044;&#1088;&#1086;&#1078;&#1078;&#1080;).mp4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Candida" TargetMode="External"/><Relationship Id="rId13" Type="http://schemas.openxmlformats.org/officeDocument/2006/relationships/hyperlink" Target="http://uk.wikipedia.org/wiki/%D0%A2%D0%BB%D1%8F" TargetMode="External"/><Relationship Id="rId3" Type="http://schemas.openxmlformats.org/officeDocument/2006/relationships/hyperlink" Target="http://uk.wikipedia.org/wiki/%D0%9B%D0%B8%D1%81%D1%82%D0%BE%D0%BA" TargetMode="External"/><Relationship Id="rId7" Type="http://schemas.openxmlformats.org/officeDocument/2006/relationships/hyperlink" Target="http://uk.wikipedia.org/wiki/%D0%9B%D1%96%D1%81%D0%BE%D0%B2%D0%B0_%D0%BF%D1%96%D0%B4%D1%81%D1%82%D0%B8%D0%BB%D0%BA%D0%B0" TargetMode="External"/><Relationship Id="rId12" Type="http://schemas.openxmlformats.org/officeDocument/2006/relationships/hyperlink" Target="http://uk.wikipedia.org/wiki/%D0%9A%D1%81%D0%B8%D0%BB%D0%BE%D1%84%D0%B0%D0%B3" TargetMode="External"/><Relationship Id="rId2" Type="http://schemas.openxmlformats.org/officeDocument/2006/relationships/hyperlink" Target="http://uk.wikipedia.org/wiki/%D0%9F%D0%BB%D1%96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2%90%D1%80%D1%83%D0%BD%D1%82" TargetMode="External"/><Relationship Id="rId11" Type="http://schemas.openxmlformats.org/officeDocument/2006/relationships/hyperlink" Target="http://uk.wikipedia.org/wiki/%D0%9A%D0%B8%D1%88%D0%B5%D1%87%D0%BD%D0%B8%D0%BA" TargetMode="External"/><Relationship Id="rId5" Type="http://schemas.openxmlformats.org/officeDocument/2006/relationships/hyperlink" Target="http://uk.wikipedia.org/wiki/%D0%9A%D0%B2%D1%96%D1%82%D0%BA%D0%B0" TargetMode="External"/><Relationship Id="rId10" Type="http://schemas.openxmlformats.org/officeDocument/2006/relationships/hyperlink" Target="http://uk.wikipedia.org/w/index.php?title=Ambrosiozyma&amp;action=edit&amp;redlink=1" TargetMode="External"/><Relationship Id="rId4" Type="http://schemas.openxmlformats.org/officeDocument/2006/relationships/hyperlink" Target="http://uk.wikipedia.org/wiki/%D0%9D%D0%B5%D0%BA%D1%82%D0%B0%D1%80_(%D0%B1%D0%BE%D1%82%D0%B0%D0%BD%D1%96%D0%BA%D0%B0)" TargetMode="External"/><Relationship Id="rId9" Type="http://schemas.openxmlformats.org/officeDocument/2006/relationships/hyperlink" Target="http://uk.wikipedia.org/wiki/Pichia" TargetMode="External"/><Relationship Id="rId14" Type="http://schemas.openxmlformats.org/officeDocument/2006/relationships/hyperlink" Target="http://uk.wikipedia.org/w/index.php?title=Lypomyces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Дріжджі – це одноклітинні гриби  </a:t>
            </a:r>
            <a:endParaRPr lang="ru-RU" sz="54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 підготовлена вчителем 1категорії  </a:t>
            </a:r>
            <a:r>
              <a:rPr lang="uk-UA" dirty="0" err="1" smtClean="0"/>
              <a:t>Іршанської</a:t>
            </a:r>
            <a:r>
              <a:rPr lang="uk-UA" dirty="0" smtClean="0"/>
              <a:t> ЗОШ 1-3 ст. </a:t>
            </a:r>
          </a:p>
          <a:p>
            <a:r>
              <a:rPr lang="uk-UA" dirty="0" err="1" smtClean="0"/>
              <a:t>Рябченко</a:t>
            </a:r>
            <a:r>
              <a:rPr lang="uk-UA" dirty="0" smtClean="0"/>
              <a:t> Лідією Петрівною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771508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Застосування дріжджів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42844" y="1142984"/>
            <a:ext cx="8215370" cy="542928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Приготування печеного дріжджового хліба одна з якнайдавніших технологій.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sz="2800" dirty="0" smtClean="0"/>
              <a:t>Дріжджі викликають бродіння вуглеводів з утворенням спирту і вуглекислого газу. Завдяки виділенню вуглекислого газу тісто підходить і стає пухким при випіканні.</a:t>
            </a:r>
            <a:endParaRPr lang="ru-RU" sz="2800" dirty="0"/>
          </a:p>
        </p:txBody>
      </p:sp>
      <p:pic>
        <p:nvPicPr>
          <p:cNvPr id="5" name="Рисунок 4" descr="https://encrypted-tbn2.gstatic.com/images?q=tbn:ANd9GcTmheURrFZQfIKwYmXU39Roz5Pv9nBfgPe1Rny74Siq3ssJw4z5n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143116"/>
            <a:ext cx="492922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 дріжджів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uk-UA" sz="2800" dirty="0" smtClean="0"/>
              <a:t>Дріжджі, що знаходяться на плодах винограду, використовують для виробництва із винограду вина.</a:t>
            </a:r>
            <a:endParaRPr lang="ru-RU" sz="2800" dirty="0"/>
          </a:p>
        </p:txBody>
      </p:sp>
      <p:pic>
        <p:nvPicPr>
          <p:cNvPr id="7" name="Содержимое 6" descr="http://upload.wikimedia.org/wikipedia/commons/thumb/6/65/Wine_grapes07.jpg/220px-Wine_grapes07.jpg">
            <a:hlinkClick r:id="rId2"/>
          </p:cNvPr>
          <p:cNvPicPr>
            <a:picLocks noGrp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2000240"/>
            <a:ext cx="314327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42048" cy="1143000"/>
          </a:xfrm>
        </p:spPr>
        <p:txBody>
          <a:bodyPr/>
          <a:lstStyle/>
          <a:p>
            <a:r>
              <a:rPr lang="uk-UA" dirty="0" smtClean="0"/>
              <a:t>Застосування дріжджів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uk-UA" sz="3200" dirty="0" smtClean="0"/>
              <a:t>Дріжджі широко використовують у пивоварінні та для виробництва квасу.</a:t>
            </a:r>
            <a:endParaRPr lang="ru-RU" sz="3200" dirty="0"/>
          </a:p>
        </p:txBody>
      </p:sp>
      <p:pic>
        <p:nvPicPr>
          <p:cNvPr id="7" name="Содержимое 6" descr="https://encrypted-tbn2.gstatic.com/images?q=tbn:ANd9GcQTXjRjWKhqCigEvPQ_hPT7hLMI-Ri2JUlAYSRScyi5Dv4G9REupw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3356005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s://encrypted-tbn0.gstatic.com/images?q=tbn:ANd9GcRR24qkENLfzFcl0FxkbZ0HM5xcKLTppfwjQmXv52W3G_jiI3pW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214818"/>
            <a:ext cx="342902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Застосування у медицині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7881942" cy="5598504"/>
          </a:xfrm>
          <a:solidFill>
            <a:srgbClr val="0070C0"/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b="1" i="1" dirty="0" smtClean="0"/>
          </a:p>
          <a:p>
            <a:pPr lvl="0"/>
            <a:r>
              <a:rPr lang="ru-RU" dirty="0" err="1" smtClean="0"/>
              <a:t>Висушені</a:t>
            </a:r>
            <a:r>
              <a:rPr lang="ru-RU" dirty="0" smtClean="0"/>
              <a:t> </a:t>
            </a:r>
            <a:r>
              <a:rPr lang="ru-RU" dirty="0" err="1" smtClean="0"/>
              <a:t>пивні</a:t>
            </a:r>
            <a:r>
              <a:rPr lang="ru-RU" dirty="0" smtClean="0"/>
              <a:t> </a:t>
            </a:r>
            <a:r>
              <a:rPr lang="ru-RU" dirty="0" err="1" smtClean="0"/>
              <a:t>дріжджі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2" tooltip="Ліки"/>
              </a:rPr>
              <a:t>ліків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3" tooltip="Біологічно активні добавки"/>
              </a:rPr>
              <a:t>біологічно</a:t>
            </a:r>
            <a:r>
              <a:rPr lang="ru-RU" u="sng" dirty="0" smtClean="0">
                <a:hlinkClick r:id="rId3" tooltip="Біологічно активні добавки"/>
              </a:rPr>
              <a:t> </a:t>
            </a:r>
            <a:r>
              <a:rPr lang="ru-RU" u="sng" dirty="0" err="1" smtClean="0">
                <a:hlinkClick r:id="rId3" tooltip="Біологічно активні добавки"/>
              </a:rPr>
              <a:t>активних</a:t>
            </a:r>
            <a:r>
              <a:rPr lang="ru-RU" u="sng" dirty="0" smtClean="0">
                <a:hlinkClick r:id="rId3" tooltip="Біологічно активні добавки"/>
              </a:rPr>
              <a:t> добавок</a:t>
            </a:r>
            <a:r>
              <a:rPr lang="ru-RU" dirty="0" smtClean="0"/>
              <a:t>.</a:t>
            </a:r>
          </a:p>
          <a:p>
            <a:pPr lvl="0"/>
            <a:r>
              <a:rPr lang="ru-RU" dirty="0" err="1" smtClean="0"/>
              <a:t>Тривалий</a:t>
            </a:r>
            <a:r>
              <a:rPr lang="ru-RU" dirty="0" smtClean="0"/>
              <a:t> час </a:t>
            </a:r>
            <a:r>
              <a:rPr lang="ru-RU" dirty="0" err="1" smtClean="0"/>
              <a:t>випускався</a:t>
            </a:r>
            <a:r>
              <a:rPr lang="ru-RU" dirty="0" smtClean="0"/>
              <a:t> препарат </a:t>
            </a:r>
            <a:r>
              <a:rPr lang="ru-RU" u="sng" dirty="0" err="1" smtClean="0">
                <a:hlinkClick r:id="rId4" tooltip="Гефефітін (ще не написана)"/>
              </a:rPr>
              <a:t>Гефефітін</a:t>
            </a:r>
            <a:r>
              <a:rPr lang="ru-RU" dirty="0" smtClean="0"/>
              <a:t>, як </a:t>
            </a:r>
            <a:r>
              <a:rPr lang="ru-RU" dirty="0" err="1" smtClean="0"/>
              <a:t>загальнозміцнюючий</a:t>
            </a:r>
            <a:r>
              <a:rPr lang="ru-RU" dirty="0" smtClean="0"/>
              <a:t> </a:t>
            </a:r>
            <a:r>
              <a:rPr lang="ru-RU" dirty="0" err="1" smtClean="0"/>
              <a:t>лікарський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.</a:t>
            </a:r>
          </a:p>
          <a:p>
            <a:pPr lvl="0"/>
            <a:r>
              <a:rPr lang="ru-RU" dirty="0" err="1" smtClean="0"/>
              <a:t>Рідкі</a:t>
            </a:r>
            <a:r>
              <a:rPr lang="ru-RU" dirty="0" smtClean="0"/>
              <a:t> </a:t>
            </a:r>
            <a:r>
              <a:rPr lang="ru-RU" dirty="0" err="1" smtClean="0"/>
              <a:t>пивні</a:t>
            </a:r>
            <a:r>
              <a:rPr lang="ru-RU" dirty="0" smtClean="0"/>
              <a:t> </a:t>
            </a:r>
            <a:r>
              <a:rPr lang="ru-RU" dirty="0" err="1" smtClean="0"/>
              <a:t>дріжджі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 smtClean="0"/>
              <a:t>прописувалися</a:t>
            </a:r>
            <a:r>
              <a:rPr lang="ru-RU" dirty="0" smtClean="0"/>
              <a:t> </a:t>
            </a:r>
            <a:r>
              <a:rPr lang="ru-RU" dirty="0" err="1" smtClean="0"/>
              <a:t>ослабленим</a:t>
            </a:r>
            <a:r>
              <a:rPr lang="ru-RU" dirty="0" smtClean="0"/>
              <a:t>, особам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5" tooltip="Алергічні захворювання"/>
              </a:rPr>
              <a:t>алергічними</a:t>
            </a:r>
            <a:r>
              <a:rPr lang="ru-RU" u="sng" dirty="0" smtClean="0">
                <a:hlinkClick r:id="rId5" tooltip="Алергічні захворювання"/>
              </a:rPr>
              <a:t> </a:t>
            </a:r>
            <a:r>
              <a:rPr lang="ru-RU" u="sng" dirty="0" err="1" smtClean="0">
                <a:hlinkClick r:id="rId5" tooltip="Алергічні захворювання"/>
              </a:rPr>
              <a:t>захворюваннями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т. д.</a:t>
            </a:r>
          </a:p>
          <a:p>
            <a:pPr lvl="0"/>
            <a:r>
              <a:rPr lang="ru-RU" dirty="0" err="1" smtClean="0"/>
              <a:t>Існує</a:t>
            </a:r>
            <a:r>
              <a:rPr lang="ru-RU" dirty="0" smtClean="0"/>
              <a:t> ряд </a:t>
            </a:r>
            <a:r>
              <a:rPr lang="ru-RU" dirty="0" err="1" smtClean="0"/>
              <a:t>препаратів</a:t>
            </a:r>
            <a:r>
              <a:rPr lang="ru-RU" dirty="0" smtClean="0"/>
              <a:t> ,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підтримують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поновлюють</a:t>
            </a:r>
            <a:r>
              <a:rPr lang="ru-RU" dirty="0" smtClean="0"/>
              <a:t> </a:t>
            </a:r>
            <a:r>
              <a:rPr lang="ru-RU" u="sng" dirty="0" smtClean="0">
                <a:hlinkClick r:id="rId6" tooltip="Флора кишечника"/>
              </a:rPr>
              <a:t>флору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7" tooltip="Шлунково-кишковий тракт"/>
              </a:rPr>
              <a:t>шлунково-кишкового</a:t>
            </a:r>
            <a:r>
              <a:rPr lang="ru-RU" u="sng" dirty="0" smtClean="0">
                <a:hlinkClick r:id="rId7" tooltip="Шлунково-кишковий тракт"/>
              </a:rPr>
              <a:t> тракту</a:t>
            </a:r>
            <a:r>
              <a:rPr lang="ru-RU" dirty="0" smtClean="0"/>
              <a:t> (</a:t>
            </a:r>
            <a:r>
              <a:rPr lang="ru-RU" u="sng" dirty="0" err="1" smtClean="0">
                <a:hlinkClick r:id="rId8" tooltip="Пробіотики"/>
              </a:rPr>
              <a:t>пробіотики</a:t>
            </a:r>
            <a:r>
              <a:rPr lang="ru-RU" dirty="0" smtClean="0"/>
              <a:t>). Доказано,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i="1" dirty="0" smtClean="0"/>
              <a:t>S. </a:t>
            </a:r>
            <a:r>
              <a:rPr lang="ru-RU" i="1" dirty="0" err="1" smtClean="0"/>
              <a:t>boulardii</a:t>
            </a:r>
            <a:r>
              <a:rPr lang="ru-RU" dirty="0" smtClean="0"/>
              <a:t> </a:t>
            </a:r>
            <a:r>
              <a:rPr lang="ru-RU" dirty="0" err="1" smtClean="0"/>
              <a:t>знімає</a:t>
            </a:r>
            <a:r>
              <a:rPr lang="ru-RU" dirty="0" smtClean="0"/>
              <a:t> </a:t>
            </a:r>
            <a:r>
              <a:rPr lang="ru-RU" dirty="0" err="1" smtClean="0"/>
              <a:t>симптопи</a:t>
            </a:r>
            <a:r>
              <a:rPr lang="ru-RU" dirty="0" smtClean="0"/>
              <a:t> </a:t>
            </a:r>
            <a:r>
              <a:rPr lang="ru-RU" dirty="0" err="1" smtClean="0"/>
              <a:t>гострої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9" tooltip="Діарея"/>
              </a:rPr>
              <a:t>діареї</a:t>
            </a:r>
            <a:r>
              <a:rPr lang="ru-RU" dirty="0" smtClean="0"/>
              <a:t> </a:t>
            </a:r>
            <a:r>
              <a:rPr lang="ru-RU" dirty="0" err="1" smtClean="0"/>
              <a:t>удітей</a:t>
            </a:r>
            <a:r>
              <a:rPr lang="ru-RU" u="sng" baseline="30000" dirty="0" smtClean="0"/>
              <a:t>]</a:t>
            </a:r>
            <a:r>
              <a:rPr lang="ru-RU" dirty="0" smtClean="0"/>
              <a:t>,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діареї</a:t>
            </a:r>
            <a:r>
              <a:rPr lang="ru-RU" dirty="0" smtClean="0"/>
              <a:t> </a:t>
            </a:r>
            <a:r>
              <a:rPr lang="ru-RU" dirty="0" err="1" smtClean="0"/>
              <a:t>удорослих</a:t>
            </a:r>
            <a:r>
              <a:rPr lang="ru-RU" u="sng" baseline="30000" dirty="0" smtClean="0"/>
              <a:t>]</a:t>
            </a:r>
            <a:r>
              <a:rPr lang="ru-RU" dirty="0" smtClean="0"/>
              <a:t>, </a:t>
            </a:r>
            <a:r>
              <a:rPr lang="ru-RU" dirty="0" err="1" smtClean="0"/>
              <a:t>запобігає</a:t>
            </a:r>
            <a:r>
              <a:rPr lang="ru-RU" dirty="0" smtClean="0"/>
              <a:t> </a:t>
            </a:r>
            <a:r>
              <a:rPr lang="ru-RU" dirty="0" err="1" smtClean="0"/>
              <a:t>реінфекції</a:t>
            </a:r>
            <a:r>
              <a:rPr lang="ru-RU" dirty="0" smtClean="0"/>
              <a:t> , </a:t>
            </a:r>
            <a:r>
              <a:rPr lang="ru-RU" dirty="0" err="1" smtClean="0"/>
              <a:t>знижує</a:t>
            </a:r>
            <a:r>
              <a:rPr lang="ru-RU" dirty="0" smtClean="0"/>
              <a:t> частоту </a:t>
            </a:r>
            <a:r>
              <a:rPr lang="ru-RU" dirty="0" err="1" smtClean="0"/>
              <a:t>скорочень</a:t>
            </a:r>
            <a:r>
              <a:rPr lang="ru-RU" dirty="0" smtClean="0"/>
              <a:t> </a:t>
            </a:r>
            <a:r>
              <a:rPr lang="ru-RU" dirty="0" err="1" smtClean="0"/>
              <a:t>мускулатури</a:t>
            </a:r>
            <a:r>
              <a:rPr lang="ru-RU" dirty="0" smtClean="0"/>
              <a:t> кишечника у </a:t>
            </a:r>
            <a:r>
              <a:rPr lang="ru-RU" dirty="0" err="1" smtClean="0"/>
              <a:t>хворих</a:t>
            </a:r>
            <a:r>
              <a:rPr lang="ru-RU" dirty="0" smtClean="0"/>
              <a:t> на </a:t>
            </a:r>
            <a:r>
              <a:rPr lang="ru-RU" u="sng" dirty="0" smtClean="0">
                <a:hlinkClick r:id="rId10" tooltip="Синдром подразненого кишечника"/>
              </a:rPr>
              <a:t>синдром </a:t>
            </a:r>
            <a:r>
              <a:rPr lang="ru-RU" u="sng" dirty="0" err="1" smtClean="0">
                <a:hlinkClick r:id="rId10" tooltip="Синдром подразненого кишечника"/>
              </a:rPr>
              <a:t>подразненого</a:t>
            </a:r>
            <a:r>
              <a:rPr lang="ru-RU" u="sng" dirty="0" smtClean="0">
                <a:hlinkClick r:id="rId10" tooltip="Синдром подразненого кишечника"/>
              </a:rPr>
              <a:t> кишечника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Біологннічне</a:t>
            </a:r>
            <a:r>
              <a:rPr lang="uk-UA" dirty="0" smtClean="0"/>
              <a:t> очищення території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2800" dirty="0" err="1" smtClean="0"/>
              <a:t>Деякі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дріжджі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знаходять</a:t>
            </a:r>
            <a:r>
              <a:rPr lang="ru-RU" sz="2800" dirty="0" smtClean="0"/>
              <a:t> </a:t>
            </a:r>
            <a:r>
              <a:rPr lang="ru-RU" sz="2800" dirty="0" err="1" smtClean="0"/>
              <a:t>потенційне</a:t>
            </a:r>
            <a:r>
              <a:rPr lang="ru-RU" sz="2800" dirty="0" smtClean="0"/>
              <a:t> </a:t>
            </a:r>
            <a:r>
              <a:rPr lang="ru-RU" sz="2800" dirty="0" err="1" smtClean="0"/>
              <a:t>застосування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очищення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територій</a:t>
            </a:r>
            <a:r>
              <a:rPr lang="ru-RU" sz="2800" dirty="0" smtClean="0"/>
              <a:t> та води (</a:t>
            </a:r>
            <a:r>
              <a:rPr lang="ru-RU" sz="2800" dirty="0" err="1" smtClean="0"/>
              <a:t>біологічного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очищення</a:t>
            </a:r>
            <a:r>
              <a:rPr lang="ru-RU" sz="2800" dirty="0" smtClean="0"/>
              <a:t>) . Одним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прикладів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дріжджі</a:t>
            </a:r>
            <a:r>
              <a:rPr lang="ru-RU" sz="2800" dirty="0" smtClean="0"/>
              <a:t> </a:t>
            </a:r>
            <a:r>
              <a:rPr lang="ru-RU" sz="2800" i="1" u="sng" dirty="0" err="1" smtClean="0">
                <a:hlinkClick r:id="rId2" tooltip="Yarrowia lipolytica (ще не написана)"/>
              </a:rPr>
              <a:t>Yarrowia</a:t>
            </a:r>
            <a:r>
              <a:rPr lang="ru-RU" sz="2800" i="1" u="sng" dirty="0" smtClean="0">
                <a:hlinkClick r:id="rId2" tooltip="Yarrowia lipolytica (ще не написана)"/>
              </a:rPr>
              <a:t> </a:t>
            </a:r>
            <a:r>
              <a:rPr lang="ru-RU" sz="2800" i="1" u="sng" dirty="0" err="1" smtClean="0">
                <a:hlinkClick r:id="rId2" tooltip="Yarrowia lipolytica (ще не написана)"/>
              </a:rPr>
              <a:t>lipolytica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перероблюють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пальмову</a:t>
            </a:r>
            <a:r>
              <a:rPr lang="ru-RU" sz="2800" dirty="0" smtClean="0"/>
              <a:t> </a:t>
            </a:r>
            <a:r>
              <a:rPr lang="ru-RU" sz="2800" dirty="0" err="1" smtClean="0"/>
              <a:t>олію</a:t>
            </a:r>
            <a:r>
              <a:rPr lang="ru-RU" sz="2800" dirty="0" smtClean="0"/>
              <a:t> у </a:t>
            </a:r>
            <a:r>
              <a:rPr lang="ru-RU" sz="2800" dirty="0" err="1" smtClean="0"/>
              <a:t>сточних</a:t>
            </a:r>
            <a:r>
              <a:rPr lang="ru-RU" sz="2800" dirty="0" smtClean="0"/>
              <a:t> водах </a:t>
            </a:r>
            <a:r>
              <a:rPr lang="ru-RU" sz="2800" dirty="0" err="1" smtClean="0"/>
              <a:t>млинів</a:t>
            </a:r>
            <a:r>
              <a:rPr lang="ru-RU" sz="2800" dirty="0" smtClean="0"/>
              <a:t>, </a:t>
            </a:r>
            <a:r>
              <a:rPr lang="ru-RU" sz="2800" u="sng" dirty="0" smtClean="0">
                <a:hlinkClick r:id="rId3" tooltip="ТНТ"/>
              </a:rPr>
              <a:t>ТНТ</a:t>
            </a:r>
            <a:r>
              <a:rPr lang="ru-RU" sz="2800" dirty="0" smtClean="0"/>
              <a:t> (</a:t>
            </a:r>
            <a:r>
              <a:rPr lang="ru-RU" sz="2800" dirty="0" err="1" smtClean="0"/>
              <a:t>вибуховий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</a:t>
            </a:r>
            <a:r>
              <a:rPr lang="ru-RU" sz="2800" dirty="0" smtClean="0"/>
              <a:t>) та </a:t>
            </a:r>
            <a:r>
              <a:rPr lang="ru-RU" sz="2800" dirty="0" err="1" smtClean="0"/>
              <a:t>багато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вуглеводнів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  </a:t>
            </a:r>
            <a:r>
              <a:rPr lang="ru-RU" sz="2800" u="sng" dirty="0" err="1" smtClean="0">
                <a:hlinkClick r:id="rId4" tooltip="Жирні кислоти"/>
              </a:rPr>
              <a:t>жирні</a:t>
            </a:r>
            <a:r>
              <a:rPr lang="ru-RU" sz="2800" u="sng" dirty="0" smtClean="0">
                <a:hlinkClick r:id="rId4" tooltip="Жирні кислоти"/>
              </a:rPr>
              <a:t> </a:t>
            </a:r>
            <a:r>
              <a:rPr lang="ru-RU" sz="2800" u="sng" dirty="0" err="1" smtClean="0">
                <a:hlinkClick r:id="rId4" tooltip="Жирні кислоти"/>
              </a:rPr>
              <a:t>кислоти</a:t>
            </a:r>
            <a:r>
              <a:rPr lang="ru-RU" sz="2800" dirty="0" smtClean="0"/>
              <a:t>, </a:t>
            </a:r>
            <a:r>
              <a:rPr lang="ru-RU" sz="2800" u="sng" dirty="0" err="1" smtClean="0">
                <a:hlinkClick r:id="rId5" tooltip="Жири"/>
              </a:rPr>
              <a:t>жири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u="sng" dirty="0" err="1" smtClean="0">
                <a:hlinkClick r:id="rId6" tooltip="Олія"/>
              </a:rPr>
              <a:t>олії</a:t>
            </a:r>
            <a:r>
              <a:rPr lang="ru-RU" sz="2800" dirty="0" smtClean="0"/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дріжджі є причиною деяких захворювань людини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1500174"/>
            <a:ext cx="3357586" cy="1143008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2400" i="1" dirty="0" err="1" smtClean="0">
                <a:hlinkClick r:id="rId2" tooltip="Candida albicans"/>
              </a:rPr>
              <a:t>Candida</a:t>
            </a:r>
            <a:r>
              <a:rPr lang="ru-RU" sz="2400" i="1" dirty="0" smtClean="0">
                <a:hlinkClick r:id="rId2" tooltip="Candida albicans"/>
              </a:rPr>
              <a:t> </a:t>
            </a:r>
            <a:r>
              <a:rPr lang="ru-RU" sz="2400" i="1" dirty="0" err="1" smtClean="0">
                <a:hlinkClick r:id="rId2" tooltip="Candida albicans"/>
              </a:rPr>
              <a:t>albicans</a:t>
            </a:r>
            <a:r>
              <a:rPr lang="ru-RU" sz="2400" dirty="0" smtClean="0"/>
              <a:t>: </a:t>
            </a:r>
            <a:r>
              <a:rPr lang="ru-RU" sz="2400" dirty="0" err="1" smtClean="0"/>
              <a:t>колонія</a:t>
            </a:r>
            <a:r>
              <a:rPr lang="ru-RU" sz="2400" dirty="0" smtClean="0"/>
              <a:t> </a:t>
            </a:r>
            <a:r>
              <a:rPr lang="ru-RU" sz="2400" dirty="0" err="1" smtClean="0"/>
              <a:t>дріжджових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клітин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29058" y="1428736"/>
            <a:ext cx="4024290" cy="5000660"/>
          </a:xfrm>
          <a:solidFill>
            <a:schemeClr val="accent1">
              <a:lumMod val="75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дріжджів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факультативними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умовними</a:t>
            </a:r>
            <a:r>
              <a:rPr lang="ru-RU" dirty="0" smtClean="0"/>
              <a:t> паразитами,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викликаючи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у людей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ослабленою</a:t>
            </a:r>
            <a:r>
              <a:rPr lang="ru-RU" dirty="0" smtClean="0"/>
              <a:t> </a:t>
            </a:r>
            <a:r>
              <a:rPr lang="ru-RU" dirty="0" err="1" smtClean="0">
                <a:hlinkClick r:id="rId3" tooltip="Імунна система"/>
              </a:rPr>
              <a:t>імунною</a:t>
            </a:r>
            <a:r>
              <a:rPr lang="ru-RU" dirty="0" smtClean="0">
                <a:hlinkClick r:id="rId3" tooltip="Імунна система"/>
              </a:rPr>
              <a:t> системою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.</a:t>
            </a:r>
          </a:p>
          <a:p>
            <a:endParaRPr lang="ru-RU" dirty="0"/>
          </a:p>
        </p:txBody>
      </p:sp>
      <p:pic>
        <p:nvPicPr>
          <p:cNvPr id="5" name="Рисунок 4" descr="http://upload.wikimedia.org/wikipedia/commons/thumb/b/b6/Candida_albicans.jpg/250px-Candida_albicans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21056431">
            <a:off x="636892" y="3125797"/>
            <a:ext cx="2727210" cy="2861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uk-UA" dirty="0" smtClean="0"/>
              <a:t>Перевір себе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572528" cy="542928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1. дріжджі – це багатоклітинні організми.</a:t>
            </a:r>
          </a:p>
          <a:p>
            <a:r>
              <a:rPr lang="uk-UA" dirty="0" smtClean="0"/>
              <a:t>2. дріжджі належать до </a:t>
            </a:r>
            <a:r>
              <a:rPr lang="uk-UA" dirty="0" err="1" smtClean="0"/>
              <a:t>еукаріотичних</a:t>
            </a:r>
            <a:r>
              <a:rPr lang="uk-UA" dirty="0" smtClean="0"/>
              <a:t> організмів…</a:t>
            </a:r>
          </a:p>
          <a:p>
            <a:r>
              <a:rPr lang="uk-UA" dirty="0" smtClean="0"/>
              <a:t>3. дріжджі  - це одноклітинні  гриби.</a:t>
            </a:r>
          </a:p>
          <a:p>
            <a:r>
              <a:rPr lang="uk-UA" dirty="0" smtClean="0"/>
              <a:t>4. вперше побачив дріжджі Роберт Гук.</a:t>
            </a:r>
          </a:p>
          <a:p>
            <a:r>
              <a:rPr lang="uk-UA" dirty="0" smtClean="0"/>
              <a:t>5. довів роль дріжджів у спиртовому бродінні А. </a:t>
            </a:r>
            <a:r>
              <a:rPr lang="uk-UA" dirty="0" err="1" smtClean="0"/>
              <a:t>Левенгук</a:t>
            </a:r>
            <a:endParaRPr lang="uk-UA" dirty="0" smtClean="0"/>
          </a:p>
          <a:p>
            <a:r>
              <a:rPr lang="uk-UA" dirty="0" smtClean="0"/>
              <a:t>6. дріжджі живляться </a:t>
            </a:r>
            <a:r>
              <a:rPr lang="uk-UA" dirty="0" err="1" smtClean="0"/>
              <a:t>цукрами</a:t>
            </a:r>
            <a:endParaRPr lang="uk-UA" dirty="0" smtClean="0"/>
          </a:p>
          <a:p>
            <a:r>
              <a:rPr lang="uk-UA" dirty="0" smtClean="0"/>
              <a:t>7. дріжджі поширені як на рослинах, так і в </a:t>
            </a:r>
            <a:r>
              <a:rPr lang="uk-UA" dirty="0" err="1" smtClean="0"/>
              <a:t>грунті</a:t>
            </a:r>
            <a:endParaRPr lang="uk-UA" dirty="0" smtClean="0"/>
          </a:p>
          <a:p>
            <a:r>
              <a:rPr lang="uk-UA" dirty="0" smtClean="0"/>
              <a:t>8. дріжджі застосовують в медицині для лікування деяких захворювань</a:t>
            </a:r>
          </a:p>
          <a:p>
            <a:r>
              <a:rPr lang="uk-UA" dirty="0" smtClean="0"/>
              <a:t>9. найдавніше дріжджі застосовують для випікання хліба</a:t>
            </a:r>
          </a:p>
          <a:p>
            <a:r>
              <a:rPr lang="uk-UA" dirty="0" smtClean="0"/>
              <a:t>10 розмножуються дріжджі брунькуванням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Перевір себе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7829576" cy="500517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11.широко дріжджі застосовують у пивоварінні та </a:t>
            </a:r>
            <a:r>
              <a:rPr lang="uk-UA" sz="2400" dirty="0" err="1" smtClean="0"/>
              <a:t>виноробсті</a:t>
            </a:r>
            <a:endParaRPr lang="uk-UA" sz="2400" dirty="0" smtClean="0"/>
          </a:p>
          <a:p>
            <a:r>
              <a:rPr lang="uk-UA" sz="2400" dirty="0" smtClean="0"/>
              <a:t>12. дріжджі допомагають виготовити квас</a:t>
            </a:r>
          </a:p>
          <a:p>
            <a:r>
              <a:rPr lang="uk-UA" sz="2400" dirty="0" smtClean="0"/>
              <a:t>13.деякі дріжджі можуть викликати захворювання людини.</a:t>
            </a:r>
          </a:p>
          <a:p>
            <a:r>
              <a:rPr lang="uk-UA" sz="2400" dirty="0" smtClean="0"/>
              <a:t>14. дріжджі дуже повільно ростуть</a:t>
            </a:r>
          </a:p>
          <a:p>
            <a:r>
              <a:rPr lang="uk-UA" sz="2400" dirty="0" smtClean="0"/>
              <a:t>15.роль дріжджів у спиртовому бродінні довів Луї </a:t>
            </a:r>
            <a:r>
              <a:rPr lang="uk-UA" sz="2400" dirty="0" err="1" smtClean="0"/>
              <a:t>Пастер-</a:t>
            </a:r>
            <a:r>
              <a:rPr lang="uk-UA" sz="2400" dirty="0" smtClean="0"/>
              <a:t> французький мікробіолог</a:t>
            </a:r>
          </a:p>
          <a:p>
            <a:r>
              <a:rPr lang="uk-UA" sz="2400" dirty="0" smtClean="0"/>
              <a:t>16 дріжджі використовують для очищення стічних вод та забруднених територій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Відповіді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43050"/>
            <a:ext cx="7239000" cy="4862302"/>
          </a:xfrm>
        </p:spPr>
        <p:txBody>
          <a:bodyPr/>
          <a:lstStyle/>
          <a:p>
            <a:r>
              <a:rPr lang="uk-UA" dirty="0" smtClean="0"/>
              <a:t>1-ні, 2- так, 3- </a:t>
            </a:r>
            <a:r>
              <a:rPr lang="uk-UA" dirty="0" err="1" smtClean="0"/>
              <a:t>так</a:t>
            </a:r>
            <a:r>
              <a:rPr lang="uk-UA" dirty="0" smtClean="0"/>
              <a:t>, 4-ні, 5-ні, 6-так, 7-так, 8-так, 9-так, 10-так,11-так,12-так,13-так,14-ні, 15-так, 16-так</a:t>
            </a:r>
          </a:p>
          <a:p>
            <a:r>
              <a:rPr lang="uk-UA" sz="2400" dirty="0" smtClean="0"/>
              <a:t>На що переробляють цукор дріжджі? (1-воду, 2-вуглекислий газ, 3-воду і вуглекислий газ)</a:t>
            </a:r>
          </a:p>
          <a:p>
            <a:r>
              <a:rPr lang="uk-UA" sz="2400" dirty="0" smtClean="0"/>
              <a:t>Яку особливість </a:t>
            </a:r>
            <a:r>
              <a:rPr lang="uk-UA" sz="2400" dirty="0" err="1" smtClean="0"/>
              <a:t>“показують”</a:t>
            </a:r>
            <a:r>
              <a:rPr lang="uk-UA" sz="2400" dirty="0" smtClean="0"/>
              <a:t> дріжджі при сходженні тіста ( підніманні тіста) ?</a:t>
            </a:r>
          </a:p>
          <a:p>
            <a:r>
              <a:rPr lang="uk-UA" sz="2400" dirty="0" smtClean="0"/>
              <a:t>Чому дріжджі належать до еукаріотів, а не до прокаріотів?</a:t>
            </a:r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err="1" smtClean="0"/>
              <a:t>Цікавинки</a:t>
            </a:r>
            <a:r>
              <a:rPr lang="uk-UA" dirty="0" smtClean="0"/>
              <a:t> про дріжджі підготувати.  Скласти запитання для однокласників </a:t>
            </a:r>
            <a:r>
              <a:rPr lang="uk-UA" smtClean="0"/>
              <a:t>про дріжджі.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  вивчення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Історія вивчення дріжджів.</a:t>
            </a:r>
          </a:p>
          <a:p>
            <a:r>
              <a:rPr lang="uk-UA" dirty="0" smtClean="0"/>
              <a:t>2.Розміри, форма </a:t>
            </a:r>
            <a:r>
              <a:rPr lang="uk-UA" dirty="0" smtClean="0"/>
              <a:t>дріжджів та їх будова.</a:t>
            </a:r>
            <a:endParaRPr lang="uk-UA" dirty="0" smtClean="0"/>
          </a:p>
          <a:p>
            <a:r>
              <a:rPr lang="uk-UA" dirty="0" smtClean="0"/>
              <a:t>3. Розмноження і ріст дріжджів.</a:t>
            </a:r>
          </a:p>
          <a:p>
            <a:r>
              <a:rPr lang="uk-UA" dirty="0" smtClean="0"/>
              <a:t>4. Поширення в природі.</a:t>
            </a:r>
          </a:p>
          <a:p>
            <a:r>
              <a:rPr lang="uk-UA" dirty="0" smtClean="0"/>
              <a:t>5. Застосування людиною.</a:t>
            </a:r>
          </a:p>
          <a:p>
            <a:r>
              <a:rPr lang="uk-UA" dirty="0" smtClean="0"/>
              <a:t>6. Дріжджі, які спричиняють захворювання.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928670"/>
          </a:xfrm>
        </p:spPr>
        <p:txBody>
          <a:bodyPr/>
          <a:lstStyle/>
          <a:p>
            <a:r>
              <a:rPr lang="uk-UA" dirty="0" smtClean="0"/>
              <a:t>Історія вивчення дріжджів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928670"/>
            <a:ext cx="4429124" cy="571504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sz="2400" dirty="0" smtClean="0"/>
              <a:t>Дріжджі одні з найстародавніших </a:t>
            </a:r>
          </a:p>
          <a:p>
            <a:pPr>
              <a:buNone/>
            </a:pPr>
            <a:r>
              <a:rPr lang="uk-UA" sz="2400" dirty="0" smtClean="0"/>
              <a:t>“ домашніх </a:t>
            </a:r>
            <a:r>
              <a:rPr lang="uk-UA" sz="2400" dirty="0" err="1" smtClean="0"/>
              <a:t>організмів”</a:t>
            </a:r>
            <a:endParaRPr lang="uk-UA" sz="2400" dirty="0" smtClean="0"/>
          </a:p>
          <a:p>
            <a:pPr>
              <a:buNone/>
            </a:pPr>
            <a:r>
              <a:rPr lang="uk-UA" sz="2400" dirty="0" err="1" smtClean="0"/>
              <a:t>.Тисячі</a:t>
            </a:r>
            <a:r>
              <a:rPr lang="uk-UA" sz="2400" dirty="0" smtClean="0"/>
              <a:t> років люди застосовували їх для випічки хліба  і вироблення пива та вина. Пиво єгиптяни почали варити за 6000 років до н.е</a:t>
            </a:r>
            <a:r>
              <a:rPr lang="uk-UA" dirty="0" smtClean="0"/>
              <a:t>. , а до 1200 року до н.е. опанували технологію  випічки дріжджового хлібу.</a:t>
            </a:r>
            <a:endParaRPr lang="ru-RU" dirty="0"/>
          </a:p>
        </p:txBody>
      </p:sp>
      <p:pic>
        <p:nvPicPr>
          <p:cNvPr id="5" name="irc_mi" descr="http://mnogograni.ru/images/stories/drozhzhi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071678"/>
            <a:ext cx="3521075" cy="2823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6380" y="642918"/>
            <a:ext cx="3429000" cy="1285884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000628" y="357166"/>
            <a:ext cx="3929090" cy="5929354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У 1680 році Антоні </a:t>
            </a:r>
            <a:r>
              <a:rPr lang="uk-UA" sz="2400" dirty="0" err="1" smtClean="0"/>
              <a:t>ван</a:t>
            </a:r>
            <a:r>
              <a:rPr lang="uk-UA" sz="2400" dirty="0" smtClean="0"/>
              <a:t> </a:t>
            </a:r>
            <a:r>
              <a:rPr lang="uk-UA" sz="2400" dirty="0" err="1" smtClean="0"/>
              <a:t>Левенгук</a:t>
            </a:r>
            <a:r>
              <a:rPr lang="uk-UA" sz="2400" dirty="0" smtClean="0"/>
              <a:t> уперше побачив дріжджі в оптичний мікроскоп.</a:t>
            </a:r>
          </a:p>
          <a:p>
            <a:r>
              <a:rPr lang="uk-UA" sz="2400" dirty="0" smtClean="0"/>
              <a:t>Проте не розпізнав у них живих організмів, так як вони не рухались. </a:t>
            </a:r>
          </a:p>
          <a:p>
            <a:r>
              <a:rPr lang="uk-UA" sz="2400" dirty="0" smtClean="0"/>
              <a:t>І лише у 1857 році французький мікробіолог Луї Пастер  довів, що спиртове бродіння  - це процес, що проводиться дріжджами, а не хімічна реакція, як вважалося до того</a:t>
            </a:r>
            <a:r>
              <a:rPr lang="uk-UA" sz="2000" dirty="0" smtClean="0"/>
              <a:t>.</a:t>
            </a:r>
            <a:endParaRPr lang="ru-RU" sz="2000" dirty="0"/>
          </a:p>
        </p:txBody>
      </p:sp>
      <p:pic>
        <p:nvPicPr>
          <p:cNvPr id="5" name="Рисунок 4" descr="http://upload.wikimedia.org/wikipedia/commons/thumb/f/f6/Tableau_Louis_Pasteur.jpg/220px-Tableau_Louis_Pasteur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/>
          <a:srcRect t="8955" b="8955"/>
          <a:stretch>
            <a:fillRect/>
          </a:stretch>
        </p:blipFill>
        <p:spPr bwMode="auto">
          <a:xfrm>
            <a:off x="357188" y="785813"/>
            <a:ext cx="4206875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Розміри та форма дріжджів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500174"/>
            <a:ext cx="4143404" cy="507209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uk-UA" sz="3200" dirty="0" smtClean="0"/>
              <a:t>Дріжджі </a:t>
            </a:r>
            <a:r>
              <a:rPr lang="uk-UA" sz="3200" dirty="0" err="1" smtClean="0"/>
              <a:t>–це</a:t>
            </a:r>
            <a:r>
              <a:rPr lang="uk-UA" sz="3200" dirty="0" smtClean="0"/>
              <a:t> одноклітинні гриби. Вони мають розміри від 8 до 10 мкм( мікрон). Форма клітин дріжджів овальна або видовжена.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28479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143380"/>
            <a:ext cx="2428892" cy="1933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dirty="0" smtClean="0"/>
              <a:t>Будова      клітини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Дріжджова клітина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Рослинна клітина</a:t>
            </a:r>
            <a:endParaRPr lang="ru-RU" dirty="0"/>
          </a:p>
        </p:txBody>
      </p:sp>
      <p:pic>
        <p:nvPicPr>
          <p:cNvPr id="7" name="irc_mi" descr="http://upload.wikimedia.org/wikipedia/uk/9/96/Yeast_cell_uk.pn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3786214" cy="38470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irc_mi" descr="http://dok.znaimo.com.ua/pars_docs/refs/21/20586/img5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178300" y="1643050"/>
            <a:ext cx="3894162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8358214" cy="751506"/>
          </a:xfrm>
        </p:spPr>
        <p:txBody>
          <a:bodyPr>
            <a:normAutofit/>
          </a:bodyPr>
          <a:lstStyle/>
          <a:p>
            <a:r>
              <a:rPr lang="uk-UA" dirty="0" smtClean="0"/>
              <a:t>Розмноження і ріст дріжджів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457200" y="6215081"/>
            <a:ext cx="352044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57892"/>
            <a:ext cx="3965092" cy="466708"/>
          </a:xfrm>
        </p:spPr>
        <p:txBody>
          <a:bodyPr/>
          <a:lstStyle/>
          <a:p>
            <a:r>
              <a:rPr lang="uk-UA" dirty="0" smtClean="0"/>
              <a:t>Дріжджі під мікроскопом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214422"/>
            <a:ext cx="4357686" cy="4643470"/>
          </a:xfrm>
          <a:solidFill>
            <a:srgbClr val="00B050"/>
          </a:solidFill>
        </p:spPr>
        <p:txBody>
          <a:bodyPr/>
          <a:lstStyle/>
          <a:p>
            <a:r>
              <a:rPr lang="uk-UA" dirty="0" smtClean="0"/>
              <a:t>Розмножуються дріжджі брунькуванням або прямим поділом клітини. Брунькування відбувається так: утворюється випинання, схоже на бруньку, яке поступово збільшується і перетворюється на самостійну клітину. </a:t>
            </a:r>
          </a:p>
          <a:p>
            <a:r>
              <a:rPr lang="uk-UA" dirty="0" smtClean="0"/>
              <a:t>Дріжджі швидко ростуть і розмножуються.</a:t>
            </a:r>
            <a:endParaRPr lang="ru-RU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428736"/>
            <a:ext cx="2714643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857628"/>
            <a:ext cx="28479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Дріжджі під мікроскопом</a:t>
            </a:r>
            <a:endParaRPr lang="ru-RU" dirty="0"/>
          </a:p>
        </p:txBody>
      </p:sp>
      <p:pic>
        <p:nvPicPr>
          <p:cNvPr id="4" name="Yeast (Дрожжи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1571612"/>
            <a:ext cx="7286676" cy="4857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656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r>
              <a:rPr lang="uk-UA" dirty="0" smtClean="0"/>
              <a:t>Поширення в природі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7858180" cy="5346386"/>
          </a:xfrm>
          <a:solidFill>
            <a:srgbClr val="00B0F0"/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sz="2400" dirty="0" err="1" smtClean="0"/>
              <a:t>Місця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проживання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дріжджів</a:t>
            </a:r>
            <a:r>
              <a:rPr lang="ru-RU" sz="2400" dirty="0" smtClean="0"/>
              <a:t> </a:t>
            </a:r>
            <a:r>
              <a:rPr lang="ru-RU" sz="2400" dirty="0" err="1" smtClean="0"/>
              <a:t>пов'язані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переважно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цукрами</a:t>
            </a:r>
            <a:r>
              <a:rPr lang="ru-RU" sz="2400" dirty="0" smtClean="0"/>
              <a:t> субстратами: </a:t>
            </a:r>
            <a:r>
              <a:rPr lang="ru-RU" sz="2400" dirty="0" err="1" smtClean="0"/>
              <a:t>поверхнею</a:t>
            </a:r>
            <a:r>
              <a:rPr lang="ru-RU" sz="2400" dirty="0" smtClean="0"/>
              <a:t> </a:t>
            </a:r>
            <a:r>
              <a:rPr lang="ru-RU" sz="2400" u="sng" dirty="0" err="1" smtClean="0">
                <a:hlinkClick r:id="rId2" tooltip="Плід"/>
              </a:rPr>
              <a:t>плодів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u="sng" dirty="0" err="1" smtClean="0">
                <a:hlinkClick r:id="rId3" tooltip="Листок"/>
              </a:rPr>
              <a:t>листя</a:t>
            </a:r>
            <a:r>
              <a:rPr lang="ru-RU" sz="2400" dirty="0" smtClean="0"/>
              <a:t>, де вони </a:t>
            </a:r>
            <a:r>
              <a:rPr lang="ru-RU" sz="2400" dirty="0" err="1" smtClean="0"/>
              <a:t>харчуються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прижиттєвими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виділеннями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, </a:t>
            </a:r>
            <a:r>
              <a:rPr lang="ru-RU" sz="2400" u="sng" dirty="0" smtClean="0">
                <a:hlinkClick r:id="rId4" tooltip="Нектар (ботаніка)"/>
              </a:rPr>
              <a:t>нектаром</a:t>
            </a:r>
            <a:r>
              <a:rPr lang="ru-RU" sz="2400" dirty="0" smtClean="0"/>
              <a:t> </a:t>
            </a:r>
            <a:r>
              <a:rPr lang="ru-RU" sz="2400" u="sng" dirty="0" err="1" smtClean="0">
                <a:hlinkClick r:id="rId5" tooltip="Квітка"/>
              </a:rPr>
              <a:t>квітів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раневими</a:t>
            </a:r>
            <a:r>
              <a:rPr lang="ru-RU" sz="2400" dirty="0" smtClean="0"/>
              <a:t> соками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, мертвою </a:t>
            </a:r>
            <a:r>
              <a:rPr lang="ru-RU" sz="2400" dirty="0" err="1" smtClean="0"/>
              <a:t>фітомасою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 т. д., </a:t>
            </a:r>
            <a:r>
              <a:rPr lang="ru-RU" sz="2400" dirty="0" err="1" smtClean="0"/>
              <a:t>проте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поширені</a:t>
            </a:r>
            <a:r>
              <a:rPr lang="ru-RU" sz="2400" dirty="0" smtClean="0"/>
              <a:t> у </a:t>
            </a:r>
            <a:r>
              <a:rPr lang="ru-RU" sz="2400" u="sng" dirty="0" err="1" smtClean="0">
                <a:hlinkClick r:id="rId6" tooltip="Ґрунт"/>
              </a:rPr>
              <a:t>ґрунті</a:t>
            </a:r>
            <a:r>
              <a:rPr lang="ru-RU" sz="2400" dirty="0" smtClean="0"/>
              <a:t> (особливо у </a:t>
            </a:r>
            <a:r>
              <a:rPr lang="ru-RU" sz="2400" u="sng" dirty="0" err="1" smtClean="0">
                <a:hlinkClick r:id="rId7" tooltip="Лісова підстилка"/>
              </a:rPr>
              <a:t>підстилці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органогенних</a:t>
            </a:r>
            <a:r>
              <a:rPr lang="ru-RU" sz="2400" dirty="0" smtClean="0"/>
              <a:t> горизонтах)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природних</a:t>
            </a:r>
            <a:r>
              <a:rPr lang="ru-RU" sz="2400" dirty="0" smtClean="0"/>
              <a:t> водах. </a:t>
            </a:r>
            <a:r>
              <a:rPr lang="ru-RU" sz="2400" dirty="0" err="1" smtClean="0"/>
              <a:t>Дріжджі</a:t>
            </a:r>
            <a:r>
              <a:rPr lang="ru-RU" sz="2400" dirty="0" smtClean="0"/>
              <a:t> (роди </a:t>
            </a:r>
            <a:r>
              <a:rPr lang="ru-RU" sz="2400" i="1" u="sng" dirty="0" err="1" smtClean="0">
                <a:hlinkClick r:id="rId8" tooltip="Candida"/>
              </a:rPr>
              <a:t>Candida</a:t>
            </a:r>
            <a:r>
              <a:rPr lang="ru-RU" sz="2400" dirty="0" smtClean="0"/>
              <a:t>, </a:t>
            </a:r>
            <a:r>
              <a:rPr lang="ru-RU" sz="2400" i="1" u="sng" dirty="0" err="1" smtClean="0">
                <a:hlinkClick r:id="rId9" tooltip="Pichia"/>
              </a:rPr>
              <a:t>Pichia</a:t>
            </a:r>
            <a:r>
              <a:rPr lang="ru-RU" sz="2400" dirty="0" smtClean="0"/>
              <a:t>, </a:t>
            </a:r>
            <a:r>
              <a:rPr lang="ru-RU" sz="2400" i="1" u="sng" dirty="0" err="1" smtClean="0">
                <a:hlinkClick r:id="rId10" tooltip="Ambrosiozyma (ще не написана)"/>
              </a:rPr>
              <a:t>Ambrosiozyma</a:t>
            </a:r>
            <a:r>
              <a:rPr lang="ru-RU" sz="2400" dirty="0" smtClean="0"/>
              <a:t>) </a:t>
            </a:r>
            <a:r>
              <a:rPr lang="ru-RU" sz="2400" dirty="0" err="1" smtClean="0"/>
              <a:t>постійно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присутні</a:t>
            </a:r>
            <a:r>
              <a:rPr lang="ru-RU" sz="2400" dirty="0" smtClean="0"/>
              <a:t> у </a:t>
            </a:r>
            <a:r>
              <a:rPr lang="ru-RU" sz="2400" u="sng" dirty="0" smtClean="0">
                <a:hlinkClick r:id="rId11" tooltip="Кишечник"/>
              </a:rPr>
              <a:t>кишечнику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ходах </a:t>
            </a:r>
            <a:r>
              <a:rPr lang="ru-RU" sz="2400" u="sng" dirty="0" err="1" smtClean="0">
                <a:hlinkClick r:id="rId12" tooltip="Ксилофаг"/>
              </a:rPr>
              <a:t>ксилофагів</a:t>
            </a:r>
            <a:r>
              <a:rPr lang="ru-RU" sz="2400" dirty="0" smtClean="0"/>
              <a:t> (комах,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харчуються</a:t>
            </a:r>
            <a:r>
              <a:rPr lang="ru-RU" sz="2400" dirty="0" smtClean="0"/>
              <a:t> деревиною), </a:t>
            </a:r>
            <a:r>
              <a:rPr lang="ru-RU" sz="2400" dirty="0" err="1" smtClean="0"/>
              <a:t>багаті</a:t>
            </a:r>
            <a:r>
              <a:rPr lang="ru-RU" sz="2400" dirty="0" smtClean="0"/>
              <a:t> </a:t>
            </a:r>
            <a:r>
              <a:rPr lang="ru-RU" sz="2400" dirty="0" err="1" smtClean="0"/>
              <a:t>дріжджові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співтовариства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розвиваються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листі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ураженому</a:t>
            </a:r>
            <a:r>
              <a:rPr lang="ru-RU" sz="2400" dirty="0" smtClean="0"/>
              <a:t> </a:t>
            </a:r>
            <a:r>
              <a:rPr lang="ru-RU" sz="2400" u="sng" dirty="0" smtClean="0">
                <a:hlinkClick r:id="rId13" tooltip="Тля"/>
              </a:rPr>
              <a:t>тлею</a:t>
            </a:r>
            <a:r>
              <a:rPr lang="ru-RU" sz="2400" dirty="0" smtClean="0"/>
              <a:t>. </a:t>
            </a:r>
            <a:r>
              <a:rPr lang="ru-RU" sz="2400" dirty="0" err="1" smtClean="0"/>
              <a:t>Представники</a:t>
            </a:r>
            <a:r>
              <a:rPr lang="ru-RU" sz="2400" dirty="0" smtClean="0"/>
              <a:t> роду </a:t>
            </a:r>
            <a:r>
              <a:rPr lang="ru-RU" sz="2400" i="1" u="sng" dirty="0" err="1" smtClean="0">
                <a:hlinkClick r:id="rId14" tooltip="Lypomyces (ще не написана)"/>
              </a:rPr>
              <a:t>Lypomyces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типовими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мешканцями</a:t>
            </a:r>
            <a:r>
              <a:rPr lang="ru-RU" sz="2400" dirty="0" smtClean="0"/>
              <a:t> </a:t>
            </a:r>
            <a:r>
              <a:rPr lang="ru-RU" sz="2400" dirty="0" err="1" smtClean="0"/>
              <a:t>ґрунту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204</TotalTime>
  <Words>686</Words>
  <Application>Microsoft Office PowerPoint</Application>
  <PresentationFormat>Экран (4:3)</PresentationFormat>
  <Paragraphs>78</Paragraphs>
  <Slides>19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Дріжджі – це одноклітинні гриби  </vt:lpstr>
      <vt:lpstr>План   вивчення         </vt:lpstr>
      <vt:lpstr>Історія вивчення дріжджів</vt:lpstr>
      <vt:lpstr> </vt:lpstr>
      <vt:lpstr>Розміри та форма дріжджів</vt:lpstr>
      <vt:lpstr>Будова      клітини </vt:lpstr>
      <vt:lpstr>Розмноження і ріст дріжджів</vt:lpstr>
      <vt:lpstr>Дріжджі під мікроскопом</vt:lpstr>
      <vt:lpstr>Поширення в природі</vt:lpstr>
      <vt:lpstr>Застосування дріжджів </vt:lpstr>
      <vt:lpstr>Застосування дріжджів</vt:lpstr>
      <vt:lpstr>Застосування дріжджів</vt:lpstr>
      <vt:lpstr>Застосування у медицині</vt:lpstr>
      <vt:lpstr>Біологннічне очищення території</vt:lpstr>
      <vt:lpstr>дріжджі є причиною деяких захворювань людини</vt:lpstr>
      <vt:lpstr>Перевір себе</vt:lpstr>
      <vt:lpstr>Перевір себе</vt:lpstr>
      <vt:lpstr>Відповіді</vt:lpstr>
      <vt:lpstr>Домашнє завдання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Дріжджі – це одноклітинні гриби</dc:title>
  <dc:creator>Лида</dc:creator>
  <cp:lastModifiedBy>Лида</cp:lastModifiedBy>
  <cp:revision>22</cp:revision>
  <dcterms:created xsi:type="dcterms:W3CDTF">2014-10-29T10:29:07Z</dcterms:created>
  <dcterms:modified xsi:type="dcterms:W3CDTF">2014-10-31T11:19:59Z</dcterms:modified>
</cp:coreProperties>
</file>