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1EB61-1379-4F55-B1D6-5987C0F7815E}" type="doc">
      <dgm:prSet loTypeId="urn:microsoft.com/office/officeart/2005/8/layout/cycle3" loCatId="cycle" qsTypeId="urn:microsoft.com/office/officeart/2005/8/quickstyle/3d1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9731ABE7-AC18-4769-9FE7-19C0A09CE4FE}">
      <dgm:prSet/>
      <dgm:spPr/>
      <dgm:t>
        <a:bodyPr/>
        <a:lstStyle/>
        <a:p>
          <a:pPr rtl="0"/>
          <a:r>
            <a:rPr lang="ru-RU" b="1" u="sng" dirty="0" err="1" smtClean="0"/>
            <a:t>Пригадайтмо</a:t>
          </a:r>
          <a:r>
            <a:rPr lang="ru-RU" b="1" u="sng" dirty="0" smtClean="0"/>
            <a:t>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таке</a:t>
          </a:r>
          <a:r>
            <a:rPr lang="ru-RU" b="1" dirty="0" smtClean="0"/>
            <a:t> жива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нежива</a:t>
          </a:r>
          <a:r>
            <a:rPr lang="ru-RU" b="1" dirty="0" smtClean="0"/>
            <a:t> природа? </a:t>
          </a:r>
          <a:r>
            <a:rPr lang="ru-RU" b="1" dirty="0" err="1" smtClean="0"/>
            <a:t>Які</a:t>
          </a:r>
          <a:r>
            <a:rPr lang="ru-RU" b="1" dirty="0" smtClean="0"/>
            <a:t> </a:t>
          </a:r>
          <a:r>
            <a:rPr lang="ru-RU" b="1" dirty="0" err="1" smtClean="0"/>
            <a:t>групи</a:t>
          </a:r>
          <a:r>
            <a:rPr lang="ru-RU" b="1" dirty="0" smtClean="0"/>
            <a:t> </a:t>
          </a:r>
          <a:r>
            <a:rPr lang="ru-RU" b="1" dirty="0" err="1" smtClean="0"/>
            <a:t>живих</a:t>
          </a:r>
          <a:r>
            <a:rPr lang="ru-RU" b="1" dirty="0" smtClean="0"/>
            <a:t> </a:t>
          </a:r>
          <a:r>
            <a:rPr lang="ru-RU" b="1" dirty="0" err="1" smtClean="0"/>
            <a:t>істот</a:t>
          </a:r>
          <a:r>
            <a:rPr lang="ru-RU" b="1" dirty="0" smtClean="0"/>
            <a:t> нам </a:t>
          </a:r>
          <a:r>
            <a:rPr lang="ru-RU" b="1" dirty="0" err="1" smtClean="0"/>
            <a:t>відомі</a:t>
          </a:r>
          <a:r>
            <a:rPr lang="ru-RU" b="1" dirty="0" smtClean="0"/>
            <a:t>?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таке</a:t>
          </a:r>
          <a:r>
            <a:rPr lang="ru-RU" b="1" dirty="0" smtClean="0"/>
            <a:t> </a:t>
          </a:r>
          <a:r>
            <a:rPr lang="ru-RU" b="1" dirty="0" err="1" smtClean="0"/>
            <a:t>клітина</a:t>
          </a:r>
          <a:r>
            <a:rPr lang="ru-RU" b="1" dirty="0" smtClean="0"/>
            <a:t>?</a:t>
          </a:r>
          <a:endParaRPr lang="ru-RU" dirty="0"/>
        </a:p>
      </dgm:t>
    </dgm:pt>
    <dgm:pt modelId="{9DD1E781-63F5-44A8-ADB9-4C4168F4847E}" type="parTrans" cxnId="{ECB106F1-6BF6-48D0-9295-BE2FEA4BF885}">
      <dgm:prSet/>
      <dgm:spPr/>
      <dgm:t>
        <a:bodyPr/>
        <a:lstStyle/>
        <a:p>
          <a:endParaRPr lang="ru-RU"/>
        </a:p>
      </dgm:t>
    </dgm:pt>
    <dgm:pt modelId="{E374AA3B-BFFE-434E-AE96-7E4151BDF27D}" type="sibTrans" cxnId="{ECB106F1-6BF6-48D0-9295-BE2FEA4BF885}">
      <dgm:prSet/>
      <dgm:spPr/>
      <dgm:t>
        <a:bodyPr/>
        <a:lstStyle/>
        <a:p>
          <a:endParaRPr lang="ru-RU"/>
        </a:p>
      </dgm:t>
    </dgm:pt>
    <dgm:pt modelId="{3271A8FC-B02C-47F7-A069-DF1B9DD16BE5}" type="pres">
      <dgm:prSet presAssocID="{F6B1EB61-1379-4F55-B1D6-5987C0F781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5C6DC-6785-4EDB-B46F-3CB7A5E18AB6}" type="pres">
      <dgm:prSet presAssocID="{F6B1EB61-1379-4F55-B1D6-5987C0F7815E}" presName="cycle" presStyleCnt="0"/>
      <dgm:spPr/>
    </dgm:pt>
    <dgm:pt modelId="{E34B723F-6935-4995-9BA9-4E5B45E15450}" type="pres">
      <dgm:prSet presAssocID="{9731ABE7-AC18-4769-9FE7-19C0A09CE4FE}" presName="nodeFirstNode" presStyleLbl="node1" presStyleIdx="0" presStyleCnt="1" custAng="21212322" custRadScaleRad="96006" custRadScaleInc="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106F1-6BF6-48D0-9295-BE2FEA4BF885}" srcId="{F6B1EB61-1379-4F55-B1D6-5987C0F7815E}" destId="{9731ABE7-AC18-4769-9FE7-19C0A09CE4FE}" srcOrd="0" destOrd="0" parTransId="{9DD1E781-63F5-44A8-ADB9-4C4168F4847E}" sibTransId="{E374AA3B-BFFE-434E-AE96-7E4151BDF27D}"/>
    <dgm:cxn modelId="{2D990144-FC41-4D17-930B-6AD2D8EAAB0C}" type="presOf" srcId="{9731ABE7-AC18-4769-9FE7-19C0A09CE4FE}" destId="{E34B723F-6935-4995-9BA9-4E5B45E15450}" srcOrd="0" destOrd="0" presId="urn:microsoft.com/office/officeart/2005/8/layout/cycle3"/>
    <dgm:cxn modelId="{E929A2C5-FE6A-46F3-8119-A9F1398A95B3}" type="presOf" srcId="{F6B1EB61-1379-4F55-B1D6-5987C0F7815E}" destId="{3271A8FC-B02C-47F7-A069-DF1B9DD16BE5}" srcOrd="0" destOrd="0" presId="urn:microsoft.com/office/officeart/2005/8/layout/cycle3"/>
    <dgm:cxn modelId="{18E8006D-E153-415F-97A4-71D3B48CE4E3}" type="presParOf" srcId="{3271A8FC-B02C-47F7-A069-DF1B9DD16BE5}" destId="{2235C6DC-6785-4EDB-B46F-3CB7A5E18AB6}" srcOrd="0" destOrd="0" presId="urn:microsoft.com/office/officeart/2005/8/layout/cycle3"/>
    <dgm:cxn modelId="{E6E78D2B-7612-4E2C-ADD4-93104564C6FE}" type="presParOf" srcId="{2235C6DC-6785-4EDB-B46F-3CB7A5E18AB6}" destId="{E34B723F-6935-4995-9BA9-4E5B45E15450}" srcOrd="0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3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30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B5644F-4817-4A33-81E0-CA1E7A194AEA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2D41F0-D7AB-40D3-B6C8-D769DD491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Tm="30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2%D0%B5%D0%BC%D0%B0_2._%D0%A0%D1%96%D0%B7%D0%BD%D0%BE%D0%BC%D0%B0%D0%BD%D1%96%D1%82%D0%BD%D1%96%D1%81%D1%82%D1%8C_%D0%B6%D0%B8%D0%B2%D0%B8%D1%85_%D0%BE%D1%80%D0%B3%D0%B0%D0%BD%D1%96%D0%B7%D0%BC%D1%96%D0%B2_%D1%82%D0%B0_%D1%97%D1%85_%D0%BA%D0%BB%D0%B0%D1%81%D0%B8%D1%84%D1%96%D0%BA%D0%B0%D1%86%D1%96%D1%8F.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68032">
            <a:off x="1077565" y="1016629"/>
            <a:ext cx="5753724" cy="2058182"/>
          </a:xfrm>
          <a:solidFill>
            <a:schemeClr val="accent1">
              <a:lumMod val="75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softEdge rad="63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Біологія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наука про живу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природу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214950"/>
            <a:ext cx="3786182" cy="1643050"/>
          </a:xfrm>
        </p:spPr>
        <p:txBody>
          <a:bodyPr vert="horz">
            <a:norm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Підготувала учениця  6-Б класу</a:t>
            </a:r>
          </a:p>
          <a:p>
            <a:pPr algn="ctr"/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Сідун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 Анастасія. </a:t>
            </a:r>
          </a:p>
        </p:txBody>
      </p:sp>
      <p:sp>
        <p:nvSpPr>
          <p:cNvPr id="8" name="5-конечная звезда 7"/>
          <p:cNvSpPr/>
          <p:nvPr/>
        </p:nvSpPr>
        <p:spPr>
          <a:xfrm rot="5178071">
            <a:off x="7713149" y="76004"/>
            <a:ext cx="1223827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=)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0009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біологів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підвищувати</a:t>
            </a:r>
            <a:r>
              <a:rPr lang="ru-RU" dirty="0" smtClean="0"/>
              <a:t> </a:t>
            </a:r>
            <a:r>
              <a:rPr lang="ru-RU" dirty="0" err="1" smtClean="0"/>
              <a:t>родючість</a:t>
            </a:r>
            <a:r>
              <a:rPr lang="ru-RU" dirty="0" smtClean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запорукою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урожаїв</a:t>
            </a:r>
            <a:r>
              <a:rPr lang="ru-RU" dirty="0" smtClean="0"/>
              <a:t>. 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вам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як йогурт, </a:t>
            </a:r>
            <a:r>
              <a:rPr lang="ru-RU" dirty="0" err="1" smtClean="0"/>
              <a:t>кефір</a:t>
            </a:r>
            <a:r>
              <a:rPr lang="ru-RU" dirty="0" smtClean="0"/>
              <a:t>, сметана, </a:t>
            </a:r>
            <a:r>
              <a:rPr lang="ru-RU" dirty="0" err="1" smtClean="0"/>
              <a:t>сири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видам </a:t>
            </a:r>
            <a:r>
              <a:rPr lang="ru-RU" dirty="0" err="1" smtClean="0"/>
              <a:t>бактерій</a:t>
            </a:r>
            <a:r>
              <a:rPr lang="ru-RU" dirty="0" smtClean="0"/>
              <a:t> та </a:t>
            </a:r>
            <a:r>
              <a:rPr lang="ru-RU" dirty="0" err="1" smtClean="0"/>
              <a:t>грибів</a:t>
            </a:r>
            <a:r>
              <a:rPr lang="ru-RU" dirty="0" smtClean="0"/>
              <a:t>.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одноклітинні</a:t>
            </a:r>
            <a:r>
              <a:rPr lang="ru-RU" dirty="0" smtClean="0"/>
              <a:t> </a:t>
            </a:r>
            <a:r>
              <a:rPr lang="ru-RU" dirty="0" err="1" smtClean="0"/>
              <a:t>гриби</a:t>
            </a:r>
            <a:r>
              <a:rPr lang="ru-RU" dirty="0" smtClean="0"/>
              <a:t> - </a:t>
            </a:r>
            <a:r>
              <a:rPr lang="ru-RU" dirty="0" err="1" smtClean="0"/>
              <a:t>дріжджі</a:t>
            </a:r>
            <a:r>
              <a:rPr lang="ru-RU" dirty="0" smtClean="0"/>
              <a:t> -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пухке</a:t>
            </a:r>
            <a:r>
              <a:rPr lang="ru-RU" dirty="0" smtClean="0"/>
              <a:t> </a:t>
            </a:r>
            <a:r>
              <a:rPr lang="ru-RU" dirty="0" err="1" smtClean="0"/>
              <a:t>тісто</a:t>
            </a:r>
            <a:r>
              <a:rPr lang="ru-RU" dirty="0" smtClean="0"/>
              <a:t>, яке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випікання</a:t>
            </a:r>
            <a:r>
              <a:rPr lang="ru-RU" dirty="0" smtClean="0"/>
              <a:t> </a:t>
            </a:r>
            <a:r>
              <a:rPr lang="ru-RU" dirty="0" err="1" smtClean="0"/>
              <a:t>хліба</a:t>
            </a:r>
            <a:r>
              <a:rPr lang="ru-RU" dirty="0" smtClean="0"/>
              <a:t> та </a:t>
            </a:r>
            <a:r>
              <a:rPr lang="ru-RU" dirty="0" err="1" smtClean="0"/>
              <a:t>смачних</a:t>
            </a:r>
            <a:r>
              <a:rPr lang="ru-RU" dirty="0" smtClean="0"/>
              <a:t> </a:t>
            </a:r>
            <a:r>
              <a:rPr lang="ru-RU" dirty="0" err="1" smtClean="0"/>
              <a:t>кондитерських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Важлива</a:t>
            </a:r>
            <a:r>
              <a:rPr lang="ru-RU" dirty="0" smtClean="0"/>
              <a:t> роль </a:t>
            </a:r>
            <a:r>
              <a:rPr lang="ru-RU" dirty="0" err="1" smtClean="0"/>
              <a:t>біології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. Активна </a:t>
            </a:r>
            <a:r>
              <a:rPr lang="ru-RU" dirty="0" err="1" smtClean="0"/>
              <a:t>господарська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призвела</a:t>
            </a:r>
            <a:r>
              <a:rPr lang="ru-RU" dirty="0" smtClean="0"/>
              <a:t> до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шкідливими</a:t>
            </a:r>
            <a:r>
              <a:rPr lang="ru-RU" dirty="0" smtClean="0"/>
              <a:t> для </a:t>
            </a:r>
            <a:r>
              <a:rPr lang="ru-RU" dirty="0" err="1" smtClean="0"/>
              <a:t>всього</a:t>
            </a:r>
            <a:r>
              <a:rPr lang="ru-RU" dirty="0" smtClean="0"/>
              <a:t> живого </a:t>
            </a:r>
            <a:r>
              <a:rPr lang="ru-RU" dirty="0" err="1" smtClean="0"/>
              <a:t>речовинами</a:t>
            </a:r>
            <a:r>
              <a:rPr lang="ru-RU" dirty="0" smtClean="0"/>
              <a:t>,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спотворення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, </a:t>
            </a:r>
            <a:r>
              <a:rPr lang="ru-RU" dirty="0" err="1" smtClean="0"/>
              <a:t>степів</a:t>
            </a:r>
            <a:r>
              <a:rPr lang="ru-RU" dirty="0" smtClean="0"/>
              <a:t>, </a:t>
            </a:r>
            <a:r>
              <a:rPr lang="ru-RU" dirty="0" err="1" smtClean="0"/>
              <a:t>водойм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 для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 -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забруднювачів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- усе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гармонійного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законами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Тому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переоцінити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для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5722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мешкають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неживих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 </a:t>
            </a:r>
            <a:r>
              <a:rPr lang="ru-RU" dirty="0" err="1" smtClean="0"/>
              <a:t>хімічним</a:t>
            </a:r>
            <a:r>
              <a:rPr lang="ru-RU" dirty="0" smtClean="0"/>
              <a:t> складом,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на них, </a:t>
            </a:r>
            <a:r>
              <a:rPr lang="ru-RU" dirty="0" err="1" smtClean="0"/>
              <a:t>розмножуватися</a:t>
            </a:r>
            <a:r>
              <a:rPr lang="ru-RU" dirty="0" smtClean="0"/>
              <a:t>, </a:t>
            </a:r>
            <a:r>
              <a:rPr lang="ru-RU" dirty="0" err="1" smtClean="0"/>
              <a:t>рухатися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прояви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, </a:t>
            </a:r>
            <a:r>
              <a:rPr lang="ru-RU" dirty="0" err="1" smtClean="0"/>
              <a:t>взаємозв'язки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довкіллям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наука </a:t>
            </a:r>
            <a:r>
              <a:rPr lang="ru-RU" dirty="0" err="1" smtClean="0"/>
              <a:t>біологія</a:t>
            </a:r>
            <a:r>
              <a:rPr lang="ru-RU" dirty="0" smtClean="0"/>
              <a:t>.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, </a:t>
            </a:r>
            <a:r>
              <a:rPr lang="ru-RU" dirty="0" err="1" smtClean="0"/>
              <a:t>медицині</a:t>
            </a:r>
            <a:r>
              <a:rPr lang="ru-RU" dirty="0" smtClean="0"/>
              <a:t>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охороні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572000" y="3500438"/>
            <a:ext cx="3929090" cy="2786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57818" y="4357694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=)</a:t>
            </a:r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857224" y="1142984"/>
          <a:ext cx="723293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5-конечная звезда 8"/>
          <p:cNvSpPr/>
          <p:nvPr/>
        </p:nvSpPr>
        <p:spPr>
          <a:xfrm>
            <a:off x="214282" y="571480"/>
            <a:ext cx="1071570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571604" y="214290"/>
            <a:ext cx="857256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714612" y="0"/>
            <a:ext cx="57150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857232"/>
            <a:ext cx="62150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біологія</a:t>
            </a:r>
            <a:r>
              <a:rPr lang="ru-RU" dirty="0" smtClean="0"/>
              <a:t>?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нашу планету </a:t>
            </a:r>
            <a:r>
              <a:rPr lang="ru-RU" dirty="0" err="1" smtClean="0"/>
              <a:t>населяють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: </a:t>
            </a:r>
            <a:r>
              <a:rPr lang="ru-RU" dirty="0" err="1" smtClean="0"/>
              <a:t>бактерії</a:t>
            </a:r>
            <a:r>
              <a:rPr lang="ru-RU" dirty="0" smtClean="0"/>
              <a:t>, </a:t>
            </a:r>
            <a:r>
              <a:rPr lang="ru-RU" dirty="0" err="1" smtClean="0"/>
              <a:t>гриби</a:t>
            </a:r>
            <a:r>
              <a:rPr lang="ru-RU" dirty="0" smtClean="0"/>
              <a:t>, </a:t>
            </a:r>
            <a:r>
              <a:rPr lang="ru-RU" dirty="0" err="1" smtClean="0"/>
              <a:t>тварини</a:t>
            </a:r>
            <a:r>
              <a:rPr lang="ru-RU" dirty="0" smtClean="0"/>
              <a:t>, </a:t>
            </a:r>
            <a:r>
              <a:rPr lang="ru-RU" dirty="0" err="1" smtClean="0"/>
              <a:t>рослини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два </a:t>
            </a:r>
            <a:r>
              <a:rPr lang="ru-RU" dirty="0" err="1" smtClean="0"/>
              <a:t>мільйони</a:t>
            </a:r>
            <a:r>
              <a:rPr lang="ru-RU" dirty="0" smtClean="0"/>
              <a:t>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добре </a:t>
            </a:r>
            <a:r>
              <a:rPr lang="ru-RU" dirty="0" err="1" smtClean="0"/>
              <a:t>помітні</a:t>
            </a:r>
            <a:r>
              <a:rPr lang="ru-RU" dirty="0" smtClean="0"/>
              <a:t>, 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неозброєним</a:t>
            </a:r>
            <a:r>
              <a:rPr lang="ru-RU" dirty="0" smtClean="0"/>
              <a:t> оком </a:t>
            </a:r>
            <a:r>
              <a:rPr lang="ru-RU" dirty="0" err="1" smtClean="0"/>
              <a:t>неможливо</a:t>
            </a:r>
            <a:r>
              <a:rPr lang="ru-RU" dirty="0" smtClean="0"/>
              <a:t>.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освоїли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можете </a:t>
            </a:r>
            <a:r>
              <a:rPr lang="ru-RU" dirty="0" err="1" smtClean="0"/>
              <a:t>знайти</a:t>
            </a:r>
            <a:r>
              <a:rPr lang="ru-RU" dirty="0" smtClean="0"/>
              <a:t> як у морях, так </a:t>
            </a:r>
            <a:r>
              <a:rPr lang="ru-RU" dirty="0" err="1" smtClean="0"/>
              <a:t>і</a:t>
            </a:r>
            <a:r>
              <a:rPr lang="ru-RU" dirty="0" smtClean="0"/>
              <a:t> у невеликих </a:t>
            </a:r>
            <a:r>
              <a:rPr lang="ru-RU" dirty="0" err="1" smtClean="0"/>
              <a:t>калюжах</a:t>
            </a:r>
            <a:r>
              <a:rPr lang="ru-RU" dirty="0" smtClean="0"/>
              <a:t>, у </a:t>
            </a:r>
            <a:r>
              <a:rPr lang="ru-RU" dirty="0" err="1" smtClean="0"/>
              <a:t>ґрунті</a:t>
            </a:r>
            <a:r>
              <a:rPr lang="ru-RU" dirty="0" smtClean="0"/>
              <a:t>,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.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наука </a:t>
            </a:r>
            <a:r>
              <a:rPr lang="ru-RU" dirty="0" err="1" smtClean="0"/>
              <a:t>біологія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643174" y="0"/>
            <a:ext cx="6500826" cy="6858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де </a:t>
            </a:r>
            <a:r>
              <a:rPr lang="ru-RU" dirty="0" err="1" smtClean="0"/>
              <a:t>мешкають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звідки</a:t>
            </a:r>
            <a:r>
              <a:rPr lang="ru-RU" dirty="0" smtClean="0"/>
              <a:t> вони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Компонентами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неживої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(</a:t>
            </a:r>
            <a:r>
              <a:rPr lang="ru-RU" dirty="0" err="1" smtClean="0"/>
              <a:t>освітленість</a:t>
            </a:r>
            <a:r>
              <a:rPr lang="ru-RU" dirty="0" smtClean="0"/>
              <a:t>, </a:t>
            </a:r>
            <a:r>
              <a:rPr lang="ru-RU" dirty="0" err="1" smtClean="0"/>
              <a:t>вологість</a:t>
            </a:r>
            <a:r>
              <a:rPr lang="ru-RU" dirty="0" smtClean="0"/>
              <a:t>, температура, </a:t>
            </a:r>
            <a:r>
              <a:rPr lang="ru-RU" dirty="0" err="1" smtClean="0"/>
              <a:t>солоність</a:t>
            </a:r>
            <a:r>
              <a:rPr lang="ru-RU" dirty="0" smtClean="0"/>
              <a:t> води </a:t>
            </a:r>
            <a:r>
              <a:rPr lang="ru-RU" dirty="0" err="1" smtClean="0"/>
              <a:t>тощо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: </a:t>
            </a:r>
            <a:r>
              <a:rPr lang="ru-RU" dirty="0" err="1" smtClean="0"/>
              <a:t>водне</a:t>
            </a:r>
            <a:r>
              <a:rPr lang="ru-RU" dirty="0" smtClean="0"/>
              <a:t>, </a:t>
            </a:r>
            <a:r>
              <a:rPr lang="ru-RU" dirty="0" err="1" smtClean="0"/>
              <a:t>наземно-повітряне</a:t>
            </a:r>
            <a:r>
              <a:rPr lang="ru-RU" dirty="0" smtClean="0"/>
              <a:t>, </a:t>
            </a:r>
            <a:r>
              <a:rPr lang="ru-RU" dirty="0" err="1" smtClean="0"/>
              <a:t>ґрунт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endParaRPr lang="ru-RU" dirty="0"/>
          </a:p>
        </p:txBody>
      </p:sp>
      <p:pic>
        <p:nvPicPr>
          <p:cNvPr id="3074" name="Picture 2" descr="C:\Users\Настинька\Desktop\ПРЕЗЕНТАЦІЇ\малюнки\кл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900" b="4900"/>
          <a:stretch>
            <a:fillRect/>
          </a:stretch>
        </p:blipFill>
        <p:spPr bwMode="auto">
          <a:xfrm>
            <a:off x="0" y="0"/>
            <a:ext cx="2643174" cy="2714620"/>
          </a:xfrm>
          <a:prstGeom prst="rect">
            <a:avLst/>
          </a:prstGeom>
          <a:noFill/>
        </p:spPr>
      </p:pic>
      <p:pic>
        <p:nvPicPr>
          <p:cNvPr id="3075" name="Picture 3" descr="C:\Users\Настинька\Desktop\ПРЕЗЕНТАЦІЇ\малюнки\article61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3000364" cy="2143140"/>
          </a:xfrm>
          <a:prstGeom prst="rect">
            <a:avLst/>
          </a:prstGeom>
          <a:noFill/>
        </p:spPr>
      </p:pic>
      <p:pic>
        <p:nvPicPr>
          <p:cNvPr id="3076" name="Picture 4" descr="C:\Users\Настинька\Desktop\ПРЕЗЕНТАЦІЇ\малюнки\Г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22"/>
            <a:ext cx="3428992" cy="207167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Настинька\Desktop\ПРЕЗЕНТАЦІЇ\малюнки\Мал._2._Різноманітність_біологічних_нау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391302" cy="592935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57356" y="500042"/>
            <a:ext cx="45720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Біологія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наука, яка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проявах</a:t>
            </a:r>
            <a:r>
              <a:rPr lang="ru-RU" dirty="0" smtClean="0"/>
              <a:t>. Вона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, </a:t>
            </a:r>
            <a:r>
              <a:rPr lang="ru-RU" dirty="0" err="1" smtClean="0"/>
              <a:t>хімічний</a:t>
            </a:r>
            <a:r>
              <a:rPr lang="ru-RU" dirty="0" smtClean="0"/>
              <a:t> склад, </a:t>
            </a:r>
            <a:r>
              <a:rPr lang="ru-RU" dirty="0" err="1" smtClean="0"/>
              <a:t>взаємозв'язки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навколишнім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живого.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 smtClean="0"/>
              <a:t> наука. Наука про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дістала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ботаніка</a:t>
            </a:r>
            <a:r>
              <a:rPr lang="ru-RU" dirty="0" smtClean="0"/>
              <a:t>, наука про </a:t>
            </a:r>
            <a:r>
              <a:rPr lang="ru-RU" dirty="0" err="1" smtClean="0"/>
              <a:t>тварин</a:t>
            </a:r>
            <a:r>
              <a:rPr lang="ru-RU" dirty="0" smtClean="0"/>
              <a:t> - </a:t>
            </a:r>
            <a:r>
              <a:rPr lang="ru-RU" dirty="0" err="1" smtClean="0"/>
              <a:t>зоологія</a:t>
            </a:r>
            <a:r>
              <a:rPr lang="ru-RU" dirty="0" smtClean="0"/>
              <a:t>, а наука про </a:t>
            </a:r>
            <a:r>
              <a:rPr lang="ru-RU" dirty="0" err="1" smtClean="0"/>
              <a:t>гриби</a:t>
            </a:r>
            <a:r>
              <a:rPr lang="ru-RU" dirty="0" smtClean="0"/>
              <a:t> - </a:t>
            </a:r>
            <a:r>
              <a:rPr lang="ru-RU" dirty="0" err="1" smtClean="0"/>
              <a:t>мікологія</a:t>
            </a:r>
            <a:r>
              <a:rPr lang="ru-RU" dirty="0" smtClean="0"/>
              <a:t>. Будову </a:t>
            </a:r>
            <a:r>
              <a:rPr lang="ru-RU" dirty="0" err="1" smtClean="0">
                <a:hlinkClick r:id="rId3" tooltip="Тема 2. Різноманітність живих організмів та їх класифікація."/>
              </a:rPr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науки </a:t>
            </a:r>
            <a:r>
              <a:rPr lang="ru-RU" dirty="0" err="1" smtClean="0"/>
              <a:t>морфологія</a:t>
            </a:r>
            <a:r>
              <a:rPr lang="ru-RU" dirty="0" smtClean="0"/>
              <a:t> та </a:t>
            </a:r>
            <a:r>
              <a:rPr lang="ru-RU" dirty="0" err="1" smtClean="0"/>
              <a:t>анатомія</a:t>
            </a:r>
            <a:r>
              <a:rPr lang="ru-RU" dirty="0" smtClean="0"/>
              <a:t>,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- </a:t>
            </a:r>
            <a:r>
              <a:rPr lang="ru-RU" dirty="0" err="1" smtClean="0"/>
              <a:t>фізіологія</a:t>
            </a:r>
            <a:r>
              <a:rPr lang="ru-RU" dirty="0" smtClean="0"/>
              <a:t>.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угруповань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неживої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наука </a:t>
            </a:r>
            <a:r>
              <a:rPr lang="ru-RU" dirty="0" err="1" smtClean="0"/>
              <a:t>екологія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ознайомитеся</a:t>
            </a:r>
            <a:r>
              <a:rPr lang="ru-RU" dirty="0" smtClean="0"/>
              <a:t> у старших </a:t>
            </a:r>
            <a:r>
              <a:rPr lang="ru-RU" dirty="0" err="1" smtClean="0"/>
              <a:t>класах</a:t>
            </a:r>
            <a:r>
              <a:rPr lang="ru-RU" dirty="0" smtClean="0"/>
              <a:t> (мал. 2). 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7500958" y="857232"/>
            <a:ext cx="1285852" cy="18573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428596" y="3786190"/>
            <a:ext cx="785818" cy="107157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1436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відрізнити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неживого? </a:t>
            </a:r>
            <a:r>
              <a:rPr lang="ru-RU" dirty="0" err="1" smtClean="0"/>
              <a:t>Щодня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стикаєтесь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 </a:t>
            </a:r>
            <a:r>
              <a:rPr lang="ru-RU" dirty="0" err="1" smtClean="0"/>
              <a:t>живими</a:t>
            </a:r>
            <a:r>
              <a:rPr lang="ru-RU" dirty="0" smtClean="0"/>
              <a:t> </a:t>
            </a:r>
            <a:r>
              <a:rPr lang="ru-RU" dirty="0" err="1" smtClean="0"/>
              <a:t>істотами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неживими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- </a:t>
            </a:r>
            <a:r>
              <a:rPr lang="ru-RU" dirty="0" err="1" smtClean="0"/>
              <a:t>камінням</a:t>
            </a:r>
            <a:r>
              <a:rPr lang="ru-RU" dirty="0" smtClean="0"/>
              <a:t>, </a:t>
            </a:r>
            <a:r>
              <a:rPr lang="ru-RU" dirty="0" err="1" smtClean="0"/>
              <a:t>ґрунтом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відрізнити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неживого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неважко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зовсім</a:t>
            </a:r>
            <a:r>
              <a:rPr lang="ru-RU" dirty="0" smtClean="0"/>
              <a:t> так. Часто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 у такому </a:t>
            </a:r>
            <a:r>
              <a:rPr lang="ru-RU" dirty="0" err="1" smtClean="0"/>
              <a:t>стані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взимку</a:t>
            </a:r>
            <a:r>
              <a:rPr lang="ru-RU" dirty="0" smtClean="0"/>
              <a:t>), коли прояви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приховані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вони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 </a:t>
            </a:r>
            <a:r>
              <a:rPr lang="ru-RU" dirty="0" err="1" smtClean="0"/>
              <a:t>неживі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ж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та </a:t>
            </a:r>
            <a:r>
              <a:rPr lang="ru-RU" dirty="0" err="1" smtClean="0"/>
              <a:t>відрізняє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одним </a:t>
            </a:r>
            <a:r>
              <a:rPr lang="ru-RU" dirty="0" err="1" smtClean="0"/>
              <a:t>реченням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. Вам уже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побудовані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«</a:t>
            </a:r>
            <a:r>
              <a:rPr lang="ru-RU" dirty="0" err="1" smtClean="0"/>
              <a:t>цеглин</a:t>
            </a:r>
            <a:r>
              <a:rPr lang="ru-RU" dirty="0" smtClean="0"/>
              <a:t>»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Є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багатоклітинні</a:t>
            </a:r>
            <a:r>
              <a:rPr lang="ru-RU" dirty="0" smtClean="0"/>
              <a:t>. </a:t>
            </a:r>
            <a:r>
              <a:rPr lang="ru-RU" dirty="0" err="1" smtClean="0"/>
              <a:t>Неживі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відмерлих</a:t>
            </a:r>
            <a:r>
              <a:rPr lang="ru-RU" dirty="0" smtClean="0"/>
              <a:t> </a:t>
            </a:r>
            <a:r>
              <a:rPr lang="ru-RU" dirty="0" err="1" smtClean="0"/>
              <a:t>решток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)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. Але </a:t>
            </a:r>
            <a:r>
              <a:rPr lang="ru-RU" dirty="0" err="1" smtClean="0"/>
              <a:t>науці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неклітинні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. Про </a:t>
            </a:r>
            <a:r>
              <a:rPr lang="ru-RU" dirty="0" err="1" smtClean="0"/>
              <a:t>будову</a:t>
            </a:r>
            <a:r>
              <a:rPr lang="ru-RU" dirty="0" smtClean="0"/>
              <a:t> та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докладно</a:t>
            </a:r>
            <a:r>
              <a:rPr lang="ru-RU" dirty="0" smtClean="0"/>
              <a:t> </a:t>
            </a:r>
            <a:r>
              <a:rPr lang="ru-RU" dirty="0" err="1" smtClean="0"/>
              <a:t>дізнаєтесь</a:t>
            </a:r>
            <a:r>
              <a:rPr lang="ru-RU" dirty="0" smtClean="0"/>
              <a:t> у старших </a:t>
            </a:r>
            <a:r>
              <a:rPr lang="ru-RU" dirty="0" err="1" smtClean="0"/>
              <a:t>класах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неживих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В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та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зазнають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: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, 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</a:t>
            </a:r>
            <a:r>
              <a:rPr lang="ru-RU" dirty="0" err="1" smtClean="0"/>
              <a:t>будівельним</a:t>
            </a:r>
            <a:r>
              <a:rPr lang="ru-RU" dirty="0" smtClean="0"/>
              <a:t> </a:t>
            </a:r>
            <a:r>
              <a:rPr lang="ru-RU" dirty="0" err="1" smtClean="0"/>
              <a:t>матеріалом</a:t>
            </a:r>
            <a:r>
              <a:rPr lang="ru-RU" dirty="0" smtClean="0"/>
              <a:t>, </a:t>
            </a:r>
            <a:r>
              <a:rPr lang="ru-RU" dirty="0" err="1" smtClean="0"/>
              <a:t>необхідним</a:t>
            </a:r>
            <a:r>
              <a:rPr lang="ru-RU" dirty="0" smtClean="0"/>
              <a:t> для росту. </a:t>
            </a:r>
            <a:r>
              <a:rPr lang="ru-RU" dirty="0" err="1" smtClean="0"/>
              <a:t>Отже</a:t>
            </a:r>
            <a:r>
              <a:rPr lang="ru-RU" dirty="0" smtClean="0"/>
              <a:t>, живим </a:t>
            </a:r>
            <a:r>
              <a:rPr lang="ru-RU" dirty="0" err="1" smtClean="0"/>
              <a:t>істотам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як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/>
              <a:t>Ріст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розвиток</a:t>
            </a:r>
            <a:r>
              <a:rPr lang="ru-RU" i="1" dirty="0" smtClean="0"/>
              <a:t> </a:t>
            </a:r>
            <a:r>
              <a:rPr lang="ru-RU" i="1" dirty="0" err="1" smtClean="0"/>
              <a:t>тварини</a:t>
            </a:r>
            <a:r>
              <a:rPr lang="ru-RU" i="1" dirty="0" smtClean="0"/>
              <a:t> (1)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рослини</a:t>
            </a:r>
            <a:r>
              <a:rPr lang="ru-RU" i="1" dirty="0" smtClean="0"/>
              <a:t> (2)</a:t>
            </a:r>
            <a:endParaRPr lang="ru-RU" dirty="0"/>
          </a:p>
        </p:txBody>
      </p:sp>
      <p:pic>
        <p:nvPicPr>
          <p:cNvPr id="4098" name="Picture 2" descr="C:\Users\Настинька\Desktop\ПРЕЗЕНТАЦІЇ\малюнки\Мал._4._Ріст_і_розвиток_тварини_(1)_і_рослини_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857496"/>
            <a:ext cx="4929190" cy="32908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357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подразливість</a:t>
            </a:r>
            <a:r>
              <a:rPr lang="ru-RU" dirty="0" smtClean="0"/>
              <a:t>. Вона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певним</a:t>
            </a:r>
            <a:r>
              <a:rPr lang="ru-RU" dirty="0" smtClean="0"/>
              <a:t> чином на них </a:t>
            </a:r>
            <a:r>
              <a:rPr lang="ru-RU" dirty="0" err="1" smtClean="0"/>
              <a:t>реагувати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</a:t>
            </a:r>
            <a:r>
              <a:rPr lang="ru-RU" dirty="0" err="1" smtClean="0"/>
              <a:t>рослину</a:t>
            </a:r>
            <a:r>
              <a:rPr lang="ru-RU" dirty="0" smtClean="0"/>
              <a:t> у </a:t>
            </a:r>
            <a:r>
              <a:rPr lang="ru-RU" dirty="0" err="1" smtClean="0"/>
              <a:t>темне</a:t>
            </a:r>
            <a:r>
              <a:rPr lang="ru-RU" dirty="0" smtClean="0"/>
              <a:t> </a:t>
            </a:r>
            <a:r>
              <a:rPr lang="ru-RU" dirty="0" err="1" smtClean="0"/>
              <a:t>приміщення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увімкнути</a:t>
            </a:r>
            <a:r>
              <a:rPr lang="ru-RU" dirty="0" smtClean="0"/>
              <a:t> </a:t>
            </a:r>
            <a:r>
              <a:rPr lang="ru-RU" dirty="0" err="1" smtClean="0"/>
              <a:t>електричну</a:t>
            </a:r>
            <a:r>
              <a:rPr lang="ru-RU" dirty="0" smtClean="0"/>
              <a:t> лампу. Через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помітити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у той </a:t>
            </a:r>
            <a:r>
              <a:rPr lang="ru-RU" dirty="0" err="1" smtClean="0"/>
              <a:t>бік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C:\Users\Настинька\Desktop\ПРЕЗЕНТАЦІЇ\малюнки\Мал._5._Ріст_рослини_в_бік_освітле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4" y="2771774"/>
            <a:ext cx="6377015" cy="315755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578644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Характерною </a:t>
            </a:r>
            <a:r>
              <a:rPr lang="ru-RU" dirty="0" err="1" smtClean="0"/>
              <a:t>рисою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рухів</a:t>
            </a:r>
            <a:r>
              <a:rPr lang="ru-RU" dirty="0" smtClean="0"/>
              <a:t>.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прикріплений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рухатись</a:t>
            </a:r>
            <a:r>
              <a:rPr lang="ru-RU" dirty="0" smtClean="0"/>
              <a:t> не </a:t>
            </a:r>
            <a:r>
              <a:rPr lang="ru-RU" dirty="0" err="1" smtClean="0"/>
              <a:t>здатні</a:t>
            </a:r>
            <a:r>
              <a:rPr lang="ru-RU" dirty="0" smtClean="0"/>
              <a:t>. Але,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небосхилом</a:t>
            </a:r>
            <a:r>
              <a:rPr lang="ru-RU" dirty="0" smtClean="0"/>
              <a:t> </a:t>
            </a:r>
            <a:r>
              <a:rPr lang="ru-RU" dirty="0" err="1" smtClean="0"/>
              <a:t>соняшник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пагона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суцвіттям</a:t>
            </a:r>
            <a:r>
              <a:rPr lang="ru-RU" dirty="0" smtClean="0"/>
              <a:t>. </a:t>
            </a:r>
            <a:r>
              <a:rPr lang="ru-RU" dirty="0" err="1" smtClean="0"/>
              <a:t>Квасоля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заходу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опускає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листки, а </a:t>
            </a:r>
            <a:r>
              <a:rPr lang="ru-RU" dirty="0" err="1" smtClean="0"/>
              <a:t>вранці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піднімає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догори.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та </a:t>
            </a:r>
            <a:r>
              <a:rPr lang="ru-RU" dirty="0" err="1" smtClean="0"/>
              <a:t>неживі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само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у них </a:t>
            </a:r>
            <a:r>
              <a:rPr lang="ru-RU" dirty="0" err="1" smtClean="0"/>
              <a:t>різне</a:t>
            </a:r>
            <a:r>
              <a:rPr lang="ru-RU" dirty="0" smtClean="0"/>
              <a:t> (див. </a:t>
            </a:r>
            <a:r>
              <a:rPr lang="ru-RU" dirty="0" err="1" smtClean="0"/>
              <a:t>таблицю</a:t>
            </a:r>
            <a:r>
              <a:rPr lang="ru-RU" dirty="0" smtClean="0"/>
              <a:t>). </a:t>
            </a:r>
            <a:r>
              <a:rPr lang="ru-RU" dirty="0" err="1" smtClean="0"/>
              <a:t>Усім</a:t>
            </a:r>
            <a:r>
              <a:rPr lang="ru-RU" dirty="0" smtClean="0"/>
              <a:t> живим </a:t>
            </a:r>
            <a:r>
              <a:rPr lang="ru-RU" dirty="0" err="1" smtClean="0"/>
              <a:t>організмам</a:t>
            </a:r>
            <a:r>
              <a:rPr lang="ru-RU" dirty="0" smtClean="0"/>
              <a:t> </a:t>
            </a:r>
            <a:r>
              <a:rPr lang="ru-RU" dirty="0" err="1" smtClean="0"/>
              <a:t>притаманний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</a:t>
            </a:r>
            <a:r>
              <a:rPr lang="ru-RU" dirty="0" err="1" smtClean="0"/>
              <a:t>хімічний</a:t>
            </a:r>
            <a:r>
              <a:rPr lang="ru-RU" dirty="0" smtClean="0"/>
              <a:t> склад. Вони </a:t>
            </a:r>
            <a:r>
              <a:rPr lang="ru-RU" dirty="0" err="1" smtClean="0"/>
              <a:t>побудовані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одних </a:t>
            </a:r>
            <a:r>
              <a:rPr lang="ru-RU" dirty="0" err="1" smtClean="0"/>
              <a:t>і</a:t>
            </a:r>
            <a:r>
              <a:rPr lang="ru-RU" dirty="0" smtClean="0"/>
              <a:t> тих самих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(</a:t>
            </a:r>
            <a:r>
              <a:rPr lang="ru-RU" dirty="0" err="1" smtClean="0"/>
              <a:t>органічних</a:t>
            </a:r>
            <a:r>
              <a:rPr lang="ru-RU" dirty="0" smtClean="0"/>
              <a:t> - </a:t>
            </a:r>
            <a:r>
              <a:rPr lang="ru-RU" dirty="0" err="1" smtClean="0"/>
              <a:t>білків</a:t>
            </a:r>
            <a:r>
              <a:rPr lang="ru-RU" dirty="0" smtClean="0"/>
              <a:t>, </a:t>
            </a:r>
            <a:r>
              <a:rPr lang="ru-RU" dirty="0" err="1" smtClean="0"/>
              <a:t>ліпідів</a:t>
            </a:r>
            <a:r>
              <a:rPr lang="ru-RU" dirty="0" smtClean="0"/>
              <a:t>, </a:t>
            </a:r>
            <a:r>
              <a:rPr lang="ru-RU" dirty="0" err="1" smtClean="0"/>
              <a:t>вуглеводів</a:t>
            </a:r>
            <a:r>
              <a:rPr lang="ru-RU" dirty="0" smtClean="0"/>
              <a:t>,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 та </a:t>
            </a:r>
            <a:r>
              <a:rPr lang="ru-RU" dirty="0" err="1" smtClean="0"/>
              <a:t>неорганічних</a:t>
            </a:r>
            <a:r>
              <a:rPr lang="ru-RU" dirty="0" smtClean="0"/>
              <a:t> - води, солей, </a:t>
            </a:r>
            <a:r>
              <a:rPr lang="ru-RU" dirty="0" err="1" smtClean="0"/>
              <a:t>неорганічних</a:t>
            </a:r>
            <a:r>
              <a:rPr lang="ru-RU" dirty="0" smtClean="0"/>
              <a:t> кислот).</a:t>
            </a:r>
            <a:br>
              <a:rPr lang="ru-RU" dirty="0" smtClean="0"/>
            </a:b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відтворювати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дістало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не </a:t>
            </a:r>
            <a:r>
              <a:rPr lang="ru-RU" dirty="0" err="1" smtClean="0"/>
              <a:t>розмножувалися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через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зникло</a:t>
            </a:r>
            <a:r>
              <a:rPr lang="ru-RU" dirty="0" smtClean="0"/>
              <a:t> б. </a:t>
            </a:r>
            <a:endParaRPr lang="ru-RU" dirty="0"/>
          </a:p>
        </p:txBody>
      </p:sp>
      <p:pic>
        <p:nvPicPr>
          <p:cNvPr id="6146" name="Picture 2" descr="&amp;Scy;&amp;pcy;&amp;iukcy;&amp;vcy;&amp;vcy;&amp;iukcy;&amp;dcy;&amp;ncy;&amp;ocy;&amp;shcy;&amp;iecy;&amp;ncy;&amp;ncy;&amp;yacy; &amp;khcy;&amp;iukcy;&amp;mcy;&amp;iukcy;&amp;chcy;&amp;ncy;&amp;icy;&amp;khcy; &amp;iecy;&amp;lcy;&amp;iecy;&amp;mcy;&amp;iecy;&amp;ncy;&amp;tcy;&amp;iukcy;&amp;vcy; &amp;ucy; &amp;zhcy;&amp;icy;&amp;vcy;&amp;icy;&amp;khcy; &amp;ocy;&amp;rcy;&amp;gcy;&amp;acy;&amp;ncy;&amp;iukcy;&amp;zcy;&amp;mcy;&amp;acy;&amp;khcy; &amp;tcy;&amp;acy; &amp;ncy;&amp;iecy;&amp;zhcy;&amp;icy;&amp;vcy;&amp;icy;&amp;khcy; &amp;tcy;&amp;iukcy;&amp;lcy;&amp;acy;&amp;khcy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6429388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Яке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? </a:t>
            </a:r>
            <a:r>
              <a:rPr lang="ru-RU" dirty="0" err="1" smtClean="0"/>
              <a:t>Нині</a:t>
            </a:r>
            <a:r>
              <a:rPr lang="ru-RU" dirty="0" smtClean="0"/>
              <a:t> перед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як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продовольством</a:t>
            </a:r>
            <a:r>
              <a:rPr lang="ru-RU" dirty="0" smtClean="0"/>
              <a:t> та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.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опинилося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загрозою</a:t>
            </a:r>
            <a:r>
              <a:rPr lang="ru-RU" dirty="0" smtClean="0"/>
              <a:t> через </a:t>
            </a:r>
            <a:r>
              <a:rPr lang="ru-RU" dirty="0" err="1" smtClean="0"/>
              <a:t>надмірний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природу, </a:t>
            </a:r>
            <a:r>
              <a:rPr lang="ru-RU" dirty="0" err="1" smtClean="0"/>
              <a:t>неузгодженість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повсякденної</a:t>
            </a:r>
            <a:r>
              <a:rPr lang="ru-RU" dirty="0" smtClean="0"/>
              <a:t>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законами </a:t>
            </a:r>
            <a:r>
              <a:rPr lang="ru-RU" dirty="0" err="1" smtClean="0"/>
              <a:t>природи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та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для </a:t>
            </a:r>
            <a:r>
              <a:rPr lang="ru-RU" dirty="0" err="1" smtClean="0"/>
              <a:t>поліпшення</a:t>
            </a:r>
            <a:r>
              <a:rPr lang="ru-RU" dirty="0" smtClean="0"/>
              <a:t> умов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: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біологія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медициною, </a:t>
            </a:r>
            <a:r>
              <a:rPr lang="ru-RU" dirty="0" err="1" smtClean="0"/>
              <a:t>сільським</a:t>
            </a:r>
            <a:r>
              <a:rPr lang="ru-RU" dirty="0" smtClean="0"/>
              <a:t> </a:t>
            </a:r>
            <a:r>
              <a:rPr lang="ru-RU" dirty="0" err="1" smtClean="0"/>
              <a:t>господарством</a:t>
            </a:r>
            <a:r>
              <a:rPr lang="ru-RU" dirty="0" smtClean="0"/>
              <a:t>, </a:t>
            </a:r>
            <a:r>
              <a:rPr lang="ru-RU" dirty="0" err="1" smtClean="0"/>
              <a:t>охороною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галузями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грибів</a:t>
            </a:r>
            <a:r>
              <a:rPr lang="ru-RU" dirty="0" smtClean="0"/>
              <a:t>,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?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40 %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У </a:t>
            </a:r>
            <a:r>
              <a:rPr lang="ru-RU" dirty="0" err="1" smtClean="0"/>
              <a:t>медицині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3000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роком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.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четвертий-п'ятий</a:t>
            </a:r>
            <a:r>
              <a:rPr lang="ru-RU" dirty="0" smtClean="0"/>
              <a:t> вид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медичне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парфумерно-косметичній</a:t>
            </a:r>
            <a:r>
              <a:rPr lang="ru-RU" dirty="0" smtClean="0"/>
              <a:t>, </a:t>
            </a:r>
            <a:r>
              <a:rPr lang="ru-RU" dirty="0" err="1" smtClean="0"/>
              <a:t>харчовій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продовольством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породи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високоврожайні</a:t>
            </a:r>
            <a:r>
              <a:rPr lang="ru-RU" dirty="0" smtClean="0"/>
              <a:t> </a:t>
            </a:r>
            <a:r>
              <a:rPr lang="ru-RU" dirty="0" err="1" smtClean="0"/>
              <a:t>сорти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1373</TotalTime>
  <Words>781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Біологія – наука про живу природу. </vt:lpstr>
      <vt:lpstr>Слайд 2</vt:lpstr>
      <vt:lpstr>Ви вже знаєте, що кожен із видів організмів існує у певному середовищі. Середовище життя - це частина природи, де мешкають організми і звідки вони отримують поживні речовини. Компонентами середовища життя є чинники неживої природи (освітленість, вологість, температура, солоність води тощо), а також інші живі організми. На Землі є чотири основні середовища життя організмів: водне, наземно-повітряне, ґрунт і самі живі організми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Біологія – наука про живу природу.</dc:title>
  <dc:creator>Настинька</dc:creator>
  <cp:lastModifiedBy>Настинька</cp:lastModifiedBy>
  <cp:revision>17</cp:revision>
  <dcterms:created xsi:type="dcterms:W3CDTF">2014-09-02T18:43:45Z</dcterms:created>
  <dcterms:modified xsi:type="dcterms:W3CDTF">2014-09-03T17:37:30Z</dcterms:modified>
</cp:coreProperties>
</file>