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5" r:id="rId2"/>
    <p:sldId id="306" r:id="rId3"/>
    <p:sldId id="307" r:id="rId4"/>
    <p:sldId id="308" r:id="rId5"/>
    <p:sldId id="309" r:id="rId6"/>
    <p:sldId id="261" r:id="rId7"/>
    <p:sldId id="270" r:id="rId8"/>
    <p:sldId id="264" r:id="rId9"/>
    <p:sldId id="286" r:id="rId10"/>
    <p:sldId id="289" r:id="rId11"/>
    <p:sldId id="288" r:id="rId12"/>
    <p:sldId id="273" r:id="rId13"/>
    <p:sldId id="291" r:id="rId14"/>
    <p:sldId id="262" r:id="rId15"/>
    <p:sldId id="268" r:id="rId16"/>
    <p:sldId id="281" r:id="rId17"/>
    <p:sldId id="282" r:id="rId18"/>
    <p:sldId id="283" r:id="rId19"/>
    <p:sldId id="285" r:id="rId20"/>
    <p:sldId id="293" r:id="rId21"/>
    <p:sldId id="258" r:id="rId22"/>
    <p:sldId id="267" r:id="rId23"/>
    <p:sldId id="294" r:id="rId24"/>
    <p:sldId id="30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09E5"/>
    <a:srgbClr val="990AC6"/>
    <a:srgbClr val="00B050"/>
    <a:srgbClr val="0066FF"/>
    <a:srgbClr val="AF01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54" autoAdjust="0"/>
    <p:restoredTop sz="90586" autoAdjust="0"/>
  </p:normalViewPr>
  <p:slideViewPr>
    <p:cSldViewPr>
      <p:cViewPr varScale="1">
        <p:scale>
          <a:sx n="41" d="100"/>
          <a:sy n="41" d="100"/>
        </p:scale>
        <p:origin x="-13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33BB2-2448-496D-8B8F-614019C18FD0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AFDEB-3C7A-4606-82DA-75881CD5E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4A9E8-DBE6-470C-9F77-0F20B46070AD}" type="slidenum">
              <a:rPr lang="ru-RU"/>
              <a:pPr/>
              <a:t>22</a:t>
            </a:fld>
            <a:endParaRPr lang="ru-RU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27" y="4344032"/>
            <a:ext cx="5488347" cy="411383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bestgif.narod.ru_1311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43240" y="3000372"/>
            <a:ext cx="532328" cy="500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813" y="1785926"/>
            <a:ext cx="87312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Отруйні та їстівні гриби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3714752"/>
            <a:ext cx="5715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b="1" dirty="0" smtClean="0">
                <a:cs typeface="Aparajita" pitchFamily="34" charset="0"/>
              </a:rPr>
              <a:t>Вчитель української мови та літератури, фахівець з охорони праці,</a:t>
            </a:r>
          </a:p>
          <a:p>
            <a:pPr algn="r"/>
            <a:r>
              <a:rPr lang="uk-UA" sz="3200" b="1" dirty="0" smtClean="0">
                <a:cs typeface="Aparajita" pitchFamily="34" charset="0"/>
              </a:rPr>
              <a:t>Лелека Олена Вікторівна </a:t>
            </a:r>
            <a:endParaRPr lang="uk-UA" sz="3200" b="1" dirty="0">
              <a:cs typeface="Aparajita" pitchFamily="34" charset="0"/>
            </a:endParaRPr>
          </a:p>
        </p:txBody>
      </p:sp>
      <p:pic>
        <p:nvPicPr>
          <p:cNvPr id="5" name="Рисунок 4" descr="bestgif.narod.ru_1311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388" y="5857892"/>
            <a:ext cx="1041612" cy="1000108"/>
          </a:xfrm>
          <a:prstGeom prst="rect">
            <a:avLst/>
          </a:prstGeom>
        </p:spPr>
      </p:pic>
      <p:pic>
        <p:nvPicPr>
          <p:cNvPr id="7" name="Рисунок 6" descr="bestgif.narod.ru_1311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5857892"/>
            <a:ext cx="684396" cy="642918"/>
          </a:xfrm>
          <a:prstGeom prst="rect">
            <a:avLst/>
          </a:prstGeom>
        </p:spPr>
      </p:pic>
      <p:pic>
        <p:nvPicPr>
          <p:cNvPr id="8" name="Рисунок 7" descr="bestgif.narod.ru_1311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43900" y="6000768"/>
            <a:ext cx="608350" cy="571480"/>
          </a:xfrm>
          <a:prstGeom prst="rect">
            <a:avLst/>
          </a:prstGeom>
        </p:spPr>
      </p:pic>
      <p:pic>
        <p:nvPicPr>
          <p:cNvPr id="9" name="Рисунок 8" descr="Рисунок1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00364" y="0"/>
            <a:ext cx="1214446" cy="1247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6314" y="571480"/>
            <a:ext cx="425754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Білий</a:t>
            </a: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гриб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4290"/>
            <a:ext cx="407193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4810" y="1500174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/>
              <a:t>Із найперших своїх днів</a:t>
            </a:r>
          </a:p>
          <a:p>
            <a:r>
              <a:rPr lang="uk-UA" sz="3600" b="1" i="1" dirty="0" smtClean="0"/>
              <a:t>Самий </a:t>
            </a:r>
            <a:r>
              <a:rPr lang="uk-UA" sz="3600" b="1" i="1" dirty="0" err="1" smtClean="0"/>
              <a:t>„білий”</a:t>
            </a:r>
            <a:r>
              <a:rPr lang="uk-UA" sz="3600" b="1" i="1" dirty="0" smtClean="0"/>
              <a:t>  із грибів.</a:t>
            </a:r>
          </a:p>
          <a:p>
            <a:r>
              <a:rPr lang="uk-UA" sz="3600" b="1" i="1" dirty="0" smtClean="0"/>
              <a:t>По властивостях він цінний,</a:t>
            </a:r>
          </a:p>
          <a:p>
            <a:r>
              <a:rPr lang="uk-UA" sz="3600" b="1" i="1" dirty="0" smtClean="0"/>
              <a:t>Лікар від хвороб відмінний.</a:t>
            </a:r>
            <a:endParaRPr lang="uk-UA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86380" y="785794"/>
            <a:ext cx="325954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Жовчний</a:t>
            </a:r>
          </a:p>
          <a:p>
            <a:pPr algn="ctr"/>
            <a:r>
              <a:rPr lang="uk-UA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гриб</a:t>
            </a:r>
            <a:endParaRPr lang="uk-UA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400050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Капелюх у гриба гладенький, коричневий.</a:t>
            </a:r>
            <a:endParaRPr lang="ru-RU" sz="3600" b="1" dirty="0" smtClean="0"/>
          </a:p>
          <a:p>
            <a:r>
              <a:rPr lang="uk-UA" sz="3600" b="1" dirty="0" smtClean="0"/>
              <a:t>Зверху його ніжка вкрита малюнком у вигляді сіточки</a:t>
            </a:r>
            <a:endParaRPr lang="ru-RU" sz="36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5" y="286278"/>
            <a:ext cx="4577189" cy="342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1143000"/>
          </a:xfrm>
          <a:blipFill>
            <a:blip r:embed="rId2" cstate="email"/>
            <a:tile tx="0" ty="0" sx="100000" sy="100000" flip="none" algn="tl"/>
          </a:blipFill>
        </p:spPr>
        <p:txBody>
          <a:bodyPr/>
          <a:lstStyle/>
          <a:p>
            <a:r>
              <a:rPr lang="uk-UA" sz="6000" u="sng" dirty="0" smtClean="0">
                <a:solidFill>
                  <a:srgbClr val="FF0000"/>
                </a:solidFill>
              </a:rPr>
              <a:t>Гриби-близнюки</a:t>
            </a:r>
            <a:endParaRPr lang="uk-UA" sz="6000" u="sng" dirty="0">
              <a:solidFill>
                <a:srgbClr val="FF0000"/>
              </a:solidFill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0" y="1142984"/>
            <a:ext cx="30003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rgbClr val="D509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Опеньки</a:t>
            </a:r>
            <a:endParaRPr lang="ru-RU" sz="4400" b="1" dirty="0">
              <a:solidFill>
                <a:srgbClr val="D509E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6809" name="Picture 9" descr="1b56d25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928802"/>
            <a:ext cx="3025775" cy="2268537"/>
          </a:xfrm>
          <a:prstGeom prst="rect">
            <a:avLst/>
          </a:prstGeom>
          <a:noFill/>
        </p:spPr>
      </p:pic>
      <p:pic>
        <p:nvPicPr>
          <p:cNvPr id="76810" name="Picture 10" descr="opyonle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4292600"/>
            <a:ext cx="3184525" cy="2389188"/>
          </a:xfrm>
          <a:prstGeom prst="rect">
            <a:avLst/>
          </a:prstGeom>
          <a:noFill/>
        </p:spPr>
      </p:pic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3643306" y="1142984"/>
            <a:ext cx="53157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4400" b="1" dirty="0" smtClean="0">
                <a:solidFill>
                  <a:srgbClr val="D509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обманливі</a:t>
            </a:r>
            <a:r>
              <a:rPr lang="ru-RU" sz="4400" b="1" dirty="0" smtClean="0">
                <a:solidFill>
                  <a:srgbClr val="D509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400" b="1" dirty="0" err="1" smtClean="0">
                <a:solidFill>
                  <a:srgbClr val="D509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опеньки</a:t>
            </a:r>
            <a:endParaRPr lang="ru-RU" sz="4400" b="1" dirty="0">
              <a:solidFill>
                <a:srgbClr val="D509E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6812" name="Picture 12" descr="4845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3938" y="1989138"/>
            <a:ext cx="2684462" cy="2351087"/>
          </a:xfrm>
          <a:prstGeom prst="rect">
            <a:avLst/>
          </a:prstGeom>
          <a:noFill/>
        </p:spPr>
      </p:pic>
      <p:pic>
        <p:nvPicPr>
          <p:cNvPr id="76814" name="Picture 14" descr="openok_lozhnyj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4300" y="4581525"/>
            <a:ext cx="2549525" cy="1831975"/>
          </a:xfrm>
          <a:prstGeom prst="rect">
            <a:avLst/>
          </a:prstGeom>
          <a:noFill/>
        </p:spPr>
      </p:pic>
      <p:pic>
        <p:nvPicPr>
          <p:cNvPr id="76816" name="Picture 16" descr="гифолома окаймлённая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18275" y="2000240"/>
            <a:ext cx="2625725" cy="1970087"/>
          </a:xfrm>
          <a:prstGeom prst="rect">
            <a:avLst/>
          </a:prstGeom>
          <a:noFill/>
        </p:spPr>
      </p:pic>
      <p:pic>
        <p:nvPicPr>
          <p:cNvPr id="76815" name="Picture 15" descr="гифолома головообразная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04025" y="3789363"/>
            <a:ext cx="2127250" cy="28082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blipFill>
            <a:blip r:embed="rId2" cstate="email"/>
            <a:tile tx="0" ty="0" sx="100000" sy="100000" flip="none" algn="tl"/>
          </a:blipFill>
        </p:spPr>
        <p:txBody>
          <a:bodyPr/>
          <a:lstStyle/>
          <a:p>
            <a:r>
              <a:rPr lang="ru-RU" sz="6000" dirty="0" err="1" smtClean="0">
                <a:solidFill>
                  <a:srgbClr val="00B050"/>
                </a:solidFill>
              </a:rPr>
              <a:t>Відмінності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785786" y="1071546"/>
            <a:ext cx="24271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Лисичка</a:t>
            </a:r>
            <a:endParaRPr lang="ru-RU" sz="3600" b="1" dirty="0">
              <a:solidFill>
                <a:srgbClr val="AF01B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4857752" y="1214422"/>
            <a:ext cx="45185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Обманлива</a:t>
            </a:r>
            <a:r>
              <a:rPr lang="ru-RU" sz="3600" b="1" dirty="0" smtClean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лисичка</a:t>
            </a:r>
            <a:endParaRPr lang="ru-RU" sz="3600" b="1" dirty="0">
              <a:solidFill>
                <a:srgbClr val="AF01B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572008"/>
            <a:ext cx="45677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Колір гриба – світло-жовтий або блідо-оранжевий. Капелюх плавно переходить в ніжку</a:t>
            </a:r>
            <a:endParaRPr lang="ru-RU" sz="28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166180" y="4429132"/>
            <a:ext cx="417973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Капелюх яскраво-оранжевий </a:t>
            </a:r>
          </a:p>
          <a:p>
            <a:endParaRPr lang="ru-RU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684721"/>
            <a:ext cx="2500330" cy="270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1785926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Picture 7" descr="484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3071810"/>
            <a:ext cx="4083069" cy="3580402"/>
          </a:xfrm>
          <a:prstGeom prst="ellipse">
            <a:avLst/>
          </a:prstGeom>
          <a:noFill/>
        </p:spPr>
      </p:pic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-428660" y="0"/>
            <a:ext cx="7000924" cy="1143000"/>
          </a:xfrm>
        </p:spPr>
        <p:txBody>
          <a:bodyPr/>
          <a:lstStyle/>
          <a:p>
            <a:r>
              <a:rPr lang="uk-UA" sz="6000" u="sng" dirty="0" smtClean="0">
                <a:solidFill>
                  <a:srgbClr val="FF0000"/>
                </a:solidFill>
              </a:rPr>
              <a:t>Отруйні гриби</a:t>
            </a:r>
            <a:endParaRPr lang="uk-UA" sz="6000" u="sng" dirty="0">
              <a:solidFill>
                <a:srgbClr val="FF0000"/>
              </a:solidFill>
            </a:endParaRPr>
          </a:p>
        </p:txBody>
      </p:sp>
      <p:pic>
        <p:nvPicPr>
          <p:cNvPr id="73733" name="Picture 5" descr="1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857496"/>
            <a:ext cx="2792413" cy="3727450"/>
          </a:xfrm>
          <a:prstGeom prst="round2DiagRect">
            <a:avLst/>
          </a:prstGeom>
          <a:noFill/>
          <a:effectLst>
            <a:softEdge rad="127000"/>
          </a:effectLst>
        </p:spPr>
      </p:pic>
      <p:pic>
        <p:nvPicPr>
          <p:cNvPr id="73734" name="Picture 6" descr="blednaya-poganka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214290"/>
            <a:ext cx="2200275" cy="2684303"/>
          </a:xfrm>
          <a:prstGeom prst="round2DiagRect">
            <a:avLst/>
          </a:prstGeom>
          <a:noFill/>
        </p:spPr>
      </p:pic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1042988" y="1700213"/>
            <a:ext cx="43839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rgbClr val="990AC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Бліда поганка</a:t>
            </a:r>
            <a:endParaRPr lang="uk-UA" sz="5400" b="1" dirty="0">
              <a:solidFill>
                <a:srgbClr val="990AC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14283" y="0"/>
            <a:ext cx="86439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ЇСТІВНІ ГРИБИ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6149" name="Picture 5" descr="C:\Documents and Settings\Александр\Мои документы\ЖОНКИНА ПИСАНИНА\0_1a391_cd7eb242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857232"/>
            <a:ext cx="3571876" cy="564357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4143372" y="2071678"/>
            <a:ext cx="5000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err="1" smtClean="0">
                <a:solidFill>
                  <a:srgbClr val="990AC6"/>
                </a:solidFill>
              </a:rPr>
              <a:t>Підберезовик</a:t>
            </a:r>
            <a:endParaRPr lang="uk-UA" sz="6000" b="1" dirty="0" smtClean="0">
              <a:solidFill>
                <a:srgbClr val="990AC6"/>
              </a:solidFill>
            </a:endParaRPr>
          </a:p>
        </p:txBody>
      </p:sp>
    </p:spTree>
  </p:cSld>
  <p:clrMapOvr>
    <a:masterClrMapping/>
  </p:clrMapOvr>
  <p:transition advTm="69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9124" y="5357826"/>
            <a:ext cx="4714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solidFill>
                  <a:srgbClr val="990AC6"/>
                </a:solidFill>
              </a:rPr>
              <a:t>Підосичник</a:t>
            </a:r>
            <a:endParaRPr lang="ru-RU" sz="6000" b="1" i="1" dirty="0">
              <a:solidFill>
                <a:srgbClr val="990AC6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"/>
            <a:ext cx="37147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6248" y="35716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000" b="1" i="1" dirty="0" smtClean="0"/>
              <a:t>Росте біля осичок звично </a:t>
            </a:r>
          </a:p>
          <a:p>
            <a:r>
              <a:rPr lang="uk-UA" sz="4000" b="1" i="1" dirty="0" smtClean="0"/>
              <a:t>Красноголовець </a:t>
            </a:r>
            <a:r>
              <a:rPr lang="uk-UA" sz="4000" b="1" i="1" dirty="0" err="1" smtClean="0"/>
              <a:t>-підосичник</a:t>
            </a:r>
            <a:r>
              <a:rPr lang="uk-UA" sz="4000" b="1" i="1" dirty="0" smtClean="0"/>
              <a:t> </a:t>
            </a:r>
            <a:endParaRPr lang="uk-UA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лександр\Мои документы\ЖОНКИНА ПИСАНИНА\548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928802"/>
            <a:ext cx="4381530" cy="4572032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2910" y="357166"/>
            <a:ext cx="80010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стою на гладкій товстій ніжці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 коричневим капелюхом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3571876"/>
            <a:ext cx="3929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990AC6"/>
                </a:solidFill>
              </a:rPr>
              <a:t>Білий гриб</a:t>
            </a:r>
            <a:endParaRPr lang="uk-UA" sz="6000" b="1" dirty="0">
              <a:solidFill>
                <a:srgbClr val="990AC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500042"/>
            <a:ext cx="85010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chemeClr val="tx2">
                    <a:lumMod val="75000"/>
                  </a:schemeClr>
                </a:solidFill>
              </a:rPr>
              <a:t>В лісі виросли сестрички, </a:t>
            </a:r>
          </a:p>
          <a:p>
            <a:pPr algn="ctr"/>
            <a:r>
              <a:rPr lang="uk-UA" sz="4400" b="1" i="1" dirty="0" smtClean="0">
                <a:solidFill>
                  <a:schemeClr val="tx2">
                    <a:lumMod val="75000"/>
                  </a:schemeClr>
                </a:solidFill>
              </a:rPr>
              <a:t>Жовті та смачні лисички</a:t>
            </a:r>
            <a:endParaRPr lang="uk-UA" sz="4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357430"/>
            <a:ext cx="4725114" cy="413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5286380" y="4643446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990AC6"/>
                </a:solidFill>
              </a:rPr>
              <a:t>Лисички</a:t>
            </a:r>
            <a:endParaRPr lang="ru-RU" sz="7200" b="1" dirty="0">
              <a:solidFill>
                <a:srgbClr val="990AC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85729"/>
            <a:ext cx="4000528" cy="616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4429124" y="4500570"/>
            <a:ext cx="44085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990AC6"/>
                </a:solidFill>
              </a:rPr>
              <a:t>Маслюки</a:t>
            </a:r>
            <a:endParaRPr lang="ru-RU" sz="8000" b="1" dirty="0">
              <a:solidFill>
                <a:srgbClr val="990AC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0"/>
            <a:ext cx="45005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>
                <a:solidFill>
                  <a:schemeClr val="accent2"/>
                </a:solidFill>
              </a:rPr>
              <a:t>Виросли гриби прекрасні — </a:t>
            </a:r>
          </a:p>
          <a:p>
            <a:r>
              <a:rPr lang="uk-UA" sz="3600" b="1" i="1" dirty="0" smtClean="0">
                <a:solidFill>
                  <a:schemeClr val="accent2"/>
                </a:solidFill>
              </a:rPr>
              <a:t>Капелюшки в них, мов в маслі.</a:t>
            </a:r>
          </a:p>
          <a:p>
            <a:r>
              <a:rPr lang="uk-UA" sz="3600" b="1" i="1" dirty="0" smtClean="0">
                <a:solidFill>
                  <a:schemeClr val="accent2"/>
                </a:solidFill>
              </a:rPr>
              <a:t>І збирають грибники </a:t>
            </a:r>
          </a:p>
          <a:p>
            <a:r>
              <a:rPr lang="uk-UA" sz="3600" b="1" i="1" dirty="0" smtClean="0">
                <a:solidFill>
                  <a:schemeClr val="accent2"/>
                </a:solidFill>
              </a:rPr>
              <a:t>Маслянисті маслюки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8" y="-1142998"/>
            <a:ext cx="68580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28662" y="0"/>
            <a:ext cx="7429552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Приємний запах і неповторний смак грибів роблять більшість із нас шанувальниками цих дарів природи. </a:t>
            </a:r>
            <a:r>
              <a:rPr lang="uk-UA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Але, вирушаючи в ліс, </a:t>
            </a:r>
            <a:r>
              <a:rPr lang="uk-UA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озброюйтесь не лише кошиками та хорошим настроєм, а й пильністю. 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bestgif.narod.ru_1311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86710" y="5500702"/>
            <a:ext cx="1041612" cy="1000108"/>
          </a:xfrm>
          <a:prstGeom prst="rect">
            <a:avLst/>
          </a:prstGeom>
        </p:spPr>
      </p:pic>
      <p:pic>
        <p:nvPicPr>
          <p:cNvPr id="7" name="Рисунок 6" descr="bestgif.narod.ru_1311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5857892"/>
            <a:ext cx="1041612" cy="100010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8878_f2eb762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273442"/>
            <a:ext cx="9144000" cy="4584558"/>
          </a:xfrm>
          <a:prstGeom prst="rect">
            <a:avLst/>
          </a:prstGeom>
          <a:ln w="76200">
            <a:noFill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14414" y="285728"/>
            <a:ext cx="67151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accent4">
                    <a:lumMod val="75000"/>
                  </a:schemeClr>
                </a:solidFill>
              </a:rPr>
              <a:t>Ці стрункі грибочки</a:t>
            </a:r>
          </a:p>
          <a:p>
            <a:pPr algn="ctr"/>
            <a:r>
              <a:rPr lang="uk-UA" sz="3200" b="1" i="1" dirty="0" smtClean="0">
                <a:solidFill>
                  <a:schemeClr val="accent4">
                    <a:lumMod val="75000"/>
                  </a:schemeClr>
                </a:solidFill>
              </a:rPr>
              <a:t>Зайняли пеньочки.</a:t>
            </a:r>
          </a:p>
          <a:p>
            <a:pPr algn="ctr"/>
            <a:r>
              <a:rPr lang="uk-UA" sz="3200" b="1" i="1" dirty="0" smtClean="0">
                <a:solidFill>
                  <a:schemeClr val="accent4">
                    <a:lumMod val="75000"/>
                  </a:schemeClr>
                </a:solidFill>
              </a:rPr>
              <a:t>Шапки в них кругленькі.</a:t>
            </a:r>
          </a:p>
          <a:p>
            <a:pPr algn="ctr"/>
            <a:r>
              <a:rPr lang="uk-UA" sz="3200" b="1" i="1" dirty="0" smtClean="0">
                <a:solidFill>
                  <a:schemeClr val="accent4">
                    <a:lumMod val="75000"/>
                  </a:schemeClr>
                </a:solidFill>
              </a:rPr>
              <a:t>Кличуть їх опеньки</a:t>
            </a:r>
            <a:endParaRPr lang="uk-UA" sz="3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28596" y="285728"/>
            <a:ext cx="82153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D509E5"/>
                </a:solidFill>
              </a:rPr>
              <a:t>Капелюхи в них яскраві: </a:t>
            </a:r>
          </a:p>
          <a:p>
            <a:pPr algn="ctr"/>
            <a:r>
              <a:rPr lang="uk-UA" sz="3600" b="1" i="1" dirty="0" smtClean="0">
                <a:solidFill>
                  <a:srgbClr val="D509E5"/>
                </a:solidFill>
              </a:rPr>
              <a:t>Жовті, сірі, зеленаві, </a:t>
            </a:r>
          </a:p>
          <a:p>
            <a:pPr algn="ctr"/>
            <a:r>
              <a:rPr lang="uk-UA" sz="3600" b="1" i="1" dirty="0" smtClean="0">
                <a:solidFill>
                  <a:srgbClr val="D509E5"/>
                </a:solidFill>
              </a:rPr>
              <a:t>Зачекайте, любі, трішки, — </a:t>
            </a:r>
          </a:p>
          <a:p>
            <a:pPr algn="ctr"/>
            <a:r>
              <a:rPr lang="uk-UA" sz="3600" b="1" i="1" dirty="0" smtClean="0">
                <a:solidFill>
                  <a:srgbClr val="D509E5"/>
                </a:solidFill>
              </a:rPr>
              <a:t>Я зберу вас, сироїжки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714620"/>
            <a:ext cx="514353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416698" y="4572008"/>
            <a:ext cx="36567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 smtClean="0">
                <a:solidFill>
                  <a:srgbClr val="990AC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Сироїжки</a:t>
            </a:r>
            <a:endParaRPr lang="ru-RU" sz="6000" dirty="0">
              <a:solidFill>
                <a:srgbClr val="990AC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0" y="142852"/>
            <a:ext cx="55006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3600" b="1" i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uk-UA" sz="3600" b="1" i="1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Вони харчуються грибами</a:t>
            </a:r>
            <a:endParaRPr lang="uk-UA" sz="3600" b="1" i="1" dirty="0">
              <a:solidFill>
                <a:schemeClr val="accent4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9220" name="Picture 4" descr="C:\Documents and Settings\Александр\Мои документы\ЖОНКИНА ПИСАНИНА\7552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4572008"/>
            <a:ext cx="2643174" cy="2064980"/>
          </a:xfrm>
          <a:prstGeom prst="rect">
            <a:avLst/>
          </a:prstGeom>
          <a:noFill/>
          <a:ln>
            <a:solidFill>
              <a:srgbClr val="00B050"/>
            </a:solidFill>
            <a:prstDash val="dashDot"/>
          </a:ln>
          <a:effectLst>
            <a:softEdge rad="127000"/>
          </a:effec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76589" y="0"/>
            <a:ext cx="1881493" cy="24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452946"/>
            <a:ext cx="2486026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8" y="2428868"/>
            <a:ext cx="2286016" cy="208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714488"/>
            <a:ext cx="29565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43240" y="4393552"/>
            <a:ext cx="3071834" cy="230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 descr="синица с грибом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792384" y="2143117"/>
            <a:ext cx="3494128" cy="236436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advTm="695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30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85720" y="1571612"/>
            <a:ext cx="8572560" cy="453072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4800" b="1" i="0" u="none" strike="noStrike" kern="1200" spc="50" normalizeH="0" baseline="0" noProof="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Ніколи не збирайте</a:t>
            </a:r>
            <a:r>
              <a:rPr kumimoji="0" lang="uk-UA" sz="4800" b="1" i="0" u="none" strike="noStrike" kern="1200" spc="50" normalizeH="0" noProof="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ті гриби, в яких ви сумніваєтесь.</a:t>
            </a:r>
            <a:endParaRPr kumimoji="0" lang="ru-RU" sz="4800" b="1" i="0" u="none" strike="noStrike" kern="1200" spc="50" normalizeH="0" baseline="0" noProof="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4800" b="1" i="0" u="none" strike="noStrike" kern="1200" spc="50" normalizeH="0" baseline="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</a:t>
            </a:r>
            <a:r>
              <a:rPr kumimoji="0" lang="uk-UA" sz="4800" b="1" i="0" u="none" strike="noStrike" kern="1200" spc="50" normalizeH="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збирайте гриби </a:t>
            </a:r>
            <a:r>
              <a:rPr kumimoji="0" lang="ru-RU" sz="4800" b="1" i="0" u="none" strike="noStrike" kern="1200" spc="50" normalizeH="0" noProof="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біля</a:t>
            </a:r>
            <a:r>
              <a:rPr kumimoji="0" lang="ru-RU" sz="4800" b="1" i="0" u="none" strike="noStrike" kern="1200" spc="50" normalizeH="0" noProof="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дороги.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4800" b="1" spc="50" baseline="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збирайте старі гриби.</a:t>
            </a:r>
            <a:endParaRPr lang="ru-RU" sz="4800" b="1" spc="50" baseline="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4000" b="1" i="0" u="none" strike="noStrike" kern="1200" spc="50" normalizeH="0" baseline="0" noProof="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500042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Правила збору грибів</a:t>
            </a:r>
            <a:endParaRPr lang="uk-U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6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0166" y="357166"/>
            <a:ext cx="692948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природі</a:t>
            </a:r>
          </a:p>
          <a:p>
            <a:pPr algn="ctr"/>
            <a:r>
              <a:rPr lang="uk-UA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немає нічого зайвого!</a:t>
            </a:r>
            <a:endParaRPr lang="uk-UA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192" y="4286256"/>
            <a:ext cx="828680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Бережіть природу!</a:t>
            </a:r>
            <a:endParaRPr lang="uk-UA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bestgif.narod.ru_1311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14612" y="5286388"/>
            <a:ext cx="1368844" cy="1285884"/>
          </a:xfrm>
          <a:prstGeom prst="rect">
            <a:avLst/>
          </a:prstGeom>
        </p:spPr>
      </p:pic>
      <p:pic>
        <p:nvPicPr>
          <p:cNvPr id="9" name="Рисунок 8" descr="Рисунок1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85728"/>
            <a:ext cx="1214446" cy="1247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4282" y="150017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bestgif.narod.ru_1311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86578" y="4929198"/>
            <a:ext cx="1431064" cy="1344333"/>
          </a:xfrm>
          <a:prstGeom prst="rect">
            <a:avLst/>
          </a:prstGeom>
        </p:spPr>
      </p:pic>
      <p:pic>
        <p:nvPicPr>
          <p:cNvPr id="10" name="Picture 5" descr="a21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5214950"/>
            <a:ext cx="1185667" cy="13572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642918"/>
            <a:ext cx="878684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8000" b="1" i="1" dirty="0" smtClean="0">
                <a:solidFill>
                  <a:srgbClr val="FF0000"/>
                </a:solidFill>
              </a:rPr>
              <a:t>Пам'ятайте: </a:t>
            </a:r>
            <a:r>
              <a:rPr lang="uk-UA" sz="4800" b="1" i="1" dirty="0" smtClean="0"/>
              <a:t>отруєння дикорослими грибами з року в рік залишається однією з найпоширеніших причин немікробних харчових отруєнь.</a:t>
            </a:r>
            <a:endParaRPr lang="uk-UA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4282" y="150017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bestgif.narod.ru_1311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86578" y="4929198"/>
            <a:ext cx="1431064" cy="1344333"/>
          </a:xfrm>
          <a:prstGeom prst="rect">
            <a:avLst/>
          </a:prstGeom>
        </p:spPr>
      </p:pic>
      <p:pic>
        <p:nvPicPr>
          <p:cNvPr id="10" name="Picture 5" descr="a21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5214950"/>
            <a:ext cx="1185667" cy="13572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642918"/>
            <a:ext cx="87868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i="1" dirty="0" smtClean="0"/>
              <a:t>Загальна кількість </a:t>
            </a:r>
            <a:r>
              <a:rPr lang="uk-UA" sz="5400" b="1" i="1" dirty="0" smtClean="0">
                <a:solidFill>
                  <a:srgbClr val="FF0000"/>
                </a:solidFill>
              </a:rPr>
              <a:t>їстівних грибів</a:t>
            </a:r>
            <a:r>
              <a:rPr lang="uk-UA" sz="5400" b="1" i="1" dirty="0" smtClean="0"/>
              <a:t> у нашій країні сягає 500 видів! </a:t>
            </a:r>
            <a:r>
              <a:rPr lang="uk-UA" sz="5400" b="1" i="1" dirty="0" smtClean="0">
                <a:solidFill>
                  <a:srgbClr val="FF0000"/>
                </a:solidFill>
              </a:rPr>
              <a:t>Отруйних видів </a:t>
            </a:r>
            <a:r>
              <a:rPr lang="uk-UA" sz="5400" b="1" i="1" dirty="0" smtClean="0"/>
              <a:t>набагато менше – близько 80, особливо шкідливі для людини – 20.</a:t>
            </a:r>
            <a:endParaRPr lang="uk-UA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4282" y="150017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bestgif.narod.ru_1311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86578" y="4929198"/>
            <a:ext cx="1431064" cy="1344333"/>
          </a:xfrm>
          <a:prstGeom prst="rect">
            <a:avLst/>
          </a:prstGeom>
        </p:spPr>
      </p:pic>
      <p:pic>
        <p:nvPicPr>
          <p:cNvPr id="10" name="Picture 5" descr="a21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5214950"/>
            <a:ext cx="1185667" cy="13572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642918"/>
            <a:ext cx="87868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i="1" dirty="0" smtClean="0"/>
              <a:t>За минулий рік в Україні було зареєстровано близько 3 тисяч грибних отруєнь, у результаті яких померло 116 осіб, із них  - 51 дитина.</a:t>
            </a:r>
            <a:endParaRPr lang="uk-UA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sz="6000" u="sng" dirty="0" err="1" smtClean="0">
                <a:solidFill>
                  <a:srgbClr val="FF0000"/>
                </a:solidFill>
              </a:rPr>
              <a:t>Отруйні</a:t>
            </a:r>
            <a:r>
              <a:rPr lang="ru-RU" sz="6000" u="sng" dirty="0" smtClean="0">
                <a:solidFill>
                  <a:srgbClr val="FF0000"/>
                </a:solidFill>
              </a:rPr>
              <a:t> </a:t>
            </a:r>
            <a:r>
              <a:rPr lang="ru-RU" sz="6000" u="sng" dirty="0" err="1" smtClean="0">
                <a:solidFill>
                  <a:srgbClr val="FF0000"/>
                </a:solidFill>
              </a:rPr>
              <a:t>гриби</a:t>
            </a:r>
            <a:endParaRPr lang="ru-RU" sz="6000" u="sng" dirty="0">
              <a:solidFill>
                <a:srgbClr val="FF0000"/>
              </a:solidFill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785786" y="1285860"/>
            <a:ext cx="341888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Мухомори</a:t>
            </a:r>
            <a:endParaRPr lang="ru-RU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183" y="2714620"/>
            <a:ext cx="2853743" cy="364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548" y="1142984"/>
            <a:ext cx="3635452" cy="236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08627" y="4071942"/>
            <a:ext cx="3533852" cy="237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2755592"/>
            <a:ext cx="2428892" cy="364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4282" y="150017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bestgif.narod.ru_1311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86578" y="4929198"/>
            <a:ext cx="1431064" cy="1344333"/>
          </a:xfrm>
          <a:prstGeom prst="rect">
            <a:avLst/>
          </a:prstGeom>
        </p:spPr>
      </p:pic>
      <p:pic>
        <p:nvPicPr>
          <p:cNvPr id="10" name="Picture 5" descr="a21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5214950"/>
            <a:ext cx="1185667" cy="135729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642918"/>
            <a:ext cx="2853743" cy="364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643306" y="642918"/>
            <a:ext cx="550069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/>
              <a:t>Вийшов красень на стежину,</a:t>
            </a:r>
          </a:p>
          <a:p>
            <a:r>
              <a:rPr lang="uk-UA" sz="3600" b="1" i="1" dirty="0" smtClean="0"/>
              <a:t>Вдягся в білу одежину,</a:t>
            </a:r>
          </a:p>
          <a:p>
            <a:r>
              <a:rPr lang="uk-UA" sz="3600" b="1" i="1" dirty="0" smtClean="0"/>
              <a:t>Капелюх червоний взяв - </a:t>
            </a:r>
          </a:p>
          <a:p>
            <a:r>
              <a:rPr lang="uk-UA" sz="3600" b="1" i="1" dirty="0" smtClean="0"/>
              <a:t>Всіх навколо налякав</a:t>
            </a:r>
            <a:r>
              <a:rPr lang="uk-UA" sz="3600" b="1" i="1" dirty="0" smtClean="0"/>
              <a:t>!</a:t>
            </a:r>
          </a:p>
          <a:p>
            <a:endParaRPr lang="uk-UA" sz="3600" b="1" i="1" dirty="0" smtClean="0"/>
          </a:p>
          <a:p>
            <a:r>
              <a:rPr lang="uk-UA" sz="8000" b="1" i="1" dirty="0" smtClean="0">
                <a:solidFill>
                  <a:srgbClr val="FF0000"/>
                </a:solidFill>
              </a:rPr>
              <a:t>Мухомор </a:t>
            </a:r>
            <a:endParaRPr lang="uk-UA" sz="8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-285776"/>
            <a:ext cx="8229600" cy="1143000"/>
          </a:xfrm>
        </p:spPr>
        <p:txBody>
          <a:bodyPr/>
          <a:lstStyle/>
          <a:p>
            <a:r>
              <a:rPr lang="ru-RU" sz="6000" u="sng" dirty="0" err="1" smtClean="0">
                <a:solidFill>
                  <a:srgbClr val="FF0000"/>
                </a:solidFill>
              </a:rPr>
              <a:t>Гриби</a:t>
            </a:r>
            <a:r>
              <a:rPr lang="ru-RU" sz="6000" u="sng" dirty="0" smtClean="0">
                <a:solidFill>
                  <a:srgbClr val="FF0000"/>
                </a:solidFill>
              </a:rPr>
              <a:t> - </a:t>
            </a:r>
            <a:r>
              <a:rPr lang="ru-RU" sz="6000" u="sng" dirty="0" err="1" smtClean="0">
                <a:solidFill>
                  <a:srgbClr val="FF0000"/>
                </a:solidFill>
              </a:rPr>
              <a:t>близнюки</a:t>
            </a:r>
            <a:endParaRPr lang="ru-RU" sz="6000" u="sng" dirty="0">
              <a:solidFill>
                <a:srgbClr val="FF0000"/>
              </a:solidFill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23850" y="5949950"/>
            <a:ext cx="42705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Сатанінський</a:t>
            </a:r>
            <a:r>
              <a:rPr lang="ru-RU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гриб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6033148" y="6211669"/>
            <a:ext cx="30475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Жовчний</a:t>
            </a:r>
            <a:r>
              <a:rPr lang="ru-RU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гриб</a:t>
            </a:r>
            <a:endParaRPr lang="ru-RU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7838" name="Picture 14" descr="сат г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077" y="3796910"/>
            <a:ext cx="2938477" cy="220385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7839" name="Picture 15" descr="желчны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2786058"/>
            <a:ext cx="2415030" cy="338138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" name="Picture 2" descr="E:\Документы Лена\2 класс\Чтение\Грибы\84e790a3f6f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785794"/>
            <a:ext cx="3500462" cy="2690371"/>
          </a:xfrm>
          <a:prstGeom prst="rect">
            <a:avLst/>
          </a:prstGeom>
          <a:noFill/>
          <a:ln w="76200">
            <a:noFill/>
          </a:ln>
          <a:effectLst>
            <a:softEdge rad="63500"/>
          </a:effectLst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0" y="857232"/>
            <a:ext cx="28071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Білий</a:t>
            </a:r>
            <a:r>
              <a:rPr lang="ru-RU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гриб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 b="4890"/>
          <a:stretch>
            <a:fillRect/>
          </a:stretch>
        </p:blipFill>
        <p:spPr bwMode="auto">
          <a:xfrm>
            <a:off x="357158" y="214290"/>
            <a:ext cx="3857652" cy="274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29124" y="214290"/>
            <a:ext cx="47148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Сатанінський</a:t>
            </a:r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гриб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71810"/>
            <a:ext cx="9027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</a:rPr>
              <a:t>Капелюх</a:t>
            </a:r>
            <a:r>
              <a:rPr lang="uk-UA" sz="3600" b="1" i="1" dirty="0" smtClean="0"/>
              <a:t> у цього гриба гладкий, білуватий, сіруватий або жовтуватий.</a:t>
            </a:r>
          </a:p>
          <a:p>
            <a:r>
              <a:rPr lang="uk-UA" sz="3600" b="1" i="1" dirty="0" smtClean="0">
                <a:solidFill>
                  <a:srgbClr val="FF0000"/>
                </a:solidFill>
              </a:rPr>
              <a:t>Його ніжка </a:t>
            </a:r>
            <a:r>
              <a:rPr lang="uk-UA" sz="3600" b="1" i="1" dirty="0" smtClean="0"/>
              <a:t>має червону сіточку посередині.</a:t>
            </a:r>
            <a:endParaRPr lang="ru-RU" sz="3600" b="1" i="1" dirty="0" smtClean="0"/>
          </a:p>
          <a:p>
            <a:r>
              <a:rPr lang="uk-UA" sz="3600" b="1" i="1" dirty="0" smtClean="0">
                <a:solidFill>
                  <a:srgbClr val="FF0000"/>
                </a:solidFill>
              </a:rPr>
              <a:t>Середина гриба</a:t>
            </a:r>
            <a:r>
              <a:rPr lang="uk-UA" sz="3600" b="1" i="1" dirty="0" smtClean="0"/>
              <a:t>, якщо її розломити, спочатку синіє, а потім червоніє.</a:t>
            </a:r>
            <a:endParaRPr lang="ru-RU" sz="36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383</Words>
  <PresentationFormat>Экран (4:3)</PresentationFormat>
  <Paragraphs>81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Отруйні гриби</vt:lpstr>
      <vt:lpstr>Слайд 7</vt:lpstr>
      <vt:lpstr>Гриби - близнюки</vt:lpstr>
      <vt:lpstr>Слайд 9</vt:lpstr>
      <vt:lpstr>Слайд 10</vt:lpstr>
      <vt:lpstr>Слайд 11</vt:lpstr>
      <vt:lpstr>Гриби-близнюки</vt:lpstr>
      <vt:lpstr>Відмінності</vt:lpstr>
      <vt:lpstr>Отруйні гриби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аа</dc:creator>
  <cp:lastModifiedBy>аа</cp:lastModifiedBy>
  <cp:revision>165</cp:revision>
  <dcterms:modified xsi:type="dcterms:W3CDTF">2012-09-24T15:30:01Z</dcterms:modified>
</cp:coreProperties>
</file>