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832A2-96A9-4C53-8E49-0EF5C00564BC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6D998-08F7-4243-A5AA-C5E99F520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6D998-08F7-4243-A5AA-C5E99F5204D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DF0FFC8-01F2-4438-9601-3DCBAD85D46C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A0A724E-BEEF-46E4-8B5C-805E2BDBD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0FFC8-01F2-4438-9601-3DCBAD85D46C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A724E-BEEF-46E4-8B5C-805E2BDBD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0FFC8-01F2-4438-9601-3DCBAD85D46C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A724E-BEEF-46E4-8B5C-805E2BDBD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DF0FFC8-01F2-4438-9601-3DCBAD85D46C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A0A724E-BEEF-46E4-8B5C-805E2BDBD2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DF0FFC8-01F2-4438-9601-3DCBAD85D46C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A0A724E-BEEF-46E4-8B5C-805E2BDBD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0FFC8-01F2-4438-9601-3DCBAD85D46C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A724E-BEEF-46E4-8B5C-805E2BDBD2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0FFC8-01F2-4438-9601-3DCBAD85D46C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A724E-BEEF-46E4-8B5C-805E2BDBD2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DF0FFC8-01F2-4438-9601-3DCBAD85D46C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A0A724E-BEEF-46E4-8B5C-805E2BDBD2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0FFC8-01F2-4438-9601-3DCBAD85D46C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A724E-BEEF-46E4-8B5C-805E2BDBD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DF0FFC8-01F2-4438-9601-3DCBAD85D46C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A0A724E-BEEF-46E4-8B5C-805E2BDBD2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DF0FFC8-01F2-4438-9601-3DCBAD85D46C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A0A724E-BEEF-46E4-8B5C-805E2BDBD2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DF0FFC8-01F2-4438-9601-3DCBAD85D46C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A0A724E-BEEF-46E4-8B5C-805E2BDBD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uk.wikipedia.org/wiki/%D0%A4%D0%B0%D0%B9%D0%BB:Animal_cell_structure_uk.sv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uk.wikipedia.org/wiki/%D0%A4%D0%B0%D0%B9%D0%BB:Plant_cell_structure_svg_uk.sv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uk.wikipedia.org/wiki/%D0%A4%D0%B0%D0%B9%D0%BB:Micrasterias_radiata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gif"/><Relationship Id="rId4" Type="http://schemas.openxmlformats.org/officeDocument/2006/relationships/hyperlink" Target="http://uk.wikipedia.org/wiki/%D0%A4%D0%B0%D0%B9%D0%BB:TimeLapseMicroscopyCancerCells.gi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uk.wikipedia.org/wiki/%D0%A4%D0%B0%D0%B9%D0%BB:Average_prokaryote_cell-_uk.svg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4%D0%B0%D0%B9%D0%BB:EMpylori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hyperlink" Target="http://uk.wikipedia.org/wiki/%D0%A4%D0%B0%D0%B9%D0%BB:E._coli_fimbriae.png" TargetMode="Externa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k.wikipedia.org/wiki/%D0%A4%D0%B0%D0%B9%D0%BB:Clostridium_tetani2.JPG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0"/>
            <a:ext cx="6215106" cy="364331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400" b="0" i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uk-UA" sz="4400" i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Порівняння клітинної організації прокаріот і еукаріот</a:t>
            </a:r>
            <a:endParaRPr lang="ru-RU" sz="4400" b="0" i="1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14942" y="5003322"/>
            <a:ext cx="3243258" cy="1371600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Підготувала:</a:t>
            </a:r>
            <a:r>
              <a:rPr lang="uk-UA" sz="2000" dirty="0" err="1" smtClean="0"/>
              <a:t>Ясінська</a:t>
            </a:r>
            <a:r>
              <a:rPr lang="uk-UA" sz="2000" dirty="0" smtClean="0"/>
              <a:t> Юлія,студентка </a:t>
            </a:r>
            <a:r>
              <a:rPr lang="en-US" sz="2000" dirty="0" smtClean="0"/>
              <a:t>I</a:t>
            </a:r>
            <a:r>
              <a:rPr lang="uk-UA" sz="2000" dirty="0" smtClean="0"/>
              <a:t> курсу біологічного факультету</a:t>
            </a:r>
            <a:endParaRPr lang="ru-RU" sz="2000" dirty="0"/>
          </a:p>
        </p:txBody>
      </p:sp>
    </p:spTree>
  </p:cSld>
  <p:clrMapOvr>
    <a:masterClrMapping/>
  </p:clrMapOvr>
  <p:transition advTm="13541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 smtClean="0"/>
              <a:t>Будова тваринної клітини</a:t>
            </a:r>
            <a:endParaRPr lang="ru-RU" sz="3200" b="1" dirty="0"/>
          </a:p>
        </p:txBody>
      </p:sp>
      <p:pic>
        <p:nvPicPr>
          <p:cNvPr id="4" name="Содержимое 3" descr="http://upload.wikimedia.org/wikipedia/commons/thumb/0/01/Animal_cell_structure_uk.svg/400px-Animal_cell_structure_uk.svg.png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571612"/>
            <a:ext cx="721523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591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Будова рослинної клітини</a:t>
            </a:r>
            <a:endParaRPr lang="ru-RU" dirty="0"/>
          </a:p>
        </p:txBody>
      </p:sp>
      <p:pic>
        <p:nvPicPr>
          <p:cNvPr id="4" name="Содержимое 3" descr="http://upload.wikimedia.org/wikipedia/commons/thumb/f/fc/Plant_cell_structure_svg_uk.svg/400px-Plant_cell_structure_svg_uk.svg.png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071546"/>
            <a:ext cx="7572428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841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857232"/>
          </a:xfrm>
        </p:spPr>
        <p:txBody>
          <a:bodyPr>
            <a:normAutofit fontScale="90000"/>
          </a:bodyPr>
          <a:lstStyle/>
          <a:p>
            <a:r>
              <a:rPr lang="uk-UA" sz="2800" dirty="0" smtClean="0"/>
              <a:t>Порівняльна характеристика прокаріот і еукаріот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928671"/>
          <a:ext cx="7467600" cy="1051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10961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Ознака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Прокаріоти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Еукаріоти</a:t>
                      </a:r>
                      <a:endParaRPr lang="ru-RU" sz="1200" dirty="0"/>
                    </a:p>
                  </a:txBody>
                  <a:tcPr/>
                </a:tc>
              </a:tr>
              <a:tr h="303418">
                <a:tc>
                  <a:txBody>
                    <a:bodyPr/>
                    <a:lstStyle/>
                    <a:p>
                      <a:r>
                        <a:rPr lang="uk-UA" dirty="0" smtClean="0"/>
                        <a:t>Розміри</a:t>
                      </a:r>
                      <a:r>
                        <a:rPr lang="uk-UA" baseline="0" dirty="0" smtClean="0"/>
                        <a:t> клітини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Середній</a:t>
                      </a:r>
                      <a:r>
                        <a:rPr lang="uk-UA" baseline="0" dirty="0" smtClean="0"/>
                        <a:t> діаметр –0,5-10 мкм.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Середній діаметер-10-100мкм.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72" y="2000241"/>
          <a:ext cx="7358114" cy="500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8114"/>
              </a:tblGrid>
              <a:tr h="500065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Організація</a:t>
                      </a:r>
                      <a:r>
                        <a:rPr lang="uk-UA" baseline="0" dirty="0" smtClean="0"/>
                        <a:t> генетичного матеріалу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33" y="2643181"/>
          <a:ext cx="7358115" cy="4000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2705"/>
                <a:gridCol w="2452705"/>
                <a:gridCol w="2452705"/>
              </a:tblGrid>
              <a:tr h="1646023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Форма,кількість та розташування молекул ДНК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Зазвичай</a:t>
                      </a:r>
                      <a:r>
                        <a:rPr lang="uk-UA" sz="1400" baseline="0" dirty="0" smtClean="0"/>
                        <a:t> наявна одна кільцева молекула ДНК ,розміщена у цитоплазмі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Зазвичай</a:t>
                      </a:r>
                      <a:r>
                        <a:rPr lang="uk-UA" sz="1400" baseline="0" dirty="0" smtClean="0"/>
                        <a:t> кілька молекул ДНК </a:t>
                      </a:r>
                      <a:r>
                        <a:rPr lang="uk-UA" sz="1400" baseline="0" dirty="0" err="1" smtClean="0"/>
                        <a:t>--хромосом</a:t>
                      </a:r>
                      <a:r>
                        <a:rPr lang="uk-UA" sz="1400" baseline="0" dirty="0" smtClean="0"/>
                        <a:t>,локалізованих у ядрі</a:t>
                      </a:r>
                      <a:endParaRPr lang="ru-RU" sz="1400" dirty="0"/>
                    </a:p>
                  </a:txBody>
                  <a:tcPr/>
                </a:tc>
              </a:tr>
              <a:tr h="995893">
                <a:tc>
                  <a:txBody>
                    <a:bodyPr/>
                    <a:lstStyle/>
                    <a:p>
                      <a:r>
                        <a:rPr lang="uk-UA" sz="1400" dirty="0" err="1" smtClean="0"/>
                        <a:t>Компактизація</a:t>
                      </a:r>
                      <a:r>
                        <a:rPr lang="uk-UA" sz="1400" dirty="0" smtClean="0"/>
                        <a:t> ДНК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У бактерій ДНК </a:t>
                      </a:r>
                      <a:r>
                        <a:rPr lang="uk-UA" sz="1400" dirty="0" err="1" smtClean="0"/>
                        <a:t>компактизується</a:t>
                      </a:r>
                      <a:r>
                        <a:rPr lang="uk-UA" sz="1400" baseline="0" dirty="0" smtClean="0"/>
                        <a:t> без участі </a:t>
                      </a:r>
                      <a:r>
                        <a:rPr lang="uk-UA" sz="1400" baseline="0" dirty="0" err="1" smtClean="0"/>
                        <a:t>гістонів</a:t>
                      </a:r>
                      <a:r>
                        <a:rPr lang="uk-UA" sz="1400" baseline="0" dirty="0" smtClean="0"/>
                        <a:t>,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Наявний</a:t>
                      </a:r>
                      <a:r>
                        <a:rPr lang="uk-UA" sz="1400" baseline="0" dirty="0" smtClean="0"/>
                        <a:t> хроматин:ДНК </a:t>
                      </a:r>
                      <a:r>
                        <a:rPr lang="uk-UA" sz="1400" baseline="0" dirty="0" err="1" smtClean="0"/>
                        <a:t>копмактизується</a:t>
                      </a:r>
                      <a:r>
                        <a:rPr lang="uk-UA" sz="1400" baseline="0" dirty="0" smtClean="0"/>
                        <a:t> із білками </a:t>
                      </a:r>
                      <a:r>
                        <a:rPr lang="uk-UA" sz="1400" baseline="0" dirty="0" err="1" smtClean="0"/>
                        <a:t>гістонами</a:t>
                      </a:r>
                      <a:endParaRPr lang="ru-RU" sz="1400" dirty="0"/>
                    </a:p>
                  </a:txBody>
                  <a:tcPr/>
                </a:tc>
              </a:tr>
              <a:tr h="1358611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Організація</a:t>
                      </a:r>
                      <a:r>
                        <a:rPr lang="uk-UA" sz="1400" baseline="0" dirty="0" smtClean="0"/>
                        <a:t> геному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бактерій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економний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геном: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відсутні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інтрони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великі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некодуючі</a:t>
                      </a:r>
                      <a:r>
                        <a:rPr kumimoji="0" lang="ru-RU" sz="12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ділянки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.Гени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об'єднані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kumimoji="0" lang="ru-RU" sz="120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оперони</a:t>
                      </a:r>
                      <a:r>
                        <a:rPr kumimoji="0" lang="ru-RU" sz="1200" u="sng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архей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наявні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інтронні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ділянки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особливої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структури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більшості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геном не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економний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присутня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екзон-інтронна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організація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генів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великі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ділянки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некодуючої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ДНК</a:t>
                      </a:r>
                      <a:r>
                        <a:rPr kumimoji="0" lang="ru-RU" sz="1200" u="sng" kern="1200" baseline="300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Гени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не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об'єднані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оперони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Tm="35678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57159" y="857232"/>
          <a:ext cx="7929651" cy="1500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217"/>
                <a:gridCol w="2643217"/>
                <a:gridCol w="2643217"/>
              </a:tblGrid>
              <a:tr h="750099">
                <a:tc>
                  <a:txBody>
                    <a:bodyPr/>
                    <a:lstStyle/>
                    <a:p>
                      <a:r>
                        <a:rPr lang="uk-UA" dirty="0" smtClean="0"/>
                        <a:t>Типи</a:t>
                      </a:r>
                      <a:r>
                        <a:rPr lang="uk-UA" baseline="0" dirty="0" smtClean="0"/>
                        <a:t> поділу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Простий</a:t>
                      </a:r>
                      <a:r>
                        <a:rPr lang="uk-UA" baseline="0" dirty="0" smtClean="0"/>
                        <a:t> бінарний поділ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Мейоз</a:t>
                      </a:r>
                      <a:r>
                        <a:rPr lang="uk-UA" baseline="0" dirty="0" smtClean="0"/>
                        <a:t> або мітоз</a:t>
                      </a:r>
                      <a:endParaRPr lang="ru-RU" dirty="0"/>
                    </a:p>
                  </a:txBody>
                  <a:tcPr/>
                </a:tc>
              </a:tr>
              <a:tr h="750099">
                <a:tc>
                  <a:txBody>
                    <a:bodyPr/>
                    <a:lstStyle/>
                    <a:p>
                      <a:r>
                        <a:rPr lang="uk-UA" dirty="0" smtClean="0"/>
                        <a:t>Утворення </a:t>
                      </a:r>
                      <a:r>
                        <a:rPr lang="uk-UA" dirty="0" err="1" smtClean="0"/>
                        <a:t>веретина</a:t>
                      </a:r>
                      <a:r>
                        <a:rPr lang="uk-UA" dirty="0" smtClean="0"/>
                        <a:t> поділу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Веретено</a:t>
                      </a:r>
                      <a:r>
                        <a:rPr lang="uk-UA" baseline="0" dirty="0" smtClean="0"/>
                        <a:t> поділу не утворюється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Веретено</a:t>
                      </a:r>
                      <a:r>
                        <a:rPr lang="uk-UA" baseline="0" dirty="0" smtClean="0"/>
                        <a:t> поділу утворюється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1538" y="214290"/>
          <a:ext cx="654846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8462"/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ПОДІЛ</a:t>
                      </a:r>
                      <a:endParaRPr lang="ru-RU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142976" y="2571745"/>
          <a:ext cx="6477024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24"/>
              </a:tblGrid>
              <a:tr h="500065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Органели</a:t>
                      </a:r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0034" y="3143248"/>
          <a:ext cx="7572429" cy="34009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4143"/>
                <a:gridCol w="2524143"/>
                <a:gridCol w="2524143"/>
              </a:tblGrid>
              <a:tr h="871101">
                <a:tc>
                  <a:txBody>
                    <a:bodyPr/>
                    <a:lstStyle/>
                    <a:p>
                      <a:r>
                        <a:rPr lang="uk-UA" dirty="0" smtClean="0"/>
                        <a:t>Тип рибосом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ru-RU" sz="1400" b="1" u="sng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400" b="1" u="sng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70S </a:t>
                      </a:r>
                      <a:r>
                        <a:rPr kumimoji="0" lang="ru-RU" sz="1400" b="1" u="sng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рибосоми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80S </a:t>
                      </a:r>
                      <a:r>
                        <a:rPr lang="ru-RU" sz="14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рибосоми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1105685">
                <a:tc>
                  <a:txBody>
                    <a:bodyPr/>
                    <a:lstStyle/>
                    <a:p>
                      <a:r>
                        <a:rPr lang="uk-UA" dirty="0" smtClean="0"/>
                        <a:t>Наявність</a:t>
                      </a:r>
                      <a:r>
                        <a:rPr lang="uk-UA" baseline="0" dirty="0" smtClean="0"/>
                        <a:t> мембранних органел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Оточені</a:t>
                      </a:r>
                      <a:r>
                        <a:rPr kumimoji="0" lang="ru-RU" sz="14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мембранами </a:t>
                      </a:r>
                      <a:r>
                        <a:rPr kumimoji="0" lang="ru-RU" sz="1400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органели</a:t>
                      </a:r>
                      <a:r>
                        <a:rPr kumimoji="0" lang="ru-RU" sz="14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відстуні</a:t>
                      </a:r>
                      <a:r>
                        <a:rPr kumimoji="0" lang="ru-RU" sz="14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400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інколи</a:t>
                      </a:r>
                      <a:r>
                        <a:rPr kumimoji="0" lang="ru-RU" sz="14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плазмалема</a:t>
                      </a:r>
                      <a:r>
                        <a:rPr kumimoji="0" lang="ru-RU" sz="14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утворює</a:t>
                      </a:r>
                      <a:r>
                        <a:rPr kumimoji="0" lang="ru-RU" sz="14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випинання</a:t>
                      </a:r>
                      <a:r>
                        <a:rPr kumimoji="0" lang="ru-RU" sz="14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всередину</a:t>
                      </a:r>
                      <a:r>
                        <a:rPr kumimoji="0" lang="ru-RU" sz="14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клітини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Наявна</a:t>
                      </a:r>
                      <a:r>
                        <a:rPr kumimoji="0" lang="ru-RU" sz="14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велика </a:t>
                      </a:r>
                      <a:r>
                        <a:rPr kumimoji="0" lang="ru-RU" sz="1400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кількість</a:t>
                      </a:r>
                      <a:r>
                        <a:rPr kumimoji="0" lang="ru-RU" sz="14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одномембранних</a:t>
                      </a:r>
                      <a:r>
                        <a:rPr kumimoji="0" lang="ru-RU" sz="14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kumimoji="0" lang="ru-RU" sz="1400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двомембранних</a:t>
                      </a:r>
                      <a:r>
                        <a:rPr kumimoji="0" lang="ru-RU" sz="14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органел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309363">
                <a:tc>
                  <a:txBody>
                    <a:bodyPr/>
                    <a:lstStyle/>
                    <a:p>
                      <a:r>
                        <a:rPr lang="uk-UA" dirty="0" smtClean="0"/>
                        <a:t>Тип джгутика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Джгутик</a:t>
                      </a:r>
                      <a:r>
                        <a:rPr kumimoji="0" lang="ru-RU" sz="14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простий</a:t>
                      </a:r>
                      <a:r>
                        <a:rPr kumimoji="0" lang="ru-RU" sz="14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не </a:t>
                      </a:r>
                      <a:r>
                        <a:rPr kumimoji="0" lang="ru-RU" sz="1400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містить</a:t>
                      </a:r>
                      <a:r>
                        <a:rPr kumimoji="0" lang="ru-RU" sz="14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u="sng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мікротрубочок</a:t>
                      </a:r>
                      <a:r>
                        <a:rPr kumimoji="0" lang="ru-RU" sz="14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400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не</a:t>
                      </a:r>
                      <a:r>
                        <a:rPr kumimoji="0" lang="ru-RU" sz="14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оточений</a:t>
                      </a:r>
                      <a:r>
                        <a:rPr kumimoji="0" lang="ru-RU" sz="14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мембраною, </a:t>
                      </a:r>
                      <a:r>
                        <a:rPr kumimoji="0" lang="ru-RU" sz="1400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діаметр</a:t>
                      </a:r>
                      <a:r>
                        <a:rPr kumimoji="0" lang="ru-RU" sz="14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близько</a:t>
                      </a:r>
                      <a:r>
                        <a:rPr kumimoji="0" lang="ru-RU" sz="14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20 </a:t>
                      </a:r>
                      <a:r>
                        <a:rPr kumimoji="0" lang="ru-RU" sz="1400" u="sng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нм.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Джгуики</a:t>
                      </a:r>
                      <a:r>
                        <a:rPr kumimoji="0" lang="ru-RU" sz="14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складаються</a:t>
                      </a:r>
                      <a:r>
                        <a:rPr kumimoji="0" lang="ru-RU" sz="14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із</a:t>
                      </a:r>
                      <a:r>
                        <a:rPr kumimoji="0" lang="ru-RU" sz="14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мікротрубочок</a:t>
                      </a:r>
                      <a:r>
                        <a:rPr kumimoji="0" lang="ru-RU" sz="14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400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розташованих</a:t>
                      </a:r>
                      <a:r>
                        <a:rPr kumimoji="0" lang="ru-RU" sz="14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за принципом «9+2», </a:t>
                      </a:r>
                      <a:r>
                        <a:rPr kumimoji="0" lang="ru-RU" sz="1400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оточені</a:t>
                      </a:r>
                      <a:r>
                        <a:rPr kumimoji="0" lang="ru-RU" sz="14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плазматичною</a:t>
                      </a:r>
                      <a:r>
                        <a:rPr kumimoji="0" lang="ru-RU" sz="14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мембраною, </a:t>
                      </a:r>
                      <a:r>
                        <a:rPr kumimoji="0" lang="ru-RU" sz="1400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діаметр</a:t>
                      </a:r>
                      <a:r>
                        <a:rPr kumimoji="0" lang="ru-RU" sz="14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близько</a:t>
                      </a:r>
                      <a:r>
                        <a:rPr kumimoji="0" lang="ru-RU" sz="14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200 нм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Tm="2332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1143000" indent="-1143000" algn="ctr"/>
            <a:r>
              <a:rPr lang="uk-UA" sz="7200" b="1" i="1" dirty="0" smtClean="0">
                <a:solidFill>
                  <a:srgbClr val="00B050"/>
                </a:solidFill>
              </a:rPr>
              <a:t>план</a:t>
            </a:r>
            <a:endParaRPr lang="ru-RU" sz="7200" b="1" i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romanUcPeriod"/>
            </a:pPr>
            <a:r>
              <a:rPr lang="uk-UA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Клітина-</a:t>
            </a:r>
            <a:r>
              <a:rPr lang="uk-UA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елементарна структурна,функціональна і генетична одиниця,що входить до складу всіх організмів.</a:t>
            </a:r>
          </a:p>
          <a:p>
            <a:pPr marL="514350" indent="-514350">
              <a:buFont typeface="+mj-lt"/>
              <a:buAutoNum type="romanUcPeriod"/>
            </a:pPr>
            <a:r>
              <a:rPr lang="uk-UA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Будов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 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прокаріотної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клітини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.</a:t>
            </a:r>
          </a:p>
          <a:p>
            <a:pPr marL="514350" indent="-514350">
              <a:buFont typeface="+mj-lt"/>
              <a:buAutoNum type="romanUcPeriod"/>
            </a:pPr>
            <a:r>
              <a:rPr lang="uk-UA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Особливості будови еукаріотів.</a:t>
            </a:r>
          </a:p>
          <a:p>
            <a:pPr marL="514350" indent="-514350">
              <a:buFont typeface="+mj-lt"/>
              <a:buAutoNum type="romanUcPeriod"/>
            </a:pPr>
            <a:r>
              <a:rPr lang="uk-UA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Основні відмінності між еукаріотами і прокаріотами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 advTm="1575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	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         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клітина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28736"/>
            <a:ext cx="4257676" cy="4572032"/>
          </a:xfrm>
        </p:spPr>
        <p:txBody>
          <a:bodyPr>
            <a:noAutofit/>
          </a:bodyPr>
          <a:lstStyle/>
          <a:p>
            <a:r>
              <a:rPr lang="uk-UA" sz="1800" dirty="0" err="1" smtClean="0"/>
              <a:t>Клітина-</a:t>
            </a:r>
            <a:r>
              <a:rPr lang="uk-UA" sz="1800" dirty="0" smtClean="0"/>
              <a:t>(</a:t>
            </a:r>
            <a:r>
              <a:rPr lang="uk-UA" sz="1800" dirty="0" err="1" smtClean="0"/>
              <a:t>грец</a:t>
            </a:r>
            <a:r>
              <a:rPr lang="uk-UA" sz="1800" dirty="0" smtClean="0"/>
              <a:t>.</a:t>
            </a:r>
            <a:r>
              <a:rPr lang="en-US" sz="1800" dirty="0" err="1" smtClean="0"/>
              <a:t>kytos</a:t>
            </a:r>
            <a:r>
              <a:rPr lang="en-US" sz="1800" dirty="0" smtClean="0"/>
              <a:t>.-</a:t>
            </a:r>
            <a:r>
              <a:rPr lang="uk-UA" sz="1800" dirty="0" smtClean="0"/>
              <a:t>порожнина)</a:t>
            </a:r>
            <a:r>
              <a:rPr lang="uk-UA" sz="1800" dirty="0" err="1" smtClean="0"/>
              <a:t>-основна</a:t>
            </a:r>
            <a:r>
              <a:rPr lang="uk-UA" sz="1800" dirty="0" smtClean="0"/>
              <a:t> структурно-функціональна одиниця всіх живих організмів,за винятком вірусів,для якої характерний власний метаболізм та здатність до </a:t>
            </a:r>
            <a:r>
              <a:rPr lang="uk-UA" sz="1800" dirty="0" err="1" smtClean="0"/>
              <a:t>відтворення.Від</a:t>
            </a:r>
            <a:r>
              <a:rPr lang="uk-UA" sz="1800" dirty="0" smtClean="0"/>
              <a:t> оточуючого середовища клітина відмежована плазматичною </a:t>
            </a:r>
            <a:r>
              <a:rPr lang="uk-UA" sz="1800" dirty="0" err="1" smtClean="0"/>
              <a:t>мембраної</a:t>
            </a:r>
            <a:r>
              <a:rPr lang="uk-UA" sz="1800" dirty="0" smtClean="0"/>
              <a:t>(</a:t>
            </a:r>
            <a:r>
              <a:rPr lang="uk-UA" sz="1800" dirty="0" err="1" smtClean="0"/>
              <a:t>плазмалемою</a:t>
            </a:r>
            <a:r>
              <a:rPr lang="uk-UA" sz="1800" dirty="0" smtClean="0"/>
              <a:t>)</a:t>
            </a:r>
            <a:r>
              <a:rPr lang="uk-UA" sz="1800" dirty="0" err="1" smtClean="0"/>
              <a:t>.Розрізняють</a:t>
            </a:r>
            <a:r>
              <a:rPr lang="uk-UA" sz="1800" dirty="0" smtClean="0"/>
              <a:t> два основні типи клітин: </a:t>
            </a:r>
            <a:r>
              <a:rPr lang="uk-UA" sz="1800" dirty="0" err="1" smtClean="0"/>
              <a:t>прокаріотичні</a:t>
            </a:r>
            <a:r>
              <a:rPr lang="uk-UA" sz="1800" dirty="0" smtClean="0"/>
              <a:t>,що не мають сформованого ядра,характерні для бактерій і архей, та </a:t>
            </a:r>
            <a:r>
              <a:rPr lang="uk-UA" sz="1800" dirty="0" err="1" smtClean="0"/>
              <a:t>евкаріотичні</a:t>
            </a:r>
            <a:r>
              <a:rPr lang="uk-UA" sz="1800" dirty="0" smtClean="0"/>
              <a:t>,в яких наявне ядро,властиві для всіх інших клітинних форм життя:рослин,грибів та тварин.</a:t>
            </a:r>
            <a:endParaRPr lang="ru-RU" sz="1800" dirty="0"/>
          </a:p>
        </p:txBody>
      </p:sp>
      <p:pic>
        <p:nvPicPr>
          <p:cNvPr id="5" name="Содержимое 4" descr="http://upload.wikimedia.org/wikipedia/commons/thumb/4/47/Micrasterias_radiata.jpg/200px-Micrasterias_radiata.jpg">
            <a:hlinkClick r:id="rId2"/>
          </p:cNvPr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643050"/>
            <a:ext cx="254000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upload.wikimedia.org/wikipedia/commons/3/3e/TimeLapseMicroscopyCancerCells.gif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4572008"/>
            <a:ext cx="250033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786314" y="500042"/>
          <a:ext cx="283368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686"/>
              </a:tblGrid>
              <a:tr h="714380">
                <a:tc>
                  <a:txBody>
                    <a:bodyPr/>
                    <a:lstStyle/>
                    <a:p>
                      <a:r>
                        <a:rPr kumimoji="0" lang="uk-UA" sz="18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Одноклітинна </a:t>
                      </a:r>
                      <a:r>
                        <a:rPr kumimoji="0" lang="uk-UA" sz="1800" b="1" u="sng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водорость</a:t>
                      </a:r>
                      <a:r>
                        <a:rPr kumimoji="0" lang="ru-RU" sz="18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800" b="1" i="1" u="sng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Micrasterias</a:t>
                      </a:r>
                      <a:r>
                        <a:rPr kumimoji="0" lang="uk-UA" sz="1800" b="1" i="1" u="sng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800" b="1" i="1" u="sng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radiata</a:t>
                      </a:r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714876" y="3786190"/>
          <a:ext cx="3071834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834"/>
              </a:tblGrid>
              <a:tr h="6429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Поділ </a:t>
                      </a:r>
                      <a:r>
                        <a:rPr kumimoji="0" lang="uk-UA" sz="1600" b="1" u="sng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ракових</a:t>
                      </a:r>
                      <a:r>
                        <a:rPr kumimoji="0" lang="uk-UA" sz="16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клітин (</a:t>
                      </a:r>
                      <a:r>
                        <a:rPr kumimoji="0" lang="uk-UA" sz="1600" b="1" u="sng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світлова </a:t>
                      </a:r>
                      <a:r>
                        <a:rPr kumimoji="0" lang="uk-UA" sz="1600" b="1" u="sng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мікросокопія</a:t>
                      </a:r>
                      <a:r>
                        <a:rPr kumimoji="0" lang="uk-UA" sz="16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ru-RU" sz="1600" b="1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Tm="25771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1" y="1"/>
            <a:ext cx="6715172" cy="928670"/>
          </a:xfrm>
        </p:spPr>
        <p:txBody>
          <a:bodyPr/>
          <a:lstStyle/>
          <a:p>
            <a:r>
              <a:rPr lang="uk-UA" dirty="0" smtClean="0"/>
              <a:t>	Будова </a:t>
            </a:r>
            <a:r>
              <a:rPr lang="uk-UA" dirty="0" err="1" smtClean="0"/>
              <a:t>прокаріотної</a:t>
            </a:r>
            <a:r>
              <a:rPr lang="uk-UA" dirty="0" smtClean="0"/>
              <a:t> клітини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04800" y="1428736"/>
            <a:ext cx="5638800" cy="5173232"/>
          </a:xfrm>
        </p:spPr>
        <p:txBody>
          <a:bodyPr>
            <a:normAutofit/>
          </a:bodyPr>
          <a:lstStyle/>
          <a:p>
            <a:pPr lvl="1"/>
            <a:endParaRPr lang="ru-RU" sz="2000" dirty="0"/>
          </a:p>
        </p:txBody>
      </p:sp>
      <p:pic>
        <p:nvPicPr>
          <p:cNvPr id="6" name="Рисунок 5" descr="http://upload.wikimedia.org/wikipedia/commons/thumb/c/cf/Average_prokaryote_cell-_uk.svg/350px-Average_prokaryote_cell-_uk.svg.pn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5" y="857232"/>
            <a:ext cx="607223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6500826" y="274320"/>
            <a:ext cx="2214578" cy="6155076"/>
          </a:xfrm>
        </p:spPr>
        <p:txBody>
          <a:bodyPr>
            <a:normAutofit/>
          </a:bodyPr>
          <a:lstStyle/>
          <a:p>
            <a:r>
              <a:rPr lang="uk-UA" sz="1600" dirty="0" smtClean="0"/>
              <a:t>Клітини двох основних груп прокаріот:бактерій та архей схожі за структурою,найхарактернішими їхніми ознаками є </a:t>
            </a:r>
            <a:r>
              <a:rPr lang="uk-UA" sz="1600" dirty="0" err="1" smtClean="0"/>
              <a:t>відсудтність</a:t>
            </a:r>
            <a:r>
              <a:rPr lang="uk-UA" sz="1600" dirty="0" smtClean="0"/>
              <a:t> ядра та мембранних </a:t>
            </a:r>
            <a:r>
              <a:rPr lang="uk-UA" sz="1600" dirty="0" err="1" smtClean="0"/>
              <a:t>органел.Основними</a:t>
            </a:r>
            <a:r>
              <a:rPr lang="uk-UA" sz="1600" dirty="0" smtClean="0"/>
              <a:t> компонентами </a:t>
            </a:r>
            <a:r>
              <a:rPr lang="uk-UA" sz="1600" dirty="0" err="1" smtClean="0"/>
              <a:t>прокаріотичної</a:t>
            </a:r>
            <a:r>
              <a:rPr lang="uk-UA" sz="1600" dirty="0" smtClean="0"/>
              <a:t> клітини є:клітинна стінка,капсула,плазматична та внутрішні мембрани,</a:t>
            </a:r>
            <a:r>
              <a:rPr lang="uk-UA" sz="1600" dirty="0" err="1" smtClean="0"/>
              <a:t>плазміди</a:t>
            </a:r>
            <a:r>
              <a:rPr lang="uk-UA" sz="1600" dirty="0" smtClean="0"/>
              <a:t>,рибосоми,</a:t>
            </a:r>
            <a:r>
              <a:rPr lang="uk-UA" sz="1600" dirty="0" err="1" smtClean="0"/>
              <a:t>пілі</a:t>
            </a:r>
            <a:r>
              <a:rPr lang="uk-UA" sz="1600" dirty="0" smtClean="0"/>
              <a:t>,джгутики,</a:t>
            </a:r>
            <a:r>
              <a:rPr lang="uk-UA" sz="1600" dirty="0" err="1" smtClean="0"/>
              <a:t>нуклеоїд</a:t>
            </a:r>
            <a:r>
              <a:rPr lang="uk-UA" sz="1600" dirty="0" smtClean="0"/>
              <a:t>,ендоспори,цитоплазма,</a:t>
            </a:r>
            <a:r>
              <a:rPr lang="uk-UA" sz="1600" dirty="0" err="1" smtClean="0"/>
              <a:t>плазмолема</a:t>
            </a:r>
            <a:r>
              <a:rPr lang="uk-UA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  <p:transition advTm="2627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214282" y="1785926"/>
            <a:ext cx="4429156" cy="4643470"/>
          </a:xfrm>
        </p:spPr>
        <p:txBody>
          <a:bodyPr>
            <a:normAutofit fontScale="25000" lnSpcReduction="20000"/>
          </a:bodyPr>
          <a:lstStyle/>
          <a:p>
            <a:pPr lvl="0">
              <a:buNone/>
            </a:pPr>
            <a:r>
              <a:rPr lang="uk-UA" sz="5600" b="1" i="1" dirty="0" smtClean="0"/>
              <a:t>      оточує клітинну ззовні, захищає її, надає сталої форми, запобігає осмотичному руйнуванню. У бактерій клітинна стінка складається із </a:t>
            </a:r>
            <a:r>
              <a:rPr lang="uk-UA" sz="5600" b="1" i="1" dirty="0" err="1" smtClean="0"/>
              <a:t>пептидоглікану</a:t>
            </a:r>
            <a:r>
              <a:rPr lang="ru-RU" sz="5600" b="1" i="1" dirty="0" smtClean="0"/>
              <a:t> </a:t>
            </a:r>
            <a:r>
              <a:rPr lang="uk-UA" sz="5600" b="1" i="1" dirty="0" err="1" smtClean="0"/>
              <a:t>муреїну</a:t>
            </a:r>
            <a:r>
              <a:rPr lang="uk-UA" sz="5600" b="1" i="1" dirty="0" smtClean="0"/>
              <a:t>, що побудований із довгих полісахаридних ланцюгів, з'єднаних між собою короткими пептидними  перемичками. За будовою клітинної стінки розрізняють дві групи бактерій: </a:t>
            </a:r>
            <a:endParaRPr lang="ru-RU" sz="5600" b="1" i="1" dirty="0" smtClean="0"/>
          </a:p>
          <a:p>
            <a:pPr lvl="1"/>
            <a:r>
              <a:rPr lang="uk-UA" sz="5600" b="1" i="1" dirty="0" smtClean="0"/>
              <a:t>Грам-позитивні бактерії (наприклад роди</a:t>
            </a:r>
            <a:r>
              <a:rPr lang="en-US" sz="5600" b="1" i="1" dirty="0" smtClean="0"/>
              <a:t> </a:t>
            </a:r>
            <a:r>
              <a:rPr lang="uk-UA" sz="5600" b="1" i="1" dirty="0" err="1" smtClean="0"/>
              <a:t>Staphylococcus</a:t>
            </a:r>
            <a:r>
              <a:rPr lang="uk-UA" sz="5600" b="1" i="1" dirty="0" smtClean="0"/>
              <a:t> ,</a:t>
            </a:r>
            <a:r>
              <a:rPr lang="uk-UA" sz="5600" b="1" i="1" dirty="0" err="1" smtClean="0"/>
              <a:t>Bacillus</a:t>
            </a:r>
            <a:r>
              <a:rPr lang="uk-UA" sz="5600" b="1" i="1" dirty="0" smtClean="0"/>
              <a:t>, </a:t>
            </a:r>
            <a:r>
              <a:rPr lang="uk-UA" sz="5600" b="1" i="1" dirty="0" err="1" smtClean="0"/>
              <a:t>Lactobacillu</a:t>
            </a:r>
            <a:r>
              <a:rPr lang="en-US" sz="5600" b="1" i="1" dirty="0" smtClean="0"/>
              <a:t>s</a:t>
            </a:r>
            <a:r>
              <a:rPr lang="uk-UA" sz="5600" b="1" i="1" dirty="0" smtClean="0"/>
              <a:t>) мають простішу структуру клітинної сінки, що </a:t>
            </a:r>
            <a:r>
              <a:rPr lang="uk-UA" sz="5600" b="1" i="1" dirty="0" err="1" smtClean="0"/>
              <a:t>складаєтсья</a:t>
            </a:r>
            <a:r>
              <a:rPr lang="uk-UA" sz="5600" b="1" i="1" dirty="0" smtClean="0"/>
              <a:t> майже виключно із </a:t>
            </a:r>
            <a:r>
              <a:rPr lang="uk-UA" sz="5600" b="1" i="1" dirty="0" err="1" smtClean="0"/>
              <a:t>муреїну</a:t>
            </a:r>
            <a:r>
              <a:rPr lang="uk-UA" sz="5600" b="1" i="1" dirty="0" smtClean="0"/>
              <a:t>;</a:t>
            </a:r>
            <a:endParaRPr lang="ru-RU" sz="5600" b="1" i="1" dirty="0" smtClean="0"/>
          </a:p>
          <a:p>
            <a:pPr lvl="1"/>
            <a:r>
              <a:rPr lang="uk-UA" sz="5600" b="1" i="1" dirty="0" smtClean="0"/>
              <a:t>У грам-негативних бактерій (наприклад роди </a:t>
            </a:r>
            <a:r>
              <a:rPr lang="uk-UA" sz="5600" b="1" i="1" dirty="0" err="1" smtClean="0"/>
              <a:t>Salmonella</a:t>
            </a:r>
            <a:r>
              <a:rPr lang="uk-UA" sz="5600" b="1" i="1" dirty="0" smtClean="0"/>
              <a:t>, </a:t>
            </a:r>
            <a:r>
              <a:rPr lang="uk-UA" sz="5600" b="1" i="1" dirty="0" err="1" smtClean="0"/>
              <a:t>Escherichia</a:t>
            </a:r>
            <a:r>
              <a:rPr lang="uk-UA" sz="5600" b="1" i="1" dirty="0" smtClean="0"/>
              <a:t>, </a:t>
            </a:r>
            <a:r>
              <a:rPr lang="uk-UA" sz="5600" b="1" i="1" dirty="0" err="1" smtClean="0"/>
              <a:t>Azotobacter</a:t>
            </a:r>
            <a:r>
              <a:rPr lang="uk-UA" sz="5600" b="1" i="1" dirty="0" smtClean="0"/>
              <a:t>) клітинна стінка </a:t>
            </a:r>
            <a:r>
              <a:rPr lang="uk-UA" sz="5600" b="1" i="1" dirty="0" err="1" smtClean="0"/>
              <a:t>мітсить</a:t>
            </a:r>
            <a:r>
              <a:rPr lang="uk-UA" sz="5600" b="1" i="1" dirty="0" smtClean="0"/>
              <a:t> менше </a:t>
            </a:r>
            <a:r>
              <a:rPr lang="uk-UA" sz="5600" b="1" i="1" dirty="0" err="1" smtClean="0"/>
              <a:t>пептидоглікану</a:t>
            </a:r>
            <a:r>
              <a:rPr lang="uk-UA" sz="5600" b="1" i="1" dirty="0" smtClean="0"/>
              <a:t>, і має додаткову зовнішню мембрану, що складається із фосфоліпідів.</a:t>
            </a:r>
            <a:endParaRPr lang="ru-RU" sz="5600" b="1" i="1" dirty="0" smtClean="0"/>
          </a:p>
          <a:p>
            <a:r>
              <a:rPr lang="uk-UA" sz="5600" b="1" i="1" dirty="0" smtClean="0"/>
              <a:t>Клітинна стінка архей не містить </a:t>
            </a:r>
            <a:r>
              <a:rPr lang="uk-UA" sz="5600" b="1" i="1" dirty="0" err="1" smtClean="0"/>
              <a:t>муреїну</a:t>
            </a:r>
            <a:r>
              <a:rPr lang="uk-UA" sz="5600" b="1" i="1" dirty="0" smtClean="0"/>
              <a:t>, а в основному побудована із різноманітних білків та полісахаридів.</a:t>
            </a:r>
            <a:endParaRPr lang="ru-RU" sz="5600" b="1" i="1" dirty="0" smtClean="0"/>
          </a:p>
          <a:p>
            <a:pPr algn="just">
              <a:buNone/>
            </a:pP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371974" y="1857364"/>
            <a:ext cx="3986240" cy="4391036"/>
          </a:xfrm>
        </p:spPr>
        <p:txBody>
          <a:bodyPr>
            <a:normAutofit fontScale="92500" lnSpcReduction="20000"/>
          </a:bodyPr>
          <a:lstStyle/>
          <a:p>
            <a:r>
              <a:rPr lang="uk-UA" sz="1600" b="1" i="1" dirty="0" smtClean="0"/>
              <a:t>наявна у деяких бактерій слизова оболонка,розташована ззовні від клітинної </a:t>
            </a:r>
            <a:r>
              <a:rPr lang="uk-UA" sz="1600" b="1" i="1" dirty="0" err="1" smtClean="0"/>
              <a:t>стінки.Складається</a:t>
            </a:r>
            <a:r>
              <a:rPr lang="uk-UA" sz="1600" b="1" i="1" dirty="0" smtClean="0"/>
              <a:t> в основному із різноманітних вуглеводів,білків та </a:t>
            </a:r>
            <a:r>
              <a:rPr lang="uk-UA" sz="1600" b="1" i="1" dirty="0" err="1" smtClean="0"/>
              <a:t>уронових</a:t>
            </a:r>
            <a:r>
              <a:rPr lang="uk-UA" sz="1600" b="1" i="1" dirty="0" smtClean="0"/>
              <a:t> </a:t>
            </a:r>
            <a:r>
              <a:rPr lang="uk-UA" sz="1600" b="1" i="1" dirty="0" err="1" smtClean="0"/>
              <a:t>кислот.Капсули</a:t>
            </a:r>
            <a:r>
              <a:rPr lang="uk-UA" sz="1600" b="1" i="1" dirty="0" smtClean="0"/>
              <a:t> </a:t>
            </a:r>
            <a:r>
              <a:rPr lang="uk-UA" sz="1600" b="1" i="1" dirty="0" err="1" smtClean="0"/>
              <a:t>заахищають</a:t>
            </a:r>
            <a:r>
              <a:rPr lang="uk-UA" sz="1600" b="1" i="1" dirty="0" smtClean="0"/>
              <a:t> клітини від </a:t>
            </a:r>
            <a:r>
              <a:rPr lang="uk-UA" sz="1600" b="1" i="1" dirty="0" err="1" smtClean="0"/>
              <a:t>висихання.можуть</a:t>
            </a:r>
            <a:r>
              <a:rPr lang="uk-UA" sz="1600" b="1" i="1" dirty="0" smtClean="0"/>
              <a:t> допомагати бактеріям в колоніях утримуватись разом,а також індивідуальним бактеріям прикріплюватись до </a:t>
            </a:r>
            <a:r>
              <a:rPr lang="uk-UA" sz="1600" b="1" i="1" dirty="0" err="1" smtClean="0"/>
              <a:t>субстрату.Окрім</a:t>
            </a:r>
            <a:r>
              <a:rPr lang="uk-UA" sz="1600" b="1" i="1" dirty="0" smtClean="0"/>
              <a:t> цього капсули надають клітині додатковий захист:наприклад,</a:t>
            </a:r>
            <a:r>
              <a:rPr lang="uk-UA" sz="1600" b="1" i="1" dirty="0" err="1" smtClean="0"/>
              <a:t>капсульовані</a:t>
            </a:r>
            <a:r>
              <a:rPr lang="uk-UA" sz="1600" b="1" i="1" dirty="0" smtClean="0"/>
              <a:t> штами пневмококів вільно розмножуються в організмі і викликають запалення легень,тоді як </a:t>
            </a:r>
            <a:r>
              <a:rPr lang="uk-UA" sz="1600" b="1" i="1" dirty="0" err="1" smtClean="0"/>
              <a:t>некапсульовані</a:t>
            </a:r>
            <a:r>
              <a:rPr lang="uk-UA" sz="1600" b="1" i="1" dirty="0" smtClean="0"/>
              <a:t> швидко знищуються імунною системою і є </a:t>
            </a:r>
            <a:r>
              <a:rPr lang="uk-UA" sz="1600" b="1" i="1" dirty="0" err="1" smtClean="0"/>
              <a:t>апсолютно</a:t>
            </a:r>
            <a:r>
              <a:rPr lang="uk-UA" sz="1600" b="1" i="1" dirty="0" smtClean="0"/>
              <a:t> нешкідливими.</a:t>
            </a:r>
            <a:endParaRPr lang="ru-RU" sz="1600" b="1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571472" y="428604"/>
            <a:ext cx="3657600" cy="1000132"/>
          </a:xfrm>
        </p:spPr>
        <p:txBody>
          <a:bodyPr/>
          <a:lstStyle/>
          <a:p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Клітинна стінка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429124" y="357166"/>
            <a:ext cx="3657600" cy="1071570"/>
          </a:xfrm>
        </p:spPr>
        <p:txBody>
          <a:bodyPr/>
          <a:lstStyle/>
          <a:p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Капсула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advTm="51121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 animBg="1"/>
      <p:bldP spid="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457200" y="1500174"/>
            <a:ext cx="3657600" cy="342902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uk-UA" sz="1600" b="1" i="1" dirty="0" smtClean="0"/>
              <a:t>тонкі </a:t>
            </a:r>
            <a:r>
              <a:rPr lang="uk-UA" sz="1600" b="1" i="1" dirty="0" err="1" smtClean="0"/>
              <a:t>волоскоподібні</a:t>
            </a:r>
            <a:r>
              <a:rPr lang="uk-UA" sz="1600" b="1" i="1" dirty="0" smtClean="0"/>
              <a:t> вирости, присутні на поверхні бактерійних клітин. Існують різні типи </a:t>
            </a:r>
            <a:r>
              <a:rPr lang="uk-UA" sz="1600" b="1" i="1" dirty="0" err="1" smtClean="0"/>
              <a:t>пілей</a:t>
            </a:r>
            <a:r>
              <a:rPr lang="uk-UA" sz="1600" b="1" i="1" dirty="0" smtClean="0"/>
              <a:t>, із яких найбільш </a:t>
            </a:r>
            <a:r>
              <a:rPr lang="uk-UA" sz="1600" b="1" i="1" dirty="0" err="1" smtClean="0"/>
              <a:t>пошириними</a:t>
            </a:r>
            <a:r>
              <a:rPr lang="uk-UA" sz="1600" b="1" i="1" dirty="0" smtClean="0"/>
              <a:t> є </a:t>
            </a:r>
            <a:endParaRPr lang="ru-RU" sz="1600" b="1" i="1" dirty="0" smtClean="0"/>
          </a:p>
          <a:p>
            <a:pPr lvl="1"/>
            <a:r>
              <a:rPr lang="uk-UA" sz="1600" b="1" i="1" dirty="0" err="1" smtClean="0"/>
              <a:t>Фімбрії</a:t>
            </a:r>
            <a:r>
              <a:rPr lang="uk-UA" sz="1600" b="1" i="1" dirty="0" smtClean="0"/>
              <a:t> — </a:t>
            </a:r>
            <a:r>
              <a:rPr lang="uk-UA" sz="1600" b="1" i="1" dirty="0" err="1" smtClean="0"/>
              <a:t>пілі</a:t>
            </a:r>
            <a:r>
              <a:rPr lang="uk-UA" sz="1600" b="1" i="1" dirty="0" smtClean="0"/>
              <a:t>, що слугують для прикріплення. Наприклад збудник </a:t>
            </a:r>
            <a:r>
              <a:rPr lang="uk-UA" sz="1600" b="1" i="1" dirty="0" err="1" smtClean="0"/>
              <a:t>гонореї—</a:t>
            </a:r>
            <a:r>
              <a:rPr lang="ru-RU" sz="1600" b="1" i="1" dirty="0" err="1" smtClean="0"/>
              <a:t>Neisseria</a:t>
            </a:r>
            <a:r>
              <a:rPr lang="ru-RU" sz="1600" b="1" i="1" dirty="0" smtClean="0"/>
              <a:t> </a:t>
            </a:r>
            <a:r>
              <a:rPr lang="uk-UA" sz="1600" b="1" i="1" dirty="0" smtClean="0"/>
              <a:t> </a:t>
            </a:r>
            <a:r>
              <a:rPr lang="uk-UA" sz="1600" b="1" i="1" dirty="0" err="1" smtClean="0"/>
              <a:t>gonorrhoeae</a:t>
            </a:r>
            <a:r>
              <a:rPr lang="uk-UA" sz="1600" b="1" i="1" dirty="0" smtClean="0"/>
              <a:t> використовує </a:t>
            </a:r>
            <a:r>
              <a:rPr lang="uk-UA" sz="1600" b="1" i="1" dirty="0" err="1" smtClean="0"/>
              <a:t>фімбірії</a:t>
            </a:r>
            <a:r>
              <a:rPr lang="uk-UA" sz="1600" b="1" i="1" dirty="0" smtClean="0"/>
              <a:t> для утримання на слизовій оболонці живителя.</a:t>
            </a:r>
            <a:endParaRPr lang="ru-RU" sz="1600" b="1" i="1" dirty="0" smtClean="0"/>
          </a:p>
          <a:p>
            <a:r>
              <a:rPr lang="uk-UA" sz="1600" b="1" i="1" dirty="0" err="1" smtClean="0"/>
              <a:t>Cтатеві</a:t>
            </a:r>
            <a:r>
              <a:rPr lang="uk-UA" sz="1600" b="1" i="1" dirty="0" smtClean="0"/>
              <a:t> </a:t>
            </a:r>
            <a:r>
              <a:rPr lang="uk-UA" sz="1600" b="1" i="1" dirty="0" err="1" smtClean="0"/>
              <a:t>пілі</a:t>
            </a:r>
            <a:r>
              <a:rPr lang="uk-UA" sz="1600" b="1" i="1" dirty="0" smtClean="0"/>
              <a:t> (F-</a:t>
            </a:r>
            <a:r>
              <a:rPr lang="uk-UA" sz="1600" b="1" i="1" dirty="0" err="1" smtClean="0"/>
              <a:t>пілі</a:t>
            </a:r>
            <a:r>
              <a:rPr lang="uk-UA" sz="1600" b="1" i="1" dirty="0" smtClean="0"/>
              <a:t>) - задіяні у процесі кон'югації в бактерій</a:t>
            </a:r>
            <a:r>
              <a:rPr lang="uk-UA" sz="1600" dirty="0" smtClean="0"/>
              <a:t>.</a:t>
            </a:r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371975" y="1428736"/>
            <a:ext cx="3657600" cy="2571768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uk-UA" sz="1600" b="1" i="1" dirty="0" smtClean="0"/>
              <a:t>забезпечують рухливість бактерій, вони наявні не у всіх прокаріот. Бактерійний джгутик збудований значно простіше ніж </a:t>
            </a:r>
            <a:r>
              <a:rPr lang="uk-UA" sz="1600" b="1" i="1" dirty="0" err="1" smtClean="0"/>
              <a:t>еукаріотичний</a:t>
            </a:r>
            <a:r>
              <a:rPr lang="uk-UA" sz="1600" b="1" i="1" dirty="0" smtClean="0"/>
              <a:t> і в 10 разів тонший за нього, зовні він не вкритий плазматичною мембраною, і складається із однакових молекул білків, що утворюють циліндр. У мембрані джгутик закріплений за допомогою базального тіла.</a:t>
            </a:r>
            <a:endParaRPr lang="ru-RU" sz="1600" b="1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357166"/>
            <a:ext cx="3757610" cy="1071570"/>
          </a:xfrm>
        </p:spPr>
        <p:txBody>
          <a:bodyPr/>
          <a:lstStyle/>
          <a:p>
            <a:r>
              <a:rPr lang="uk-UA" sz="2800" dirty="0" err="1" smtClean="0">
                <a:solidFill>
                  <a:schemeClr val="tx1"/>
                </a:solidFill>
              </a:rPr>
              <a:t>Пілі</a:t>
            </a:r>
            <a:r>
              <a:rPr lang="uk-UA" sz="2800" dirty="0" smtClean="0">
                <a:solidFill>
                  <a:schemeClr val="tx1"/>
                </a:solidFill>
              </a:rPr>
              <a:t> або </a:t>
            </a:r>
            <a:r>
              <a:rPr lang="uk-UA" sz="2800" dirty="0" err="1" smtClean="0">
                <a:solidFill>
                  <a:schemeClr val="tx1"/>
                </a:solidFill>
              </a:rPr>
              <a:t>ворсинки-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357166"/>
            <a:ext cx="3657600" cy="1071570"/>
          </a:xfrm>
        </p:spPr>
        <p:txBody>
          <a:bodyPr/>
          <a:lstStyle/>
          <a:p>
            <a:r>
              <a:rPr lang="uk-U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Джгутики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Рисунок 6" descr="http://upload.wikimedia.org/wikipedia/commons/thumb/d/d6/EMpylori.jpg/170px-EMpylori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4000504"/>
            <a:ext cx="285752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upload.wikimedia.org/wikipedia/commons/thumb/d/d4/E._coli_fimbriae.png/150px-E._coli_fimbriae.pn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5" y="4643446"/>
            <a:ext cx="278608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00034" y="6095070"/>
          <a:ext cx="3786214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6214"/>
              </a:tblGrid>
              <a:tr h="357190">
                <a:tc>
                  <a:txBody>
                    <a:bodyPr/>
                    <a:lstStyle/>
                    <a:p>
                      <a:r>
                        <a:rPr kumimoji="0" lang="uk-UA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12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Фімбрії</a:t>
                      </a:r>
                      <a:r>
                        <a:rPr kumimoji="0" lang="uk-UA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кишкової палички</a:t>
                      </a:r>
                      <a:endParaRPr kumimoji="0" lang="ru-RU" sz="12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857752" y="5929330"/>
          <a:ext cx="314327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272"/>
              </a:tblGrid>
              <a:tr h="6429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Бактерія </a:t>
                      </a:r>
                      <a:r>
                        <a:rPr kumimoji="0" lang="uk-UA" sz="1200" b="1" u="sng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Helicobacter</a:t>
                      </a:r>
                      <a:r>
                        <a:rPr kumimoji="0" lang="uk-UA" sz="1200" b="1" u="sng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uk-UA" sz="1200" b="1" u="sng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pylori</a:t>
                      </a:r>
                      <a:r>
                        <a:rPr kumimoji="0" lang="uk-UA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із кількома </a:t>
                      </a:r>
                      <a:r>
                        <a:rPr kumimoji="0" lang="uk-UA" sz="1200" b="1" u="sng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джгутиками</a:t>
                      </a:r>
                      <a:endParaRPr kumimoji="0" lang="ru-RU" sz="12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Tm="44600"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457200" y="1928802"/>
            <a:ext cx="3686172" cy="4572032"/>
          </a:xfrm>
        </p:spPr>
        <p:txBody>
          <a:bodyPr>
            <a:noAutofit/>
          </a:bodyPr>
          <a:lstStyle/>
          <a:p>
            <a:r>
              <a:rPr lang="uk-UA" sz="1600" dirty="0" smtClean="0"/>
              <a:t>невеликі додаткові кільцеві молекули ДНК, що несуть зазвичай всього декілька генів. </a:t>
            </a:r>
            <a:r>
              <a:rPr lang="uk-UA" sz="1600" dirty="0" err="1" smtClean="0"/>
              <a:t>Плазміди</a:t>
            </a:r>
            <a:r>
              <a:rPr lang="uk-UA" sz="1600" dirty="0" smtClean="0"/>
              <a:t>, на відміну від бактерійної хромосоми, не є </a:t>
            </a:r>
            <a:r>
              <a:rPr lang="uk-UA" sz="1600" dirty="0" err="1" smtClean="0"/>
              <a:t>обов'язоковим</a:t>
            </a:r>
            <a:r>
              <a:rPr lang="uk-UA" sz="1600" dirty="0" smtClean="0"/>
              <a:t> компонентом клітини. Зазвичай вони надають бактерії певні корисні для неї властивості, такі які стійкість до антибіотиків, здатність засвоювати певні енергетичні субстрати із середовища тощо. Існують також F-</a:t>
            </a:r>
            <a:r>
              <a:rPr lang="uk-UA" sz="1600" dirty="0" err="1" smtClean="0"/>
              <a:t>плазміди</a:t>
            </a:r>
            <a:r>
              <a:rPr lang="uk-UA" sz="1600" dirty="0" smtClean="0"/>
              <a:t>, що відповідають за </a:t>
            </a:r>
            <a:r>
              <a:rPr lang="uk-UA" sz="1600" dirty="0" err="1" smtClean="0"/>
              <a:t>здатінсть</a:t>
            </a:r>
            <a:r>
              <a:rPr lang="uk-UA" sz="1600" dirty="0" smtClean="0"/>
              <a:t> бактерії виступати донором генетичного </a:t>
            </a:r>
            <a:r>
              <a:rPr lang="uk-UA" sz="1600" dirty="0" err="1" smtClean="0"/>
              <a:t>метеріалу</a:t>
            </a:r>
            <a:r>
              <a:rPr lang="uk-UA" sz="1600" dirty="0" smtClean="0"/>
              <a:t> під час статевого процесу - кон'югації.</a:t>
            </a:r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0"/>
            <a:r>
              <a:rPr lang="uk-UA" sz="1600" dirty="0" smtClean="0"/>
              <a:t>не відмежована мембранами ділянка цитоплазми, у якій розміщена кільцева молекула ДНК - «бактерійна хромосома», де зберігається весь генетичний матеріал клітини</a:t>
            </a:r>
            <a:r>
              <a:rPr lang="uk-UA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357166"/>
            <a:ext cx="3757610" cy="1000132"/>
          </a:xfrm>
        </p:spPr>
        <p:txBody>
          <a:bodyPr/>
          <a:lstStyle/>
          <a:p>
            <a:r>
              <a:rPr lang="uk-UA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Плазміди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357166"/>
            <a:ext cx="3657600" cy="1000132"/>
          </a:xfrm>
        </p:spPr>
        <p:txBody>
          <a:bodyPr/>
          <a:lstStyle/>
          <a:p>
            <a:r>
              <a:rPr lang="uk-UA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Нуклеоїд-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advTm="30763"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457200" y="1428736"/>
            <a:ext cx="3657600" cy="4500594"/>
          </a:xfrm>
        </p:spPr>
        <p:txBody>
          <a:bodyPr>
            <a:noAutofit/>
          </a:bodyPr>
          <a:lstStyle/>
          <a:p>
            <a:r>
              <a:rPr lang="uk-UA" sz="1600" i="1" dirty="0" smtClean="0"/>
              <a:t>прокаріот, як і у всіх інших живих організмів відповідають за здійснення процесу трансляції (одного із етапів біосинтезу білка). Проте бактерійні хромосоми дещо менші за </a:t>
            </a:r>
            <a:r>
              <a:rPr lang="uk-UA" sz="1600" i="1" dirty="0" err="1" smtClean="0"/>
              <a:t>еукаріотичні</a:t>
            </a:r>
            <a:r>
              <a:rPr lang="uk-UA" sz="1600" i="1" dirty="0" smtClean="0"/>
              <a:t> (коефіцієнти седиментації 70S та 80S відповідно) і мають інший білковий та </a:t>
            </a:r>
            <a:r>
              <a:rPr lang="uk-UA" sz="1600" i="1" dirty="0" err="1" smtClean="0"/>
              <a:t>РНК-вий</a:t>
            </a:r>
            <a:r>
              <a:rPr lang="uk-UA" sz="1600" i="1" dirty="0" smtClean="0"/>
              <a:t> </a:t>
            </a:r>
            <a:r>
              <a:rPr lang="uk-UA" sz="1600" i="1" dirty="0" err="1" smtClean="0"/>
              <a:t>слкад</a:t>
            </a:r>
            <a:r>
              <a:rPr lang="uk-UA" sz="1600" i="1" dirty="0" smtClean="0"/>
              <a:t>. Через це бактерії, на відміну від еукаріот, чутливі до дії таких антибіотиків як еритроміцин та </a:t>
            </a:r>
            <a:r>
              <a:rPr lang="uk-UA" sz="1600" i="1" dirty="0" err="1" smtClean="0"/>
              <a:t>тертрациклін</a:t>
            </a:r>
            <a:r>
              <a:rPr lang="uk-UA" sz="1600" i="1" dirty="0" smtClean="0"/>
              <a:t>, що вибірково діють на 70S рибосоми.</a:t>
            </a:r>
            <a:endParaRPr lang="ru-RU" sz="1600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371975" y="1428736"/>
            <a:ext cx="3657600" cy="3857652"/>
          </a:xfrm>
        </p:spPr>
        <p:txBody>
          <a:bodyPr>
            <a:noAutofit/>
          </a:bodyPr>
          <a:lstStyle/>
          <a:p>
            <a:pPr lvl="0"/>
            <a:r>
              <a:rPr lang="uk-UA" sz="1200" i="1" dirty="0" smtClean="0"/>
              <a:t>оточені щільною оболонкою структури, що містять бактерійну ДНК і забезпечують виживання бактерій у несприятливих умовах. До утворення ендоспор здатні тільки деякі види прокаріот, наприклад представники родів</a:t>
            </a:r>
            <a:r>
              <a:rPr lang="ru-RU" sz="1200" i="1" dirty="0" smtClean="0"/>
              <a:t> </a:t>
            </a:r>
            <a:r>
              <a:rPr lang="uk-UA" sz="1200" i="1" dirty="0" err="1" smtClean="0"/>
              <a:t>Clostridium</a:t>
            </a:r>
            <a:r>
              <a:rPr lang="uk-UA" sz="1200" i="1" dirty="0" smtClean="0"/>
              <a:t> (</a:t>
            </a:r>
            <a:r>
              <a:rPr lang="uk-UA" sz="1200" i="1" dirty="0" err="1" smtClean="0"/>
              <a:t>C.tetani</a:t>
            </a:r>
            <a:r>
              <a:rPr lang="uk-UA" sz="1200" i="1" dirty="0" smtClean="0"/>
              <a:t> — збудник правцю, </a:t>
            </a:r>
            <a:r>
              <a:rPr lang="uk-UA" sz="1200" i="1" dirty="0" err="1" smtClean="0"/>
              <a:t>C.botulinum</a:t>
            </a:r>
            <a:r>
              <a:rPr lang="uk-UA" sz="1200" i="1" dirty="0" smtClean="0"/>
              <a:t> — збудник </a:t>
            </a:r>
            <a:r>
              <a:rPr lang="uk-UA" sz="1200" i="1" dirty="0" err="1" smtClean="0"/>
              <a:t>ботулімзу</a:t>
            </a:r>
            <a:r>
              <a:rPr lang="uk-UA" sz="1200" i="1" dirty="0" smtClean="0"/>
              <a:t>, </a:t>
            </a:r>
            <a:r>
              <a:rPr lang="uk-UA" sz="1200" i="1" dirty="0" err="1" smtClean="0"/>
              <a:t>C.perfringens</a:t>
            </a:r>
            <a:r>
              <a:rPr lang="uk-UA" sz="1200" i="1" dirty="0" smtClean="0"/>
              <a:t> — збудник газової гангрени тощо) та </a:t>
            </a:r>
            <a:r>
              <a:rPr lang="uk-UA" sz="1200" i="1" dirty="0" err="1" smtClean="0"/>
              <a:t>Bacillus</a:t>
            </a:r>
            <a:r>
              <a:rPr lang="uk-UA" sz="1200" i="1" dirty="0" smtClean="0"/>
              <a:t>(</a:t>
            </a:r>
            <a:r>
              <a:rPr lang="uk-UA" sz="1200" i="1" dirty="0" err="1" smtClean="0"/>
              <a:t>зокерма</a:t>
            </a:r>
            <a:r>
              <a:rPr lang="uk-UA" sz="1200" i="1" dirty="0" smtClean="0"/>
              <a:t> </a:t>
            </a:r>
            <a:r>
              <a:rPr lang="uk-UA" sz="1200" i="1" dirty="0" err="1" smtClean="0"/>
              <a:t>B.anthracis—</a:t>
            </a:r>
            <a:r>
              <a:rPr lang="uk-UA" sz="1200" i="1" dirty="0" smtClean="0"/>
              <a:t> збудник сибірської виразки). Для утворення ендоспори клітина реплікує свою ДНК і оточує копію щільною оболонкою, із утвореної структури видаляються надлишок води, і в ній сповільнюється метаболізм. Спори бактерій можуть витримувати досить жорсткі умови середовища, такі як тривале висушування, кип'ятіння, короткохвильове опромінення тощо.</a:t>
            </a:r>
            <a:endParaRPr lang="ru-RU" sz="1200" i="1" dirty="0" smtClean="0"/>
          </a:p>
          <a:p>
            <a:endParaRPr lang="ru-RU" sz="1400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285728"/>
            <a:ext cx="3757610" cy="1143008"/>
          </a:xfrm>
        </p:spPr>
        <p:txBody>
          <a:bodyPr/>
          <a:lstStyle/>
          <a:p>
            <a:r>
              <a:rPr lang="uk-UA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Рибосоми</a:t>
            </a:r>
            <a:endParaRPr lang="ru-RU" sz="28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285728"/>
            <a:ext cx="3657600" cy="1143008"/>
          </a:xfrm>
        </p:spPr>
        <p:txBody>
          <a:bodyPr/>
          <a:lstStyle/>
          <a:p>
            <a:r>
              <a:rPr lang="uk-UA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Ендоспори-</a:t>
            </a:r>
            <a:endParaRPr lang="ru-RU" sz="28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Рисунок 6" descr="http://upload.wikimedia.org/wikipedia/commons/thumb/5/59/Clostridium_tetani2.JPG/170px-Clostridium_tetani2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5357826"/>
            <a:ext cx="300039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71472" y="5572140"/>
          <a:ext cx="2786082" cy="785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82"/>
              </a:tblGrid>
              <a:tr h="785818">
                <a:tc>
                  <a:txBody>
                    <a:bodyPr/>
                    <a:lstStyle/>
                    <a:p>
                      <a:r>
                        <a:rPr kumimoji="0" lang="uk-UA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Збудник </a:t>
                      </a:r>
                      <a:r>
                        <a:rPr kumimoji="0" lang="uk-UA" sz="1200" b="1" u="sng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правцю</a:t>
                      </a:r>
                      <a:r>
                        <a:rPr kumimoji="0" lang="uk-UA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— </a:t>
                      </a:r>
                      <a:r>
                        <a:rPr kumimoji="0" lang="uk-UA" sz="1200" b="1" i="1" u="sng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Clostridium</a:t>
                      </a:r>
                      <a:r>
                        <a:rPr kumimoji="0" lang="uk-UA" sz="1200" b="1" i="1" u="sng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200" b="1" i="1" u="sng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tetani</a:t>
                      </a:r>
                      <a:r>
                        <a:rPr kumimoji="0" lang="uk-UA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в клітинах видно </a:t>
                      </a:r>
                      <a:r>
                        <a:rPr kumimoji="0" lang="uk-UA" sz="1200" b="1" u="sng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ендоспори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Стрелка вправо 8"/>
          <p:cNvSpPr/>
          <p:nvPr/>
        </p:nvSpPr>
        <p:spPr>
          <a:xfrm>
            <a:off x="3500430" y="5643578"/>
            <a:ext cx="1071570" cy="6989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Tm="45240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i="1" dirty="0" smtClean="0"/>
              <a:t>Будова </a:t>
            </a:r>
            <a:r>
              <a:rPr lang="uk-UA" sz="3200" i="1" dirty="0" err="1" smtClean="0"/>
              <a:t>еукаріотичної</a:t>
            </a:r>
            <a:r>
              <a:rPr lang="uk-UA" sz="3200" i="1" dirty="0" smtClean="0"/>
              <a:t> клітини</a:t>
            </a:r>
            <a:endParaRPr lang="ru-RU" sz="32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sz="2100" i="1" dirty="0" smtClean="0"/>
              <a:t>До еукаріот належать три основні царства живих організмів: Тварини, Рослини та Гриби, не зважаючи на незначні відмінності у будові, їхні клітини схожі між собою і відрізняються від клітин прокаріот двома основними особливостями: наявністю ядра та </a:t>
            </a:r>
            <a:r>
              <a:rPr lang="uk-UA" sz="2100" i="1" dirty="0" err="1" smtClean="0"/>
              <a:t>компартменталізацією</a:t>
            </a:r>
            <a:r>
              <a:rPr lang="uk-UA" sz="2100" i="1" dirty="0" smtClean="0"/>
              <a:t> цитоплазми на окремі ділянки за допомогою системи внутрішніх мембран.</a:t>
            </a:r>
            <a:endParaRPr lang="ru-RU" sz="2100" i="1" dirty="0" smtClean="0"/>
          </a:p>
          <a:p>
            <a:r>
              <a:rPr lang="uk-UA" sz="2100" i="1" dirty="0" smtClean="0"/>
              <a:t>Живий вміст клітини називається протоплазмою, протоплазма оточена напівпроникною плазматичною мембраною або </a:t>
            </a:r>
            <a:r>
              <a:rPr lang="uk-UA" sz="2100" i="1" dirty="0" err="1" smtClean="0"/>
              <a:t>плазмалемою</a:t>
            </a:r>
            <a:r>
              <a:rPr lang="uk-UA" sz="2100" i="1" dirty="0" smtClean="0"/>
              <a:t>, зовні від </a:t>
            </a:r>
            <a:r>
              <a:rPr lang="uk-UA" sz="2100" i="1" dirty="0" err="1" smtClean="0"/>
              <a:t>плазмалеми</a:t>
            </a:r>
            <a:r>
              <a:rPr lang="uk-UA" sz="2100" i="1" dirty="0" smtClean="0"/>
              <a:t> можуть розташовуватись </a:t>
            </a:r>
            <a:r>
              <a:rPr lang="uk-UA" sz="2100" i="1" dirty="0" err="1" smtClean="0"/>
              <a:t>надмембранні</a:t>
            </a:r>
            <a:r>
              <a:rPr lang="uk-UA" sz="2100" i="1" dirty="0" smtClean="0"/>
              <a:t> структури такі як клітинна стінка (у рослин та грибів) або глікокалікс(у тварин). До складу протоплазми клітини входить ядро та цитоплазма, яка у свою чергу складається із колоїдного розчину — гіалоплазми, та розміщених у ній органел — постійних структурних і функціональних елементів клітини. Окрім цього клітини можуть тимчасово накопичувати певні речовини, що утворюють клітинні включення.</a:t>
            </a:r>
            <a:endParaRPr lang="ru-RU" sz="2100" i="1" dirty="0" smtClean="0"/>
          </a:p>
          <a:p>
            <a:endParaRPr lang="ru-RU" dirty="0"/>
          </a:p>
        </p:txBody>
      </p:sp>
    </p:spTree>
  </p:cSld>
  <p:clrMapOvr>
    <a:masterClrMapping/>
  </p:clrMapOvr>
  <p:transition advTm="46238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335</TotalTime>
  <Words>1042</Words>
  <Application>Microsoft Office PowerPoint</Application>
  <PresentationFormat>Экран (4:3)</PresentationFormat>
  <Paragraphs>79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 Порівняння клітинної організації прокаріот і еукаріот</vt:lpstr>
      <vt:lpstr>план</vt:lpstr>
      <vt:lpstr>                    клітина</vt:lpstr>
      <vt:lpstr> Будова прокаріотної клітини</vt:lpstr>
      <vt:lpstr>Слайд 5</vt:lpstr>
      <vt:lpstr>Слайд 6</vt:lpstr>
      <vt:lpstr>Слайд 7</vt:lpstr>
      <vt:lpstr>Слайд 8</vt:lpstr>
      <vt:lpstr>Будова еукаріотичної клітини</vt:lpstr>
      <vt:lpstr>Будова тваринної клітини</vt:lpstr>
      <vt:lpstr>Будова рослинної клітини</vt:lpstr>
      <vt:lpstr>Порівняльна характеристика прокаріот і еукаріот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Порівняння клітинної організації прокаріот і еукаріот</dc:title>
  <dc:creator>USER</dc:creator>
  <cp:lastModifiedBy>USER</cp:lastModifiedBy>
  <cp:revision>34</cp:revision>
  <dcterms:created xsi:type="dcterms:W3CDTF">2011-12-10T14:01:12Z</dcterms:created>
  <dcterms:modified xsi:type="dcterms:W3CDTF">2012-03-13T20:44:10Z</dcterms:modified>
</cp:coreProperties>
</file>