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2"/>
    <p:sldMasterId id="2147483674" r:id="rId3"/>
  </p:sldMasterIdLst>
  <p:notesMasterIdLst>
    <p:notesMasterId r:id="rId15"/>
  </p:notesMasterIdLst>
  <p:sldIdLst>
    <p:sldId id="257" r:id="rId4"/>
    <p:sldId id="258" r:id="rId5"/>
    <p:sldId id="259" r:id="rId6"/>
    <p:sldId id="269" r:id="rId7"/>
    <p:sldId id="270" r:id="rId8"/>
    <p:sldId id="272" r:id="rId9"/>
    <p:sldId id="273" r:id="rId10"/>
    <p:sldId id="274" r:id="rId11"/>
    <p:sldId id="275" r:id="rId12"/>
    <p:sldId id="276" r:id="rId13"/>
    <p:sldId id="27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4" d="100"/>
          <a:sy n="64" d="100"/>
        </p:scale>
        <p:origin x="-148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566858-6533-47C5-A008-48B7E0B61016}" type="datetimeFigureOut">
              <a:rPr lang="en-US" smtClean="0"/>
              <a:pPr/>
              <a:t>3/9/2013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55B13B-AB11-4E77-BAA8-F3086792A4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93077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3/9/2013 11:01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0" y="8685213"/>
            <a:ext cx="6172200" cy="457200"/>
          </a:xfrm>
        </p:spPr>
        <p:txBody>
          <a:bodyPr/>
          <a:lstStyle/>
          <a:p>
            <a:pPr algn="l" defTabSz="914400">
              <a:buNone/>
            </a:pPr>
            <a: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algn="l" defTabSz="914400">
              <a:buNone/>
            </a:pPr>
            <a: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algn="l" defTabSz="914400">
              <a:buNone/>
            </a:pPr>
            <a:endParaRPr lang="en-US" sz="5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6172199" y="8685213"/>
            <a:ext cx="684213" cy="457200"/>
          </a:xfrm>
        </p:spPr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1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3/9/2013 11:01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2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3/9/2013 11:01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3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 advTm="16453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 advTm="16453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 advTm="16453"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 advTm="16453"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 advTm="16453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 advTm="16453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 advTm="16453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 advTm="16453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 advTm="16453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757802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981" y="1757802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 advTm="16453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</p:cSld>
  <p:clrMapOvr>
    <a:masterClrMapping/>
  </p:clrMapOvr>
  <p:transition advTm="16453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16453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16453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61" r:id="rId12"/>
  </p:sldLayoutIdLst>
  <p:transition advTm="16453">
    <p:wipe dir="d"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ite rectangle.png"/>
          <p:cNvPicPr>
            <a:picLocks noChangeAspect="1"/>
          </p:cNvPicPr>
          <p:nvPr/>
        </p:nvPicPr>
        <p:blipFill>
          <a:blip r:embed="rId4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ransition advTm="16453">
    <p:wipe dir="d"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E:\&#1075;&#1072;&#1083;&#1077;&#1088;&#1077;&#1103;\&#1054;&#1095;&#1077;&#1085;&#1100;%20&#1082;&#1088;&#1072;&#1089;&#1080;&#1074;&#1072;&#1103;%20&#1084;&#1077;&#1083;&#1086;&#1076;&#1080;&#1103;%20(mp3ostrov.com).mp3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4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чень красивая мелодия (mp3ostrov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8992" y="2928934"/>
            <a:ext cx="2143135" cy="2143135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isometricOffAxis1Right"/>
            <a:lightRig rig="threePt" dir="t"/>
          </a:scene3d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85918" y="4071942"/>
            <a:ext cx="2357449" cy="2357449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isometricOffAxis1Right"/>
            <a:lightRig rig="threePt" dir="t"/>
          </a:scene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20" y="3286124"/>
            <a:ext cx="2143140" cy="214314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isometricOffAxis1Right"/>
            <a:lightRig rig="threePt" dir="t"/>
          </a:scene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2214554" cy="2214554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isometricOffAxis1Right"/>
            <a:lightRig rig="threePt" dir="t"/>
          </a:scene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929446" y="0"/>
            <a:ext cx="2214554" cy="2214554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isometricOffAxis2Left"/>
            <a:lightRig rig="threePt" dir="t"/>
          </a:scene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214291"/>
            <a:ext cx="7983567" cy="1071570"/>
          </a:xfrm>
        </p:spPr>
        <p:txBody>
          <a:bodyPr/>
          <a:lstStyle/>
          <a:p>
            <a:pPr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uk-UA" sz="3200" b="1" dirty="0" err="1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Ковтунівський</a:t>
            </a:r>
            <a:r>
              <a:rPr lang="uk-UA" sz="3200" b="1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НВК</a:t>
            </a:r>
            <a:endParaRPr lang="ru-RU" sz="3200" b="1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1000108"/>
            <a:ext cx="8643998" cy="5643602"/>
          </a:xfrm>
        </p:spPr>
        <p:txBody>
          <a:bodyPr>
            <a:normAutofit/>
          </a:bodyPr>
          <a:lstStyle/>
          <a:p>
            <a:pPr marL="0" indent="0" algn="l">
              <a:lnSpc>
                <a:spcPct val="90000"/>
              </a:lnSpc>
              <a:spcBef>
                <a:spcPts val="0"/>
              </a:spcBef>
              <a:buNone/>
            </a:pPr>
            <a:endParaRPr lang="uk-UA" sz="5400" b="1" dirty="0" smtClean="0">
              <a:solidFill>
                <a:schemeClr val="bg1">
                  <a:lumMod val="95000"/>
                  <a:lumOff val="5000"/>
                </a:schemeClr>
              </a:solidFill>
              <a:latin typeface="Ariston" pitchFamily="66" charset="0"/>
            </a:endParaRP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uk-UA" sz="5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ston" pitchFamily="66" charset="0"/>
              </a:rPr>
              <a:t>Конкурс – огляд</a:t>
            </a:r>
          </a:p>
          <a:p>
            <a:pPr marL="0" indent="0" algn="l">
              <a:lnSpc>
                <a:spcPct val="90000"/>
              </a:lnSpc>
              <a:spcBef>
                <a:spcPts val="0"/>
              </a:spcBef>
              <a:buNone/>
            </a:pPr>
            <a:r>
              <a:rPr lang="uk-UA" sz="5400" b="1" i="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ston" pitchFamily="66" charset="0"/>
              </a:rPr>
              <a:t>“ Галерея кімнатних рослин “</a:t>
            </a:r>
          </a:p>
          <a:p>
            <a:pPr marL="0" indent="0" algn="r">
              <a:lnSpc>
                <a:spcPct val="90000"/>
              </a:lnSpc>
              <a:spcBef>
                <a:spcPts val="0"/>
              </a:spcBef>
              <a:buNone/>
            </a:pPr>
            <a:endParaRPr lang="uk-UA" sz="2800" b="1" dirty="0" smtClean="0">
              <a:solidFill>
                <a:schemeClr val="bg1">
                  <a:lumMod val="95000"/>
                  <a:lumOff val="5000"/>
                </a:schemeClr>
              </a:solidFill>
              <a:latin typeface="Ariston" pitchFamily="66" charset="0"/>
            </a:endParaRPr>
          </a:p>
          <a:p>
            <a:pPr marL="0" indent="0" algn="r">
              <a:lnSpc>
                <a:spcPct val="90000"/>
              </a:lnSpc>
              <a:spcBef>
                <a:spcPts val="0"/>
              </a:spcBef>
              <a:buNone/>
            </a:pPr>
            <a:endParaRPr lang="uk-UA" sz="2800" b="1" dirty="0" smtClean="0">
              <a:solidFill>
                <a:schemeClr val="bg1">
                  <a:lumMod val="95000"/>
                  <a:lumOff val="5000"/>
                </a:schemeClr>
              </a:solidFill>
              <a:latin typeface="Ariston" pitchFamily="66" charset="0"/>
            </a:endParaRPr>
          </a:p>
          <a:p>
            <a:pPr marL="0" indent="0" algn="r">
              <a:lnSpc>
                <a:spcPct val="90000"/>
              </a:lnSpc>
              <a:spcBef>
                <a:spcPts val="0"/>
              </a:spcBef>
              <a:buNone/>
            </a:pPr>
            <a:endParaRPr lang="uk-UA" sz="2800" b="1" dirty="0" smtClean="0">
              <a:solidFill>
                <a:schemeClr val="bg1">
                  <a:lumMod val="95000"/>
                  <a:lumOff val="5000"/>
                </a:schemeClr>
              </a:solidFill>
              <a:latin typeface="Ariston" pitchFamily="66" charset="0"/>
            </a:endParaRPr>
          </a:p>
          <a:p>
            <a:pPr marL="0" indent="0" algn="r">
              <a:lnSpc>
                <a:spcPct val="90000"/>
              </a:lnSpc>
              <a:spcBef>
                <a:spcPts val="0"/>
              </a:spcBef>
              <a:buNone/>
            </a:pPr>
            <a:endParaRPr lang="uk-UA" sz="2800" b="1" dirty="0" smtClean="0">
              <a:solidFill>
                <a:schemeClr val="bg1">
                  <a:lumMod val="95000"/>
                  <a:lumOff val="5000"/>
                </a:schemeClr>
              </a:solidFill>
              <a:latin typeface="Ariston" pitchFamily="66" charset="0"/>
            </a:endParaRPr>
          </a:p>
          <a:p>
            <a:pPr marL="0" indent="0" algn="r">
              <a:lnSpc>
                <a:spcPct val="90000"/>
              </a:lnSpc>
              <a:spcBef>
                <a:spcPts val="0"/>
              </a:spcBef>
              <a:buNone/>
            </a:pPr>
            <a:r>
              <a:rPr lang="uk-UA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ston" pitchFamily="66" charset="0"/>
              </a:rPr>
              <a:t>Підготував:</a:t>
            </a:r>
            <a:endParaRPr lang="en-US" sz="2800" b="1" dirty="0" smtClean="0">
              <a:solidFill>
                <a:schemeClr val="bg1">
                  <a:lumMod val="95000"/>
                  <a:lumOff val="5000"/>
                </a:schemeClr>
              </a:solidFill>
              <a:latin typeface="Ariston" pitchFamily="66" charset="0"/>
            </a:endParaRPr>
          </a:p>
          <a:p>
            <a:pPr marL="0" indent="0" algn="r">
              <a:lnSpc>
                <a:spcPct val="90000"/>
              </a:lnSpc>
              <a:spcBef>
                <a:spcPts val="0"/>
              </a:spcBef>
              <a:buNone/>
            </a:pPr>
            <a:r>
              <a:rPr lang="uk-UA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ston" pitchFamily="66" charset="0"/>
              </a:rPr>
              <a:t>в</a:t>
            </a:r>
            <a:r>
              <a:rPr lang="uk-UA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ston" pitchFamily="66" charset="0"/>
              </a:rPr>
              <a:t>читель біології і хімії</a:t>
            </a:r>
          </a:p>
          <a:p>
            <a:pPr marL="0" indent="0" algn="r">
              <a:lnSpc>
                <a:spcPct val="90000"/>
              </a:lnSpc>
              <a:spcBef>
                <a:spcPts val="0"/>
              </a:spcBef>
              <a:buNone/>
            </a:pPr>
            <a:r>
              <a:rPr lang="uk-UA" sz="28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ston" pitchFamily="66" charset="0"/>
              </a:rPr>
              <a:t>Онищак</a:t>
            </a:r>
            <a:r>
              <a:rPr lang="uk-UA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ston" pitchFamily="66" charset="0"/>
              </a:rPr>
              <a:t>  Л.</a:t>
            </a:r>
            <a:r>
              <a:rPr lang="uk-UA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ston" pitchFamily="66" charset="0"/>
              </a:rPr>
              <a:t> </a:t>
            </a:r>
            <a:r>
              <a:rPr lang="uk-UA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ston" pitchFamily="66" charset="0"/>
              </a:rPr>
              <a:t>Ф.</a:t>
            </a:r>
            <a:endParaRPr lang="uk-UA" sz="2800" b="1" dirty="0" smtClean="0">
              <a:solidFill>
                <a:schemeClr val="bg1">
                  <a:lumMod val="95000"/>
                  <a:lumOff val="5000"/>
                </a:schemeClr>
              </a:solidFill>
              <a:latin typeface="Ariston" pitchFamily="66" charset="0"/>
            </a:endParaRPr>
          </a:p>
        </p:txBody>
      </p:sp>
    </p:spTree>
  </p:cSld>
  <p:clrMapOvr>
    <a:masterClrMapping/>
  </p:clrMapOvr>
  <p:transition spd="slow" advTm="16453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4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8" name="Picture 8" descr="E:\галерея\DCIM\100_1108\IMGP32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4857760"/>
            <a:ext cx="3000396" cy="2000240"/>
          </a:xfrm>
          <a:prstGeom prst="rect">
            <a:avLst/>
          </a:prstGeom>
          <a:noFill/>
        </p:spPr>
      </p:pic>
      <p:pic>
        <p:nvPicPr>
          <p:cNvPr id="10247" name="Picture 7" descr="E:\галерея\DCIM\100_1108\IMGP32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2643182"/>
            <a:ext cx="3000396" cy="2214578"/>
          </a:xfrm>
          <a:prstGeom prst="rect">
            <a:avLst/>
          </a:prstGeom>
          <a:noFill/>
        </p:spPr>
      </p:pic>
      <p:pic>
        <p:nvPicPr>
          <p:cNvPr id="10246" name="Picture 6" descr="E:\галерея\DCIM\100_1108\IMGP32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-678667" y="3321848"/>
            <a:ext cx="4214819" cy="2857487"/>
          </a:xfrm>
          <a:prstGeom prst="rect">
            <a:avLst/>
          </a:prstGeom>
          <a:noFill/>
        </p:spPr>
      </p:pic>
      <p:pic>
        <p:nvPicPr>
          <p:cNvPr id="10245" name="Picture 5" descr="E:\галерея\DCIM\100_1108\IMGP326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5429253" y="3143253"/>
            <a:ext cx="4143378" cy="3286116"/>
          </a:xfrm>
          <a:prstGeom prst="rect">
            <a:avLst/>
          </a:prstGeom>
          <a:noFill/>
        </p:spPr>
      </p:pic>
      <p:pic>
        <p:nvPicPr>
          <p:cNvPr id="10244" name="Picture 4" descr="E:\галерея\DCIM\100_1108\IMGP323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488" y="0"/>
            <a:ext cx="3000396" cy="2643182"/>
          </a:xfrm>
          <a:prstGeom prst="rect">
            <a:avLst/>
          </a:prstGeom>
          <a:noFill/>
        </p:spPr>
      </p:pic>
      <p:pic>
        <p:nvPicPr>
          <p:cNvPr id="10243" name="Picture 3" descr="E:\галерея\DCIM\100_1108\IMGP324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57852" y="0"/>
            <a:ext cx="3286148" cy="2714620"/>
          </a:xfrm>
          <a:prstGeom prst="rect">
            <a:avLst/>
          </a:prstGeom>
          <a:noFill/>
        </p:spPr>
      </p:pic>
      <p:pic>
        <p:nvPicPr>
          <p:cNvPr id="10242" name="Picture 2" descr="E:\галерея\DCIM\100_1108\IMGP325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2857488" cy="2643182"/>
          </a:xfrm>
          <a:prstGeom prst="rect">
            <a:avLst/>
          </a:prstGeom>
          <a:noFill/>
        </p:spPr>
      </p:pic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1643042" y="1928803"/>
            <a:ext cx="5572164" cy="3545586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                  </a:t>
            </a:r>
            <a:r>
              <a:rPr lang="uk-UA" dirty="0" smtClean="0"/>
              <a:t>Примула(</a:t>
            </a:r>
            <a:r>
              <a:rPr lang="en-US" dirty="0" err="1" smtClean="0"/>
              <a:t>Primula</a:t>
            </a:r>
            <a:r>
              <a:rPr lang="uk-UA" dirty="0" smtClean="0"/>
              <a:t>), </a:t>
            </a:r>
            <a:r>
              <a:rPr lang="uk-UA" dirty="0" err="1" smtClean="0"/>
              <a:t>зигокактус</a:t>
            </a:r>
            <a:r>
              <a:rPr lang="uk-UA" dirty="0" smtClean="0"/>
              <a:t> (</a:t>
            </a:r>
            <a:r>
              <a:rPr lang="en-US" dirty="0" err="1" smtClean="0"/>
              <a:t>Schlumbergera</a:t>
            </a:r>
            <a:r>
              <a:rPr lang="uk-UA" dirty="0" smtClean="0"/>
              <a:t>), колеус (</a:t>
            </a:r>
            <a:r>
              <a:rPr lang="en-US" dirty="0" smtClean="0"/>
              <a:t>Coleus</a:t>
            </a:r>
            <a:r>
              <a:rPr lang="uk-UA" dirty="0" smtClean="0"/>
              <a:t>), </a:t>
            </a:r>
            <a:r>
              <a:rPr lang="uk-UA" dirty="0" err="1" smtClean="0"/>
              <a:t>зантедехія</a:t>
            </a:r>
            <a:r>
              <a:rPr lang="uk-UA" dirty="0" smtClean="0"/>
              <a:t> (</a:t>
            </a:r>
            <a:r>
              <a:rPr lang="en-US" dirty="0" err="1" smtClean="0"/>
              <a:t>Zantedeschia</a:t>
            </a:r>
            <a:r>
              <a:rPr lang="uk-UA" dirty="0" smtClean="0"/>
              <a:t>), бересклет (</a:t>
            </a:r>
            <a:r>
              <a:rPr lang="en-US" dirty="0" smtClean="0"/>
              <a:t>Euonymus</a:t>
            </a:r>
            <a:r>
              <a:rPr lang="uk-UA" dirty="0" smtClean="0"/>
              <a:t>), алое (</a:t>
            </a:r>
            <a:r>
              <a:rPr lang="en-US" dirty="0" smtClean="0"/>
              <a:t>Aloe</a:t>
            </a:r>
            <a:r>
              <a:rPr lang="uk-UA" dirty="0" smtClean="0"/>
              <a:t>), товстянка(</a:t>
            </a:r>
            <a:r>
              <a:rPr lang="en-US" dirty="0" err="1" smtClean="0"/>
              <a:t>Crasulla</a:t>
            </a:r>
            <a:r>
              <a:rPr lang="uk-UA" dirty="0" smtClean="0"/>
              <a:t>)</a:t>
            </a:r>
            <a:br>
              <a:rPr lang="uk-UA" dirty="0" smtClean="0"/>
            </a:br>
            <a:endParaRPr lang="ru-RU" dirty="0"/>
          </a:p>
        </p:txBody>
      </p:sp>
    </p:spTree>
  </p:cSld>
  <p:clrMapOvr>
    <a:masterClrMapping/>
  </p:clrMapOvr>
  <p:transition spd="slow" advTm="16453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571472" y="1411552"/>
            <a:ext cx="8191528" cy="1252651"/>
          </a:xfrm>
        </p:spPr>
        <p:txBody>
          <a:bodyPr/>
          <a:lstStyle/>
          <a:p>
            <a:pPr algn="ctr">
              <a:buNone/>
            </a:pPr>
            <a:r>
              <a:rPr lang="uk-UA" sz="8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ston" pitchFamily="66" charset="0"/>
              </a:rPr>
              <a:t>Дякую за увагу!</a:t>
            </a:r>
            <a:endParaRPr lang="ru-RU" sz="8800" b="1" dirty="0">
              <a:solidFill>
                <a:schemeClr val="bg1">
                  <a:lumMod val="95000"/>
                  <a:lumOff val="5000"/>
                </a:schemeClr>
              </a:solidFill>
              <a:latin typeface="Ariston" pitchFamily="66" charset="0"/>
            </a:endParaRPr>
          </a:p>
        </p:txBody>
      </p:sp>
    </p:spTree>
  </p:cSld>
  <p:clrMapOvr>
    <a:masterClrMapping/>
  </p:clrMapOvr>
  <p:transition advTm="16453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4000504"/>
            <a:ext cx="2786050" cy="2643182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perspectiveContrastingLeftFacing"/>
            <a:lightRig rig="threePt" dir="t"/>
          </a:scene3d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0" y="3857628"/>
            <a:ext cx="3290787" cy="2162178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perspectiveContrastingRightFacing"/>
            <a:lightRig rig="threePt" dir="t"/>
          </a:scene3d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14480" y="3786190"/>
            <a:ext cx="2967041" cy="2222417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perspectiveHeroicExtremeLeftFacing"/>
            <a:lightRig rig="threePt" dir="t"/>
          </a:scene3d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929066"/>
            <a:ext cx="2452627" cy="2686014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perspectiveContrastingRightFacing"/>
            <a:lightRig rig="threePt" dir="t"/>
          </a:scene3d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43174" y="1857364"/>
            <a:ext cx="3429024" cy="2070312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isometricOffAxis2Left"/>
            <a:lightRig rig="threePt" dir="t"/>
          </a:scene3d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-1" y="1857364"/>
            <a:ext cx="2928927" cy="2071702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isometricOffAxis1Right"/>
            <a:lightRig rig="threePt" dir="t"/>
          </a:scene3d>
        </p:spPr>
      </p:pic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85720" y="357166"/>
            <a:ext cx="8477280" cy="2143140"/>
          </a:xfrm>
        </p:spPr>
        <p:txBody>
          <a:bodyPr/>
          <a:lstStyle/>
          <a:p>
            <a:pPr marL="393192" indent="-393192" algn="l" defTabSz="914400">
              <a:lnSpc>
                <a:spcPct val="90000"/>
              </a:lnSpc>
              <a:spcBef>
                <a:spcPts val="0"/>
              </a:spcBef>
              <a:buClr>
                <a:srgbClr val="FFFFFF"/>
              </a:buClr>
              <a:buNone/>
            </a:pPr>
            <a:r>
              <a:rPr lang="uk-UA" sz="2400" b="0" i="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uk-UA" sz="2800" b="0" i="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Квіти  з давніх часів супроводжують і прикрашають життя та побут людини. Доглядаючи за кімнатними квітами, ми відпочиваємо, отримуємо задоволення від роботи і просто задоволення і насолоду.</a:t>
            </a:r>
          </a:p>
          <a:p>
            <a:pPr marL="393192" indent="-393192" algn="l" defTabSz="914400">
              <a:lnSpc>
                <a:spcPct val="90000"/>
              </a:lnSpc>
              <a:spcBef>
                <a:spcPts val="0"/>
              </a:spcBef>
              <a:buClr>
                <a:srgbClr val="FFFFFF"/>
              </a:buClr>
              <a:buNone/>
            </a:pPr>
            <a:endParaRPr lang="ru-RU" sz="2400" b="0" i="0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857884" y="1785925"/>
            <a:ext cx="2990822" cy="2231613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isometricOffAxis1Right"/>
            <a:lightRig rig="threePt" dir="t"/>
          </a:scene3d>
        </p:spPr>
      </p:pic>
    </p:spTree>
  </p:cSld>
  <p:clrMapOvr>
    <a:masterClrMapping/>
  </p:clrMapOvr>
  <p:transition spd="slow" advTm="16453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4714875"/>
            <a:ext cx="3000396" cy="2143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16393" y="4357694"/>
            <a:ext cx="2727607" cy="2500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57945" y="0"/>
            <a:ext cx="2686055" cy="31531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29124" y="2071678"/>
            <a:ext cx="3143272" cy="26754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0" y="785794"/>
            <a:ext cx="4929190" cy="5715040"/>
          </a:xfrm>
        </p:spPr>
        <p:txBody>
          <a:bodyPr>
            <a:normAutofit/>
          </a:bodyPr>
          <a:lstStyle/>
          <a:p>
            <a:pPr marL="393192" indent="-393192" algn="l" defTabSz="914400">
              <a:lnSpc>
                <a:spcPct val="90000"/>
              </a:lnSpc>
              <a:spcBef>
                <a:spcPts val="0"/>
              </a:spcBef>
              <a:buClr>
                <a:srgbClr val="FFFFFF"/>
              </a:buClr>
              <a:buNone/>
            </a:pPr>
            <a:r>
              <a:rPr lang="uk-UA" sz="3200" b="0" i="0" dirty="0" smtClean="0">
                <a:solidFill>
                  <a:srgbClr val="FFFFFF"/>
                </a:solidFill>
                <a:latin typeface="Calibri"/>
                <a:ea typeface="+mn-ea"/>
                <a:cs typeface="+mn-cs"/>
              </a:rPr>
              <a:t>     Буквально на наших очах із квіткового насіння з'являється спочатку паросток, а потім він перетворюється в дорослу, сильну, гарну рослину. І головне воно живе, чує та відчуває нас, реагує на наш настрій і навіть самопочуття.</a:t>
            </a:r>
            <a:endParaRPr lang="ru-RU" sz="3200" b="0" i="0" dirty="0" smtClean="0">
              <a:solidFill>
                <a:srgbClr val="FFFFFF"/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 spd="slow" advTm="16453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екостежка\для Л.Ф\3 клас квіти\SAM_025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714620"/>
            <a:ext cx="4429156" cy="3228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perspectiveRight"/>
            <a:lightRig rig="threePt" dir="t"/>
          </a:scene3d>
        </p:spPr>
      </p:pic>
      <p:pic>
        <p:nvPicPr>
          <p:cNvPr id="4099" name="Picture 3" descr="E:\екостежка\для Л.Ф\3 клас квіти\SAM_025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2357430"/>
            <a:ext cx="4000528" cy="40886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isometricOffAxis2Left"/>
            <a:lightRig rig="threePt" dir="t"/>
          </a:scene3d>
        </p:spPr>
      </p:pic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85720" y="285728"/>
            <a:ext cx="8477280" cy="2215991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       </a:t>
            </a:r>
            <a:r>
              <a:rPr lang="uk-UA" dirty="0" err="1" smtClean="0"/>
              <a:t>Квіткарство</a:t>
            </a:r>
            <a:r>
              <a:rPr lang="uk-UA" dirty="0" smtClean="0"/>
              <a:t> виховує в учнів почуття любові до природи та відповідальність за інші живі істоти. Завдяки цьому заняттю діти отримують душевне задоволення, бо розуміють світ навколо себе краще. </a:t>
            </a:r>
            <a:endParaRPr lang="ru-RU" dirty="0"/>
          </a:p>
        </p:txBody>
      </p:sp>
    </p:spTree>
    <p:custDataLst>
      <p:tags r:id="rId1"/>
    </p:custDataLst>
  </p:cSld>
  <p:clrMapOvr>
    <a:masterClrMapping/>
  </p:clrMapOvr>
  <p:transition spd="slow" advTm="16453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екостежка\для Л.Ф\3 клас квіти\SAM_02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3847445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E:\екостежка\для Л.Ф\3 клас квіти\SAM_02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14290"/>
            <a:ext cx="4019544" cy="25860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4" name="Picture 4" descr="E:\екостежка\для Л.Ф\3 клас квіти\SAM_02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5426879" y="3288501"/>
            <a:ext cx="3733792" cy="30146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5" name="Picture 5" descr="E:\галерея\DCIM\100_1108\IMGP326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3714752"/>
            <a:ext cx="4670146" cy="29432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00232" y="1857364"/>
            <a:ext cx="4610125" cy="3457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16453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E:\галерея\DCIM\100_1108\IMGP32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2428868"/>
            <a:ext cx="3143272" cy="244315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perspectiveBelow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149" name="Picture 5" descr="E:\галерея\DCIM\100_1108\IMGP32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4071943"/>
            <a:ext cx="3876668" cy="28808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perspectiveRelaxedModerately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148" name="Picture 4" descr="E:\галерея\DCIM\100_1108\IMGP325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114268" y="3171824"/>
            <a:ext cx="3500438" cy="33004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perspectiveRelaxedModerately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6" name="Picture 2" descr="E:\галерея\DCIM\100_1108\IMGP323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214290"/>
            <a:ext cx="3448040" cy="26432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perspectiveLeft"/>
            <a:lightRig rig="threePt" dir="t"/>
          </a:scene3d>
        </p:spPr>
      </p:pic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4000496" y="214290"/>
            <a:ext cx="4762504" cy="2357454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       А так квітнуть наші кабінети та класи, за якими діти доглядають та милують чарівним розмаїттям квітів. </a:t>
            </a:r>
            <a:endParaRPr lang="ru-RU" dirty="0"/>
          </a:p>
        </p:txBody>
      </p:sp>
    </p:spTree>
  </p:cSld>
  <p:clrMapOvr>
    <a:masterClrMapping/>
  </p:clrMapOvr>
  <p:transition spd="slow" advTm="16453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E:\галерея\DCIM\100_1108\IMGP32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214686"/>
            <a:ext cx="4143404" cy="335758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RightFacing"/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173" name="Picture 5" descr="E:\галерея\DCIM\100_1108\IMGP32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3214686"/>
            <a:ext cx="3305164" cy="3143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Left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171" name="Picture 3" descr="E:\галерея\DCIM\100_1108\IMGP32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214290"/>
            <a:ext cx="3785282" cy="285752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Right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170" name="Picture 2" descr="E:\галерея\DCIM\100_1108\IMGP325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285728"/>
            <a:ext cx="3500462" cy="278608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perspectiveLef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2" name="Picture 4" descr="E:\галерея\DCIM\100_1108\IMGP325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5984" y="1714488"/>
            <a:ext cx="4000528" cy="33729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perspectiveRelaxedModerately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 advTm="16453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E:\галерея\DCIM\100_1108\IMGP32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4414846"/>
            <a:ext cx="3571900" cy="24431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4" name="Picture 2" descr="E:\галерея\DCIM\100_1108\IMGP326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-295304" y="509586"/>
            <a:ext cx="4376758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6" name="Picture 4" descr="E:\галерея\DCIM\100_1108\IMGP326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1571612"/>
            <a:ext cx="3805230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928662" y="285728"/>
            <a:ext cx="7834338" cy="1329595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         Озеленення школи радує око розмаїттям форм, поєднанням кольорів і відтінків, вміло підібраною композицією ароматів.</a:t>
            </a:r>
          </a:p>
        </p:txBody>
      </p:sp>
      <p:pic>
        <p:nvPicPr>
          <p:cNvPr id="8195" name="Picture 3" descr="E:\галерея\DCIM\100_1108\IMGP326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5536409" y="3250409"/>
            <a:ext cx="4000504" cy="3214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16453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E:\галерея\DCIM\100_1108\IMGP32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643314"/>
            <a:ext cx="2643206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1" name="Picture 5" descr="E:\галерея\DCIM\100_1108\IMGP32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041364" y="1030414"/>
            <a:ext cx="3918263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0" name="Picture 4" descr="E:\галерея\DCIM\100_1108\IMGP32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-376704" y="376704"/>
            <a:ext cx="3396582" cy="2643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8" name="Picture 2" descr="E:\галерея\DCIM\100_1108\IMGP325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256" y="214290"/>
            <a:ext cx="3519478" cy="23717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500034" y="357166"/>
            <a:ext cx="6715172" cy="2714589"/>
          </a:xfrm>
        </p:spPr>
        <p:txBody>
          <a:bodyPr/>
          <a:lstStyle/>
          <a:p>
            <a:pPr>
              <a:buNone/>
            </a:pPr>
            <a:r>
              <a:rPr lang="uk-UA" sz="2800" dirty="0" smtClean="0"/>
              <a:t>       Серед квітучих шкільних рослин є такі: </a:t>
            </a:r>
            <a:r>
              <a:rPr lang="uk-UA" sz="2800" dirty="0" err="1" smtClean="0"/>
              <a:t>хлорофітум</a:t>
            </a:r>
            <a:r>
              <a:rPr lang="uk-UA" sz="2800" dirty="0" smtClean="0"/>
              <a:t> (</a:t>
            </a:r>
            <a:r>
              <a:rPr lang="en-US" sz="2800" dirty="0" err="1" smtClean="0"/>
              <a:t>Chlorophytum</a:t>
            </a:r>
            <a:r>
              <a:rPr lang="uk-UA" sz="2800" dirty="0" smtClean="0"/>
              <a:t>), філодендрон (</a:t>
            </a:r>
            <a:r>
              <a:rPr lang="en-US" sz="2800" dirty="0" smtClean="0"/>
              <a:t>Philodendron</a:t>
            </a:r>
            <a:r>
              <a:rPr lang="uk-UA" sz="2800" dirty="0" smtClean="0"/>
              <a:t>), </a:t>
            </a:r>
            <a:r>
              <a:rPr lang="uk-UA" sz="2800" dirty="0" err="1" smtClean="0"/>
              <a:t>дифенбахія</a:t>
            </a:r>
            <a:r>
              <a:rPr lang="uk-UA" sz="2800" dirty="0" smtClean="0"/>
              <a:t> (</a:t>
            </a:r>
            <a:r>
              <a:rPr lang="en-US" sz="2800" dirty="0" smtClean="0"/>
              <a:t>Dieffenbachia</a:t>
            </a:r>
            <a:r>
              <a:rPr lang="uk-UA" sz="2800" dirty="0" smtClean="0"/>
              <a:t>), </a:t>
            </a:r>
            <a:r>
              <a:rPr lang="uk-UA" sz="2800" dirty="0" err="1" smtClean="0"/>
              <a:t>нефролепіс</a:t>
            </a:r>
            <a:r>
              <a:rPr lang="uk-UA" sz="2800" dirty="0" smtClean="0"/>
              <a:t> (</a:t>
            </a:r>
            <a:r>
              <a:rPr lang="en-US" sz="2800" dirty="0" err="1" smtClean="0"/>
              <a:t>Nephrolepis</a:t>
            </a:r>
            <a:r>
              <a:rPr lang="uk-UA" sz="2800" dirty="0" smtClean="0"/>
              <a:t>), </a:t>
            </a:r>
            <a:r>
              <a:rPr lang="uk-UA" sz="2800" dirty="0" err="1" smtClean="0"/>
              <a:t>сансев'єрія</a:t>
            </a:r>
            <a:r>
              <a:rPr lang="uk-UA" sz="2800" dirty="0" smtClean="0"/>
              <a:t> (</a:t>
            </a:r>
            <a:r>
              <a:rPr lang="en-US" sz="2800" dirty="0" err="1" smtClean="0"/>
              <a:t>Sansevieria</a:t>
            </a:r>
            <a:r>
              <a:rPr lang="uk-UA" sz="2800" dirty="0" smtClean="0"/>
              <a:t>), кислиця, </a:t>
            </a:r>
            <a:r>
              <a:rPr lang="uk-UA" sz="2800" dirty="0" err="1" smtClean="0"/>
              <a:t>оксаліс</a:t>
            </a:r>
            <a:r>
              <a:rPr lang="uk-UA" sz="2800" dirty="0" smtClean="0"/>
              <a:t> (</a:t>
            </a:r>
            <a:r>
              <a:rPr lang="en-US" sz="2800" dirty="0" smtClean="0"/>
              <a:t>Oxalis</a:t>
            </a:r>
            <a:r>
              <a:rPr lang="uk-UA" sz="2800" dirty="0" smtClean="0"/>
              <a:t>), </a:t>
            </a:r>
            <a:r>
              <a:rPr lang="uk-UA" sz="2800" dirty="0" err="1" smtClean="0"/>
              <a:t>кордиліна</a:t>
            </a:r>
            <a:r>
              <a:rPr lang="uk-UA" sz="2800" dirty="0" smtClean="0"/>
              <a:t> (</a:t>
            </a:r>
            <a:r>
              <a:rPr lang="en-US" sz="2800" dirty="0" err="1" smtClean="0"/>
              <a:t>Cordylina</a:t>
            </a:r>
            <a:r>
              <a:rPr lang="uk-UA" sz="2800" dirty="0" smtClean="0"/>
              <a:t>) </a:t>
            </a:r>
            <a:endParaRPr lang="ru-RU" sz="2800" dirty="0"/>
          </a:p>
        </p:txBody>
      </p:sp>
      <p:pic>
        <p:nvPicPr>
          <p:cNvPr id="9219" name="Picture 3" descr="E:\галерея\DCIM\100_1108\IMGP326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5650701" y="3278993"/>
            <a:ext cx="3857652" cy="27289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3" name="Picture 7" descr="E:\галерея\DCIM\100_1108\IMGP324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71802" y="4214818"/>
            <a:ext cx="3000396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16453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heme/theme1.xml><?xml version="1.0" encoding="utf-8"?>
<a:theme xmlns:a="http://schemas.openxmlformats.org/drawingml/2006/main" name="TS010286748">
  <a:themeElements>
    <a:clrScheme name="Green Template-Template">
      <a:dk1>
        <a:srgbClr val="000000"/>
      </a:dk1>
      <a:lt1>
        <a:srgbClr val="FFFFFF"/>
      </a:lt1>
      <a:dk2>
        <a:srgbClr val="1F7335"/>
      </a:dk2>
      <a:lt2>
        <a:srgbClr val="C4FF8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0ED7B"/>
      </a:hlink>
      <a:folHlink>
        <a:srgbClr val="F3EB4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Белый текст и шрифт Courier для слайдов с кодом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51DED46-D66D-454A-B8B2-8EE17CF4DC1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TS010286748</Template>
  <TotalTime>234</TotalTime>
  <Words>513</Words>
  <Application>Microsoft Office PowerPoint</Application>
  <PresentationFormat>Экран (4:3)</PresentationFormat>
  <Paragraphs>31</Paragraphs>
  <Slides>11</Slides>
  <Notes>3</Notes>
  <HiddenSlides>0</HiddenSlides>
  <MMClips>1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TS010286748</vt:lpstr>
      <vt:lpstr>Белый текст и шрифт Courier для слайдов с кодом</vt:lpstr>
      <vt:lpstr>Ковтунівський НВК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Ковтунівський НВК</dc:title>
  <dc:creator>liliya</dc:creator>
  <cp:keywords/>
  <cp:lastModifiedBy>liliya</cp:lastModifiedBy>
  <cp:revision>25</cp:revision>
  <dcterms:created xsi:type="dcterms:W3CDTF">2012-11-18T11:42:45Z</dcterms:created>
  <dcterms:modified xsi:type="dcterms:W3CDTF">2013-03-09T20:05:44Z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TC102867489990</vt:lpwstr>
  </property>
</Properties>
</file>