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5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8B69A-A82F-4AD3-900F-AAD49129E012}" type="doc">
      <dgm:prSet loTypeId="urn:microsoft.com/office/officeart/2005/8/layout/vList4" loCatId="picture" qsTypeId="urn:microsoft.com/office/officeart/2005/8/quickstyle/3d3" qsCatId="3D" csTypeId="urn:microsoft.com/office/officeart/2005/8/colors/accent3_5" csCatId="accent3" phldr="1"/>
      <dgm:spPr/>
      <dgm:t>
        <a:bodyPr/>
        <a:lstStyle/>
        <a:p>
          <a:endParaRPr lang="uk-UA"/>
        </a:p>
      </dgm:t>
    </dgm:pt>
    <dgm:pt modelId="{CC87DE44-C33A-445C-BFFB-7EAFD80474E0}">
      <dgm:prSet phldrT="[Текст]"/>
      <dgm:spPr/>
      <dgm:t>
        <a:bodyPr/>
        <a:lstStyle/>
        <a:p>
          <a:r>
            <a:rPr lang="uk-UA" dirty="0" smtClean="0"/>
            <a:t>представники фауни здатні розмножуватися тільки статевим шляхом, тобто більшу частку в популяції мають гетерозиготні організми</a:t>
          </a:r>
          <a:endParaRPr lang="uk-UA" dirty="0"/>
        </a:p>
      </dgm:t>
    </dgm:pt>
    <dgm:pt modelId="{7A5A432D-53AC-429B-865B-461F5A9C1ABA}" type="parTrans" cxnId="{77650F89-3B7A-4E82-909A-72A4F135CC4B}">
      <dgm:prSet/>
      <dgm:spPr/>
      <dgm:t>
        <a:bodyPr/>
        <a:lstStyle/>
        <a:p>
          <a:endParaRPr lang="uk-UA"/>
        </a:p>
      </dgm:t>
    </dgm:pt>
    <dgm:pt modelId="{F5FA6074-2423-4981-82EB-279C35D6EFA0}" type="sibTrans" cxnId="{77650F89-3B7A-4E82-909A-72A4F135CC4B}">
      <dgm:prSet/>
      <dgm:spPr/>
      <dgm:t>
        <a:bodyPr/>
        <a:lstStyle/>
        <a:p>
          <a:endParaRPr lang="uk-UA"/>
        </a:p>
      </dgm:t>
    </dgm:pt>
    <dgm:pt modelId="{A81BD571-5ED1-43E5-85A9-7E349F325C78}">
      <dgm:prSet phldrT="[Текст]"/>
      <dgm:spPr/>
      <dgm:t>
        <a:bodyPr/>
        <a:lstStyle/>
        <a:p>
          <a:r>
            <a:rPr lang="ru-RU" dirty="0" smtClean="0"/>
            <a:t>вони </a:t>
          </a:r>
          <a:r>
            <a:rPr lang="ru-RU" dirty="0" err="1" smtClean="0"/>
            <a:t>мають</a:t>
          </a:r>
          <a:r>
            <a:rPr lang="ru-RU" dirty="0" smtClean="0"/>
            <a:t> </a:t>
          </a:r>
          <a:r>
            <a:rPr lang="ru-RU" dirty="0" err="1" smtClean="0"/>
            <a:t>більш</a:t>
          </a:r>
          <a:r>
            <a:rPr lang="ru-RU" dirty="0" smtClean="0"/>
            <a:t> </a:t>
          </a:r>
          <a:r>
            <a:rPr lang="ru-RU" dirty="0" err="1" smtClean="0"/>
            <a:t>тривалий</a:t>
          </a:r>
          <a:r>
            <a:rPr lang="ru-RU" dirty="0" smtClean="0"/>
            <a:t> </a:t>
          </a:r>
          <a:r>
            <a:rPr lang="ru-RU" dirty="0" err="1" smtClean="0"/>
            <a:t>період</a:t>
          </a:r>
          <a:r>
            <a:rPr lang="ru-RU" dirty="0" smtClean="0"/>
            <a:t> </a:t>
          </a:r>
          <a:r>
            <a:rPr lang="ru-RU" dirty="0" err="1" smtClean="0"/>
            <a:t>статевозрілості</a:t>
          </a:r>
          <a:r>
            <a:rPr lang="ru-RU" dirty="0" smtClean="0"/>
            <a:t>. </a:t>
          </a:r>
          <a:r>
            <a:rPr lang="ru-RU" dirty="0" err="1" smtClean="0"/>
            <a:t>Ссавці</a:t>
          </a:r>
          <a:r>
            <a:rPr lang="ru-RU" dirty="0" smtClean="0"/>
            <a:t> </a:t>
          </a:r>
          <a:r>
            <a:rPr lang="ru-RU" dirty="0" err="1" smtClean="0"/>
            <a:t>здатні</a:t>
          </a:r>
          <a:r>
            <a:rPr lang="ru-RU" dirty="0" smtClean="0"/>
            <a:t> до </a:t>
          </a:r>
          <a:r>
            <a:rPr lang="ru-RU" dirty="0" err="1" smtClean="0"/>
            <a:t>розмноження</a:t>
          </a:r>
          <a:r>
            <a:rPr lang="ru-RU" dirty="0" smtClean="0"/>
            <a:t> не </a:t>
          </a:r>
          <a:r>
            <a:rPr lang="ru-RU" dirty="0" err="1" smtClean="0"/>
            <a:t>відразу</a:t>
          </a:r>
          <a:r>
            <a:rPr lang="ru-RU" dirty="0" smtClean="0"/>
            <a:t> </a:t>
          </a:r>
          <a:r>
            <a:rPr lang="ru-RU" dirty="0" err="1" smtClean="0"/>
            <a:t>після</a:t>
          </a:r>
          <a:r>
            <a:rPr lang="ru-RU" dirty="0" smtClean="0"/>
            <a:t> </a:t>
          </a:r>
          <a:r>
            <a:rPr lang="ru-RU" dirty="0" err="1" smtClean="0"/>
            <a:t>народження</a:t>
          </a:r>
          <a:r>
            <a:rPr lang="ru-RU" dirty="0" smtClean="0"/>
            <a:t>, а через </a:t>
          </a:r>
          <a:r>
            <a:rPr lang="ru-RU" dirty="0" err="1" smtClean="0"/>
            <a:t>кілька</a:t>
          </a:r>
          <a:r>
            <a:rPr lang="ru-RU" dirty="0" smtClean="0"/>
            <a:t> </a:t>
          </a:r>
          <a:r>
            <a:rPr lang="ru-RU" dirty="0" err="1" smtClean="0"/>
            <a:t>років</a:t>
          </a:r>
          <a:r>
            <a:rPr lang="ru-RU" dirty="0" smtClean="0"/>
            <a:t>.</a:t>
          </a:r>
          <a:endParaRPr lang="uk-UA" dirty="0"/>
        </a:p>
      </dgm:t>
    </dgm:pt>
    <dgm:pt modelId="{36EBCBFC-AEB2-4D62-8350-25CAB099B748}" type="parTrans" cxnId="{2AA7A646-8E96-4482-B7CF-F0AC50B0A9C4}">
      <dgm:prSet/>
      <dgm:spPr/>
      <dgm:t>
        <a:bodyPr/>
        <a:lstStyle/>
        <a:p>
          <a:endParaRPr lang="uk-UA"/>
        </a:p>
      </dgm:t>
    </dgm:pt>
    <dgm:pt modelId="{6AAEC3B5-5F9D-4C25-9518-6910AE0B237B}" type="sibTrans" cxnId="{2AA7A646-8E96-4482-B7CF-F0AC50B0A9C4}">
      <dgm:prSet/>
      <dgm:spPr/>
      <dgm:t>
        <a:bodyPr/>
        <a:lstStyle/>
        <a:p>
          <a:endParaRPr lang="uk-UA"/>
        </a:p>
      </dgm:t>
    </dgm:pt>
    <dgm:pt modelId="{ADC9C1BE-6A56-495E-9F7D-8EA911024566}">
      <dgm:prSet phldrT="[Текст]"/>
      <dgm:spPr/>
      <dgm:t>
        <a:bodyPr/>
        <a:lstStyle/>
        <a:p>
          <a:r>
            <a:rPr lang="ru-RU" dirty="0" smtClean="0"/>
            <a:t>у </a:t>
          </a:r>
          <a:r>
            <a:rPr lang="ru-RU" dirty="0" err="1" smtClean="0"/>
            <a:t>представників</a:t>
          </a:r>
          <a:r>
            <a:rPr lang="ru-RU" dirty="0" smtClean="0"/>
            <a:t> </a:t>
          </a:r>
          <a:r>
            <a:rPr lang="ru-RU" dirty="0" err="1" smtClean="0"/>
            <a:t>фауни</a:t>
          </a:r>
          <a:r>
            <a:rPr lang="ru-RU" dirty="0" smtClean="0"/>
            <a:t> потомства </a:t>
          </a:r>
          <a:r>
            <a:rPr lang="ru-RU" dirty="0" err="1" smtClean="0"/>
            <a:t>набагато</a:t>
          </a:r>
          <a:r>
            <a:rPr lang="ru-RU" dirty="0" smtClean="0"/>
            <a:t> </a:t>
          </a:r>
          <a:r>
            <a:rPr lang="ru-RU" dirty="0" err="1" smtClean="0"/>
            <a:t>менше</a:t>
          </a:r>
          <a:r>
            <a:rPr lang="ru-RU" dirty="0" smtClean="0"/>
            <a:t>, </a:t>
          </a:r>
          <a:r>
            <a:rPr lang="ru-RU" dirty="0" err="1" smtClean="0"/>
            <a:t>ніж</a:t>
          </a:r>
          <a:r>
            <a:rPr lang="ru-RU" dirty="0" smtClean="0"/>
            <a:t> у </a:t>
          </a:r>
          <a:r>
            <a:rPr lang="ru-RU" dirty="0" err="1" smtClean="0"/>
            <a:t>рослин</a:t>
          </a:r>
          <a:r>
            <a:rPr lang="ru-RU" dirty="0" smtClean="0"/>
            <a:t>.</a:t>
          </a:r>
          <a:endParaRPr lang="uk-UA" dirty="0"/>
        </a:p>
      </dgm:t>
    </dgm:pt>
    <dgm:pt modelId="{F141C05B-2FD8-46A5-974E-33EC6BC9A36F}" type="parTrans" cxnId="{907D6FDC-BF85-43B7-BF3C-DBC99098F585}">
      <dgm:prSet/>
      <dgm:spPr/>
      <dgm:t>
        <a:bodyPr/>
        <a:lstStyle/>
        <a:p>
          <a:endParaRPr lang="uk-UA"/>
        </a:p>
      </dgm:t>
    </dgm:pt>
    <dgm:pt modelId="{4610E210-CFB4-425B-80B7-9588F2CA87C3}" type="sibTrans" cxnId="{907D6FDC-BF85-43B7-BF3C-DBC99098F585}">
      <dgm:prSet/>
      <dgm:spPr/>
      <dgm:t>
        <a:bodyPr/>
        <a:lstStyle/>
        <a:p>
          <a:endParaRPr lang="uk-UA"/>
        </a:p>
      </dgm:t>
    </dgm:pt>
    <dgm:pt modelId="{12683DDA-E0F9-4712-9C01-BBB2DD69E614}" type="pres">
      <dgm:prSet presAssocID="{D788B69A-A82F-4AD3-900F-AAD49129E012}" presName="linear" presStyleCnt="0">
        <dgm:presLayoutVars>
          <dgm:dir/>
          <dgm:resizeHandles val="exact"/>
        </dgm:presLayoutVars>
      </dgm:prSet>
      <dgm:spPr/>
      <dgm:t>
        <a:bodyPr/>
        <a:lstStyle/>
        <a:p>
          <a:endParaRPr lang="ru-RU"/>
        </a:p>
      </dgm:t>
    </dgm:pt>
    <dgm:pt modelId="{0C11A2BB-92C0-4A7C-A576-EA5F8F1B0830}" type="pres">
      <dgm:prSet presAssocID="{CC87DE44-C33A-445C-BFFB-7EAFD80474E0}" presName="comp" presStyleCnt="0"/>
      <dgm:spPr/>
    </dgm:pt>
    <dgm:pt modelId="{7B825CAC-86A4-480A-B5D3-D9F71F37B7AD}" type="pres">
      <dgm:prSet presAssocID="{CC87DE44-C33A-445C-BFFB-7EAFD80474E0}" presName="box" presStyleLbl="node1" presStyleIdx="0" presStyleCnt="3"/>
      <dgm:spPr/>
      <dgm:t>
        <a:bodyPr/>
        <a:lstStyle/>
        <a:p>
          <a:endParaRPr lang="ru-RU"/>
        </a:p>
      </dgm:t>
    </dgm:pt>
    <dgm:pt modelId="{9DA24613-9741-407F-B60A-90E4717A4ECF}" type="pres">
      <dgm:prSet presAssocID="{CC87DE44-C33A-445C-BFFB-7EAFD80474E0}" presName="img" presStyleLbl="f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ru-RU"/>
        </a:p>
      </dgm:t>
    </dgm:pt>
    <dgm:pt modelId="{C5775387-8B54-403C-9835-E7EB5BDD8A11}" type="pres">
      <dgm:prSet presAssocID="{CC87DE44-C33A-445C-BFFB-7EAFD80474E0}" presName="text" presStyleLbl="node1" presStyleIdx="0" presStyleCnt="3">
        <dgm:presLayoutVars>
          <dgm:bulletEnabled val="1"/>
        </dgm:presLayoutVars>
      </dgm:prSet>
      <dgm:spPr/>
      <dgm:t>
        <a:bodyPr/>
        <a:lstStyle/>
        <a:p>
          <a:endParaRPr lang="ru-RU"/>
        </a:p>
      </dgm:t>
    </dgm:pt>
    <dgm:pt modelId="{C79D7688-0762-49B6-98F5-403E6362167E}" type="pres">
      <dgm:prSet presAssocID="{F5FA6074-2423-4981-82EB-279C35D6EFA0}" presName="spacer" presStyleCnt="0"/>
      <dgm:spPr/>
    </dgm:pt>
    <dgm:pt modelId="{4572D79B-3AF8-4B45-AEA4-9B8D553F0631}" type="pres">
      <dgm:prSet presAssocID="{A81BD571-5ED1-43E5-85A9-7E349F325C78}" presName="comp" presStyleCnt="0"/>
      <dgm:spPr/>
    </dgm:pt>
    <dgm:pt modelId="{A2680ECF-373F-49EB-A9F0-1DCAA003201C}" type="pres">
      <dgm:prSet presAssocID="{A81BD571-5ED1-43E5-85A9-7E349F325C78}" presName="box" presStyleLbl="node1" presStyleIdx="1" presStyleCnt="3"/>
      <dgm:spPr/>
      <dgm:t>
        <a:bodyPr/>
        <a:lstStyle/>
        <a:p>
          <a:endParaRPr lang="ru-RU"/>
        </a:p>
      </dgm:t>
    </dgm:pt>
    <dgm:pt modelId="{58893063-EF45-4884-8C6C-672C0ACEFF66}" type="pres">
      <dgm:prSet presAssocID="{A81BD571-5ED1-43E5-85A9-7E349F325C78}" presName="img" presStyleLbl="f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ru-RU"/>
        </a:p>
      </dgm:t>
    </dgm:pt>
    <dgm:pt modelId="{198ACC44-1190-4C93-AD66-F2B74DC2574E}" type="pres">
      <dgm:prSet presAssocID="{A81BD571-5ED1-43E5-85A9-7E349F325C78}" presName="text" presStyleLbl="node1" presStyleIdx="1" presStyleCnt="3">
        <dgm:presLayoutVars>
          <dgm:bulletEnabled val="1"/>
        </dgm:presLayoutVars>
      </dgm:prSet>
      <dgm:spPr/>
      <dgm:t>
        <a:bodyPr/>
        <a:lstStyle/>
        <a:p>
          <a:endParaRPr lang="ru-RU"/>
        </a:p>
      </dgm:t>
    </dgm:pt>
    <dgm:pt modelId="{99317EC4-8151-4A45-94BE-1DBB9D94788F}" type="pres">
      <dgm:prSet presAssocID="{6AAEC3B5-5F9D-4C25-9518-6910AE0B237B}" presName="spacer" presStyleCnt="0"/>
      <dgm:spPr/>
    </dgm:pt>
    <dgm:pt modelId="{69516A26-1FE8-47EA-9033-C9085A2BF52C}" type="pres">
      <dgm:prSet presAssocID="{ADC9C1BE-6A56-495E-9F7D-8EA911024566}" presName="comp" presStyleCnt="0"/>
      <dgm:spPr/>
    </dgm:pt>
    <dgm:pt modelId="{88D706B9-107B-4A53-BC56-DE9E87844DAA}" type="pres">
      <dgm:prSet presAssocID="{ADC9C1BE-6A56-495E-9F7D-8EA911024566}" presName="box" presStyleLbl="node1" presStyleIdx="2" presStyleCnt="3"/>
      <dgm:spPr/>
      <dgm:t>
        <a:bodyPr/>
        <a:lstStyle/>
        <a:p>
          <a:endParaRPr lang="ru-RU"/>
        </a:p>
      </dgm:t>
    </dgm:pt>
    <dgm:pt modelId="{A7C412F1-9BF6-47A9-AF9A-021E0E5C47BC}" type="pres">
      <dgm:prSet presAssocID="{ADC9C1BE-6A56-495E-9F7D-8EA911024566}" presName="img"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ru-RU"/>
        </a:p>
      </dgm:t>
    </dgm:pt>
    <dgm:pt modelId="{70391B39-2350-4F58-99C0-1F7F0DBBD526}" type="pres">
      <dgm:prSet presAssocID="{ADC9C1BE-6A56-495E-9F7D-8EA911024566}" presName="text" presStyleLbl="node1" presStyleIdx="2" presStyleCnt="3">
        <dgm:presLayoutVars>
          <dgm:bulletEnabled val="1"/>
        </dgm:presLayoutVars>
      </dgm:prSet>
      <dgm:spPr/>
      <dgm:t>
        <a:bodyPr/>
        <a:lstStyle/>
        <a:p>
          <a:endParaRPr lang="ru-RU"/>
        </a:p>
      </dgm:t>
    </dgm:pt>
  </dgm:ptLst>
  <dgm:cxnLst>
    <dgm:cxn modelId="{3206469D-BCE0-40BB-A491-C13002719853}" type="presOf" srcId="{A81BD571-5ED1-43E5-85A9-7E349F325C78}" destId="{198ACC44-1190-4C93-AD66-F2B74DC2574E}" srcOrd="1" destOrd="0" presId="urn:microsoft.com/office/officeart/2005/8/layout/vList4"/>
    <dgm:cxn modelId="{2B1A68E4-BF8F-47BD-86F0-0569B707AEF0}" type="presOf" srcId="{ADC9C1BE-6A56-495E-9F7D-8EA911024566}" destId="{70391B39-2350-4F58-99C0-1F7F0DBBD526}" srcOrd="1" destOrd="0" presId="urn:microsoft.com/office/officeart/2005/8/layout/vList4"/>
    <dgm:cxn modelId="{9D9E6126-D668-48E9-9C6E-C72ACFBE178E}" type="presOf" srcId="{CC87DE44-C33A-445C-BFFB-7EAFD80474E0}" destId="{7B825CAC-86A4-480A-B5D3-D9F71F37B7AD}" srcOrd="0" destOrd="0" presId="urn:microsoft.com/office/officeart/2005/8/layout/vList4"/>
    <dgm:cxn modelId="{77650F89-3B7A-4E82-909A-72A4F135CC4B}" srcId="{D788B69A-A82F-4AD3-900F-AAD49129E012}" destId="{CC87DE44-C33A-445C-BFFB-7EAFD80474E0}" srcOrd="0" destOrd="0" parTransId="{7A5A432D-53AC-429B-865B-461F5A9C1ABA}" sibTransId="{F5FA6074-2423-4981-82EB-279C35D6EFA0}"/>
    <dgm:cxn modelId="{B4905C1A-A5A8-46CC-9289-C5834466B510}" type="presOf" srcId="{ADC9C1BE-6A56-495E-9F7D-8EA911024566}" destId="{88D706B9-107B-4A53-BC56-DE9E87844DAA}" srcOrd="0" destOrd="0" presId="urn:microsoft.com/office/officeart/2005/8/layout/vList4"/>
    <dgm:cxn modelId="{02AC00FE-F9BB-4ABE-9CA5-89EB432D0817}" type="presOf" srcId="{A81BD571-5ED1-43E5-85A9-7E349F325C78}" destId="{A2680ECF-373F-49EB-A9F0-1DCAA003201C}" srcOrd="0" destOrd="0" presId="urn:microsoft.com/office/officeart/2005/8/layout/vList4"/>
    <dgm:cxn modelId="{D032A6DA-13D0-4641-9365-55E041B26F86}" type="presOf" srcId="{D788B69A-A82F-4AD3-900F-AAD49129E012}" destId="{12683DDA-E0F9-4712-9C01-BBB2DD69E614}" srcOrd="0" destOrd="0" presId="urn:microsoft.com/office/officeart/2005/8/layout/vList4"/>
    <dgm:cxn modelId="{907D6FDC-BF85-43B7-BF3C-DBC99098F585}" srcId="{D788B69A-A82F-4AD3-900F-AAD49129E012}" destId="{ADC9C1BE-6A56-495E-9F7D-8EA911024566}" srcOrd="2" destOrd="0" parTransId="{F141C05B-2FD8-46A5-974E-33EC6BC9A36F}" sibTransId="{4610E210-CFB4-425B-80B7-9588F2CA87C3}"/>
    <dgm:cxn modelId="{DDB796BA-C724-4698-8DCE-741CE3B8A6C6}" type="presOf" srcId="{CC87DE44-C33A-445C-BFFB-7EAFD80474E0}" destId="{C5775387-8B54-403C-9835-E7EB5BDD8A11}" srcOrd="1" destOrd="0" presId="urn:microsoft.com/office/officeart/2005/8/layout/vList4"/>
    <dgm:cxn modelId="{2AA7A646-8E96-4482-B7CF-F0AC50B0A9C4}" srcId="{D788B69A-A82F-4AD3-900F-AAD49129E012}" destId="{A81BD571-5ED1-43E5-85A9-7E349F325C78}" srcOrd="1" destOrd="0" parTransId="{36EBCBFC-AEB2-4D62-8350-25CAB099B748}" sibTransId="{6AAEC3B5-5F9D-4C25-9518-6910AE0B237B}"/>
    <dgm:cxn modelId="{BEB0D142-3BE9-49CD-BA2E-08758E242FC1}" type="presParOf" srcId="{12683DDA-E0F9-4712-9C01-BBB2DD69E614}" destId="{0C11A2BB-92C0-4A7C-A576-EA5F8F1B0830}" srcOrd="0" destOrd="0" presId="urn:microsoft.com/office/officeart/2005/8/layout/vList4"/>
    <dgm:cxn modelId="{F64C8485-FAFA-4CDF-8FF9-94E6365A7A36}" type="presParOf" srcId="{0C11A2BB-92C0-4A7C-A576-EA5F8F1B0830}" destId="{7B825CAC-86A4-480A-B5D3-D9F71F37B7AD}" srcOrd="0" destOrd="0" presId="urn:microsoft.com/office/officeart/2005/8/layout/vList4"/>
    <dgm:cxn modelId="{7F4AF978-0383-403F-8DD9-32A1BBC77A8D}" type="presParOf" srcId="{0C11A2BB-92C0-4A7C-A576-EA5F8F1B0830}" destId="{9DA24613-9741-407F-B60A-90E4717A4ECF}" srcOrd="1" destOrd="0" presId="urn:microsoft.com/office/officeart/2005/8/layout/vList4"/>
    <dgm:cxn modelId="{ADBE52F1-7C3C-4A10-8603-F5E26CCFD6FF}" type="presParOf" srcId="{0C11A2BB-92C0-4A7C-A576-EA5F8F1B0830}" destId="{C5775387-8B54-403C-9835-E7EB5BDD8A11}" srcOrd="2" destOrd="0" presId="urn:microsoft.com/office/officeart/2005/8/layout/vList4"/>
    <dgm:cxn modelId="{AA631E37-F256-4F3A-AC55-1B7DD9E5C26D}" type="presParOf" srcId="{12683DDA-E0F9-4712-9C01-BBB2DD69E614}" destId="{C79D7688-0762-49B6-98F5-403E6362167E}" srcOrd="1" destOrd="0" presId="urn:microsoft.com/office/officeart/2005/8/layout/vList4"/>
    <dgm:cxn modelId="{F5396888-F70D-4E89-8DE6-7B7664A0494C}" type="presParOf" srcId="{12683DDA-E0F9-4712-9C01-BBB2DD69E614}" destId="{4572D79B-3AF8-4B45-AEA4-9B8D553F0631}" srcOrd="2" destOrd="0" presId="urn:microsoft.com/office/officeart/2005/8/layout/vList4"/>
    <dgm:cxn modelId="{0786ABE0-8C5E-4AB3-AE07-DF89069C8898}" type="presParOf" srcId="{4572D79B-3AF8-4B45-AEA4-9B8D553F0631}" destId="{A2680ECF-373F-49EB-A9F0-1DCAA003201C}" srcOrd="0" destOrd="0" presId="urn:microsoft.com/office/officeart/2005/8/layout/vList4"/>
    <dgm:cxn modelId="{C73B94BD-6F4B-4B2D-9FB0-D296FC5171DC}" type="presParOf" srcId="{4572D79B-3AF8-4B45-AEA4-9B8D553F0631}" destId="{58893063-EF45-4884-8C6C-672C0ACEFF66}" srcOrd="1" destOrd="0" presId="urn:microsoft.com/office/officeart/2005/8/layout/vList4"/>
    <dgm:cxn modelId="{A241DE5C-697F-4A5F-A7DB-178AE6D7A75B}" type="presParOf" srcId="{4572D79B-3AF8-4B45-AEA4-9B8D553F0631}" destId="{198ACC44-1190-4C93-AD66-F2B74DC2574E}" srcOrd="2" destOrd="0" presId="urn:microsoft.com/office/officeart/2005/8/layout/vList4"/>
    <dgm:cxn modelId="{9BD68F54-607F-4C64-9E30-9007F859A105}" type="presParOf" srcId="{12683DDA-E0F9-4712-9C01-BBB2DD69E614}" destId="{99317EC4-8151-4A45-94BE-1DBB9D94788F}" srcOrd="3" destOrd="0" presId="urn:microsoft.com/office/officeart/2005/8/layout/vList4"/>
    <dgm:cxn modelId="{285E9024-0764-4A12-B175-3E527F9D2521}" type="presParOf" srcId="{12683DDA-E0F9-4712-9C01-BBB2DD69E614}" destId="{69516A26-1FE8-47EA-9033-C9085A2BF52C}" srcOrd="4" destOrd="0" presId="urn:microsoft.com/office/officeart/2005/8/layout/vList4"/>
    <dgm:cxn modelId="{3ED56EF0-5C9C-41C8-A5BC-08C49A7AC99B}" type="presParOf" srcId="{69516A26-1FE8-47EA-9033-C9085A2BF52C}" destId="{88D706B9-107B-4A53-BC56-DE9E87844DAA}" srcOrd="0" destOrd="0" presId="urn:microsoft.com/office/officeart/2005/8/layout/vList4"/>
    <dgm:cxn modelId="{7C8BA04F-9297-4192-8273-06C5EA4083EA}" type="presParOf" srcId="{69516A26-1FE8-47EA-9033-C9085A2BF52C}" destId="{A7C412F1-9BF6-47A9-AF9A-021E0E5C47BC}" srcOrd="1" destOrd="0" presId="urn:microsoft.com/office/officeart/2005/8/layout/vList4"/>
    <dgm:cxn modelId="{EDCE9A09-8B0B-4BFA-8A50-89A583B05C65}" type="presParOf" srcId="{69516A26-1FE8-47EA-9033-C9085A2BF52C}" destId="{70391B39-2350-4F58-99C0-1F7F0DBBD52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25CAC-86A4-480A-B5D3-D9F71F37B7AD}">
      <dsp:nvSpPr>
        <dsp:cNvPr id="0" name=""/>
        <dsp:cNvSpPr/>
      </dsp:nvSpPr>
      <dsp:spPr>
        <a:xfrm>
          <a:off x="0" y="0"/>
          <a:ext cx="7848872" cy="1665184"/>
        </a:xfrm>
        <a:prstGeom prst="roundRect">
          <a:avLst>
            <a:gd name="adj" fmla="val 10000"/>
          </a:avLst>
        </a:prstGeom>
        <a:solidFill>
          <a:schemeClr val="accent3">
            <a:alpha val="90000"/>
            <a:hueOff val="0"/>
            <a:satOff val="0"/>
            <a:lumOff val="0"/>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uk-UA" sz="2300" kern="1200" dirty="0" smtClean="0"/>
            <a:t>представники фауни здатні розмножуватися тільки статевим шляхом, тобто більшу частку в популяції мають гетерозиготні організми</a:t>
          </a:r>
          <a:endParaRPr lang="uk-UA" sz="2300" kern="1200" dirty="0"/>
        </a:p>
      </dsp:txBody>
      <dsp:txXfrm>
        <a:off x="1736292" y="0"/>
        <a:ext cx="6112579" cy="1665184"/>
      </dsp:txXfrm>
    </dsp:sp>
    <dsp:sp modelId="{9DA24613-9741-407F-B60A-90E4717A4ECF}">
      <dsp:nvSpPr>
        <dsp:cNvPr id="0" name=""/>
        <dsp:cNvSpPr/>
      </dsp:nvSpPr>
      <dsp:spPr>
        <a:xfrm>
          <a:off x="166518" y="166518"/>
          <a:ext cx="1569774" cy="1332147"/>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2680ECF-373F-49EB-A9F0-1DCAA003201C}">
      <dsp:nvSpPr>
        <dsp:cNvPr id="0" name=""/>
        <dsp:cNvSpPr/>
      </dsp:nvSpPr>
      <dsp:spPr>
        <a:xfrm>
          <a:off x="0" y="1831703"/>
          <a:ext cx="7848872" cy="1665184"/>
        </a:xfrm>
        <a:prstGeom prst="roundRect">
          <a:avLst>
            <a:gd name="adj" fmla="val 10000"/>
          </a:avLst>
        </a:prstGeom>
        <a:solidFill>
          <a:schemeClr val="accent3">
            <a:alpha val="90000"/>
            <a:hueOff val="0"/>
            <a:satOff val="0"/>
            <a:lumOff val="0"/>
            <a:alphaOff val="-2000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ru-RU" sz="2300" kern="1200" dirty="0" smtClean="0"/>
            <a:t>вони </a:t>
          </a:r>
          <a:r>
            <a:rPr lang="ru-RU" sz="2300" kern="1200" dirty="0" err="1" smtClean="0"/>
            <a:t>мають</a:t>
          </a:r>
          <a:r>
            <a:rPr lang="ru-RU" sz="2300" kern="1200" dirty="0" smtClean="0"/>
            <a:t> </a:t>
          </a:r>
          <a:r>
            <a:rPr lang="ru-RU" sz="2300" kern="1200" dirty="0" err="1" smtClean="0"/>
            <a:t>більш</a:t>
          </a:r>
          <a:r>
            <a:rPr lang="ru-RU" sz="2300" kern="1200" dirty="0" smtClean="0"/>
            <a:t> </a:t>
          </a:r>
          <a:r>
            <a:rPr lang="ru-RU" sz="2300" kern="1200" dirty="0" err="1" smtClean="0"/>
            <a:t>тривалий</a:t>
          </a:r>
          <a:r>
            <a:rPr lang="ru-RU" sz="2300" kern="1200" dirty="0" smtClean="0"/>
            <a:t> </a:t>
          </a:r>
          <a:r>
            <a:rPr lang="ru-RU" sz="2300" kern="1200" dirty="0" err="1" smtClean="0"/>
            <a:t>період</a:t>
          </a:r>
          <a:r>
            <a:rPr lang="ru-RU" sz="2300" kern="1200" dirty="0" smtClean="0"/>
            <a:t> </a:t>
          </a:r>
          <a:r>
            <a:rPr lang="ru-RU" sz="2300" kern="1200" dirty="0" err="1" smtClean="0"/>
            <a:t>статевозрілості</a:t>
          </a:r>
          <a:r>
            <a:rPr lang="ru-RU" sz="2300" kern="1200" dirty="0" smtClean="0"/>
            <a:t>. </a:t>
          </a:r>
          <a:r>
            <a:rPr lang="ru-RU" sz="2300" kern="1200" dirty="0" err="1" smtClean="0"/>
            <a:t>Ссавці</a:t>
          </a:r>
          <a:r>
            <a:rPr lang="ru-RU" sz="2300" kern="1200" dirty="0" smtClean="0"/>
            <a:t> </a:t>
          </a:r>
          <a:r>
            <a:rPr lang="ru-RU" sz="2300" kern="1200" dirty="0" err="1" smtClean="0"/>
            <a:t>здатні</a:t>
          </a:r>
          <a:r>
            <a:rPr lang="ru-RU" sz="2300" kern="1200" dirty="0" smtClean="0"/>
            <a:t> до </a:t>
          </a:r>
          <a:r>
            <a:rPr lang="ru-RU" sz="2300" kern="1200" dirty="0" err="1" smtClean="0"/>
            <a:t>розмноження</a:t>
          </a:r>
          <a:r>
            <a:rPr lang="ru-RU" sz="2300" kern="1200" dirty="0" smtClean="0"/>
            <a:t> не </a:t>
          </a:r>
          <a:r>
            <a:rPr lang="ru-RU" sz="2300" kern="1200" dirty="0" err="1" smtClean="0"/>
            <a:t>відразу</a:t>
          </a:r>
          <a:r>
            <a:rPr lang="ru-RU" sz="2300" kern="1200" dirty="0" smtClean="0"/>
            <a:t> </a:t>
          </a:r>
          <a:r>
            <a:rPr lang="ru-RU" sz="2300" kern="1200" dirty="0" err="1" smtClean="0"/>
            <a:t>після</a:t>
          </a:r>
          <a:r>
            <a:rPr lang="ru-RU" sz="2300" kern="1200" dirty="0" smtClean="0"/>
            <a:t> </a:t>
          </a:r>
          <a:r>
            <a:rPr lang="ru-RU" sz="2300" kern="1200" dirty="0" err="1" smtClean="0"/>
            <a:t>народження</a:t>
          </a:r>
          <a:r>
            <a:rPr lang="ru-RU" sz="2300" kern="1200" dirty="0" smtClean="0"/>
            <a:t>, а через </a:t>
          </a:r>
          <a:r>
            <a:rPr lang="ru-RU" sz="2300" kern="1200" dirty="0" err="1" smtClean="0"/>
            <a:t>кілька</a:t>
          </a:r>
          <a:r>
            <a:rPr lang="ru-RU" sz="2300" kern="1200" dirty="0" smtClean="0"/>
            <a:t> </a:t>
          </a:r>
          <a:r>
            <a:rPr lang="ru-RU" sz="2300" kern="1200" dirty="0" err="1" smtClean="0"/>
            <a:t>років</a:t>
          </a:r>
          <a:r>
            <a:rPr lang="ru-RU" sz="2300" kern="1200" dirty="0" smtClean="0"/>
            <a:t>.</a:t>
          </a:r>
          <a:endParaRPr lang="uk-UA" sz="2300" kern="1200" dirty="0"/>
        </a:p>
      </dsp:txBody>
      <dsp:txXfrm>
        <a:off x="1736292" y="1831703"/>
        <a:ext cx="6112579" cy="1665184"/>
      </dsp:txXfrm>
    </dsp:sp>
    <dsp:sp modelId="{58893063-EF45-4884-8C6C-672C0ACEFF66}">
      <dsp:nvSpPr>
        <dsp:cNvPr id="0" name=""/>
        <dsp:cNvSpPr/>
      </dsp:nvSpPr>
      <dsp:spPr>
        <a:xfrm>
          <a:off x="166518" y="1998221"/>
          <a:ext cx="1569774" cy="1332147"/>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8D706B9-107B-4A53-BC56-DE9E87844DAA}">
      <dsp:nvSpPr>
        <dsp:cNvPr id="0" name=""/>
        <dsp:cNvSpPr/>
      </dsp:nvSpPr>
      <dsp:spPr>
        <a:xfrm>
          <a:off x="0" y="3663406"/>
          <a:ext cx="7848872" cy="1665184"/>
        </a:xfrm>
        <a:prstGeom prst="roundRect">
          <a:avLst>
            <a:gd name="adj" fmla="val 10000"/>
          </a:avLst>
        </a:prstGeom>
        <a:solidFill>
          <a:schemeClr val="accent3">
            <a:alpha val="90000"/>
            <a:hueOff val="0"/>
            <a:satOff val="0"/>
            <a:lumOff val="0"/>
            <a:alphaOff val="-4000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ru-RU" sz="2300" kern="1200" dirty="0" smtClean="0"/>
            <a:t>у </a:t>
          </a:r>
          <a:r>
            <a:rPr lang="ru-RU" sz="2300" kern="1200" dirty="0" err="1" smtClean="0"/>
            <a:t>представників</a:t>
          </a:r>
          <a:r>
            <a:rPr lang="ru-RU" sz="2300" kern="1200" dirty="0" smtClean="0"/>
            <a:t> </a:t>
          </a:r>
          <a:r>
            <a:rPr lang="ru-RU" sz="2300" kern="1200" dirty="0" err="1" smtClean="0"/>
            <a:t>фауни</a:t>
          </a:r>
          <a:r>
            <a:rPr lang="ru-RU" sz="2300" kern="1200" dirty="0" smtClean="0"/>
            <a:t> потомства </a:t>
          </a:r>
          <a:r>
            <a:rPr lang="ru-RU" sz="2300" kern="1200" dirty="0" err="1" smtClean="0"/>
            <a:t>набагато</a:t>
          </a:r>
          <a:r>
            <a:rPr lang="ru-RU" sz="2300" kern="1200" dirty="0" smtClean="0"/>
            <a:t> </a:t>
          </a:r>
          <a:r>
            <a:rPr lang="ru-RU" sz="2300" kern="1200" dirty="0" err="1" smtClean="0"/>
            <a:t>менше</a:t>
          </a:r>
          <a:r>
            <a:rPr lang="ru-RU" sz="2300" kern="1200" dirty="0" smtClean="0"/>
            <a:t>, </a:t>
          </a:r>
          <a:r>
            <a:rPr lang="ru-RU" sz="2300" kern="1200" dirty="0" err="1" smtClean="0"/>
            <a:t>ніж</a:t>
          </a:r>
          <a:r>
            <a:rPr lang="ru-RU" sz="2300" kern="1200" dirty="0" smtClean="0"/>
            <a:t> у </a:t>
          </a:r>
          <a:r>
            <a:rPr lang="ru-RU" sz="2300" kern="1200" dirty="0" err="1" smtClean="0"/>
            <a:t>рослин</a:t>
          </a:r>
          <a:r>
            <a:rPr lang="ru-RU" sz="2300" kern="1200" dirty="0" smtClean="0"/>
            <a:t>.</a:t>
          </a:r>
          <a:endParaRPr lang="uk-UA" sz="2300" kern="1200" dirty="0"/>
        </a:p>
      </dsp:txBody>
      <dsp:txXfrm>
        <a:off x="1736292" y="3663406"/>
        <a:ext cx="6112579" cy="1665184"/>
      </dsp:txXfrm>
    </dsp:sp>
    <dsp:sp modelId="{A7C412F1-9BF6-47A9-AF9A-021E0E5C47BC}">
      <dsp:nvSpPr>
        <dsp:cNvPr id="0" name=""/>
        <dsp:cNvSpPr/>
      </dsp:nvSpPr>
      <dsp:spPr>
        <a:xfrm>
          <a:off x="166518" y="3829925"/>
          <a:ext cx="1569774" cy="1332147"/>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10.04.2015</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10.04.2015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10.04.2015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10.04.2015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10.04.2015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10.04.2015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10.04.2015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10.04.2015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10.04.2015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10.04.2015</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10.04.2015</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10.04.2015</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72000" y="2420888"/>
            <a:ext cx="3672407" cy="1989748"/>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uk-UA"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Селекція тварин</a:t>
            </a:r>
            <a:endParaRPr lang="uk-UA"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Подзаголовок 2"/>
          <p:cNvSpPr>
            <a:spLocks noGrp="1"/>
          </p:cNvSpPr>
          <p:nvPr>
            <p:ph type="subTitle" idx="1"/>
          </p:nvPr>
        </p:nvSpPr>
        <p:spPr/>
        <p:txBody>
          <a:bodyPr>
            <a:normAutofit lnSpcReduction="10000"/>
          </a:bodyPr>
          <a:lstStyle/>
          <a:p>
            <a:r>
              <a:rPr lang="uk-UA" dirty="0" smtClean="0"/>
              <a:t>Підготували </a:t>
            </a:r>
          </a:p>
          <a:p>
            <a:r>
              <a:rPr lang="uk-UA" dirty="0" smtClean="0"/>
              <a:t>Учениці 11Б класу</a:t>
            </a:r>
          </a:p>
          <a:p>
            <a:r>
              <a:rPr lang="uk-UA" dirty="0" err="1" smtClean="0"/>
              <a:t>Кунтиш</a:t>
            </a:r>
            <a:r>
              <a:rPr lang="uk-UA" dirty="0" smtClean="0"/>
              <a:t> Олександра</a:t>
            </a:r>
          </a:p>
          <a:p>
            <a:r>
              <a:rPr lang="uk-UA" dirty="0" err="1" smtClean="0"/>
              <a:t>Козловська</a:t>
            </a:r>
            <a:r>
              <a:rPr lang="uk-UA" dirty="0" smtClean="0"/>
              <a:t> Вікторія</a:t>
            </a:r>
          </a:p>
          <a:p>
            <a:endParaRPr lang="uk-UA" dirty="0"/>
          </a:p>
        </p:txBody>
      </p:sp>
    </p:spTree>
    <p:extLst>
      <p:ext uri="{BB962C8B-B14F-4D97-AF65-F5344CB8AC3E}">
        <p14:creationId xmlns:p14="http://schemas.microsoft.com/office/powerpoint/2010/main" val="38713148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Гигантский мифический БЫК!!!.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1388" y="1196753"/>
            <a:ext cx="7951052" cy="4447620"/>
          </a:xfrm>
          <a:prstGeom prst="rect">
            <a:avLst/>
          </a:prstGeom>
        </p:spPr>
      </p:pic>
    </p:spTree>
    <p:extLst>
      <p:ext uri="{BB962C8B-B14F-4D97-AF65-F5344CB8AC3E}">
        <p14:creationId xmlns:p14="http://schemas.microsoft.com/office/powerpoint/2010/main" val="36776515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9972" y="692696"/>
            <a:ext cx="3547971" cy="53245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uk-UA" sz="2000" dirty="0"/>
              <a:t>Приблизно 9 тисяч років до нашої ери людина стала більш ретельно відбирати в тварин певні корисні якості, тобто почалася епоха методичного відбору. Саме тоді й почала розвиватися селекція рослин і тварин в більш звичному для нас розумінні. Але одомашнення, як і метод відбору, зберігається до цих пір. Приміром, варто відзначити таку галузь, як хутрове звірівництво.</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3968" y="908720"/>
            <a:ext cx="4183666" cy="5388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929468" y="116632"/>
            <a:ext cx="295489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uk-UA"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Селекція тварин</a:t>
            </a:r>
          </a:p>
        </p:txBody>
      </p:sp>
    </p:spTree>
    <p:extLst>
      <p:ext uri="{BB962C8B-B14F-4D97-AF65-F5344CB8AC3E}">
        <p14:creationId xmlns:p14="http://schemas.microsoft.com/office/powerpoint/2010/main" val="1431431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0"/>
            <a:ext cx="4608512"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uk-UA"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Особливості селекції </a:t>
            </a:r>
            <a:r>
              <a:rPr lang="uk-UA"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тварин</a:t>
            </a:r>
            <a:endParaRPr lang="uk-UA"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aphicFrame>
        <p:nvGraphicFramePr>
          <p:cNvPr id="3" name="Схема 2"/>
          <p:cNvGraphicFramePr/>
          <p:nvPr>
            <p:extLst>
              <p:ext uri="{D42A27DB-BD31-4B8C-83A1-F6EECF244321}">
                <p14:modId xmlns:p14="http://schemas.microsoft.com/office/powerpoint/2010/main" val="1279740652"/>
              </p:ext>
            </p:extLst>
          </p:nvPr>
        </p:nvGraphicFramePr>
        <p:xfrm>
          <a:off x="683568" y="1052736"/>
          <a:ext cx="784887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61886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3002" y="476672"/>
            <a:ext cx="2416830" cy="5940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uk-UA" sz="2000" dirty="0"/>
              <a:t>Всі ці особливості сформували особливі методи селекції, не притаманні для представників флори. Звичайно, основні методи, до яких відносять гібридизацію і відбір, збереглися. Але з’явилися також зовсім інші методи, що не застосовні до рослин</a:t>
            </a:r>
            <a:r>
              <a:rPr lang="uk-UA" sz="2000" dirty="0" smtClean="0"/>
              <a:t>.</a:t>
            </a:r>
            <a:endParaRPr lang="uk-UA" sz="2000"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81993" y="725887"/>
            <a:ext cx="4961730" cy="569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944" y="-78160"/>
            <a:ext cx="477361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3173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0"/>
            <a:ext cx="3528392"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uk-UA"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Методи </a:t>
            </a:r>
            <a:r>
              <a:rPr lang="uk-U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селекції</a:t>
            </a:r>
            <a:endParaRPr lang="uk-UA"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Прямоугольник 2"/>
          <p:cNvSpPr/>
          <p:nvPr/>
        </p:nvSpPr>
        <p:spPr>
          <a:xfrm>
            <a:off x="539552" y="523220"/>
            <a:ext cx="3312368"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sz="2000" dirty="0"/>
              <a:t>Близкородственное </a:t>
            </a:r>
            <a:r>
              <a:rPr lang="ru-RU" sz="2000" dirty="0" err="1"/>
              <a:t>схрещування</a:t>
            </a:r>
            <a:r>
              <a:rPr lang="ru-RU" sz="2000" dirty="0"/>
              <a:t>, </a:t>
            </a:r>
            <a:r>
              <a:rPr lang="ru-RU" sz="2000" dirty="0" err="1"/>
              <a:t>або</a:t>
            </a:r>
            <a:r>
              <a:rPr lang="ru-RU" sz="2000" dirty="0"/>
              <a:t> </a:t>
            </a:r>
            <a:r>
              <a:rPr lang="ru-RU" sz="2000" dirty="0" err="1"/>
              <a:t>имбридинг</a:t>
            </a:r>
            <a:r>
              <a:rPr lang="ru-RU" sz="2000" dirty="0"/>
              <a:t>, проводиться за </a:t>
            </a:r>
            <a:r>
              <a:rPr lang="ru-RU" sz="2000" dirty="0" err="1"/>
              <a:t>рахунок</a:t>
            </a:r>
            <a:r>
              <a:rPr lang="ru-RU" sz="2000" dirty="0"/>
              <a:t> </a:t>
            </a:r>
            <a:r>
              <a:rPr lang="ru-RU" sz="2000" dirty="0" err="1"/>
              <a:t>спаровування</a:t>
            </a:r>
            <a:r>
              <a:rPr lang="ru-RU" sz="2000" dirty="0"/>
              <a:t> </a:t>
            </a:r>
            <a:r>
              <a:rPr lang="ru-RU" sz="2000" dirty="0" err="1"/>
              <a:t>особин</a:t>
            </a:r>
            <a:r>
              <a:rPr lang="ru-RU" sz="2000" dirty="0"/>
              <a:t>, </a:t>
            </a:r>
            <a:r>
              <a:rPr lang="ru-RU" sz="2000" dirty="0" err="1"/>
              <a:t>що</a:t>
            </a:r>
            <a:r>
              <a:rPr lang="ru-RU" sz="2000" dirty="0"/>
              <a:t> </a:t>
            </a:r>
            <a:r>
              <a:rPr lang="ru-RU" sz="2000" dirty="0" err="1"/>
              <a:t>припадають</a:t>
            </a:r>
            <a:r>
              <a:rPr lang="ru-RU" sz="2000" dirty="0"/>
              <a:t> один одному сестрами і </a:t>
            </a:r>
            <a:r>
              <a:rPr lang="ru-RU" sz="2000" dirty="0" err="1"/>
              <a:t>братами</a:t>
            </a:r>
            <a:r>
              <a:rPr lang="ru-RU" sz="2000" dirty="0"/>
              <a:t> </a:t>
            </a:r>
            <a:r>
              <a:rPr lang="ru-RU" sz="2000" dirty="0" err="1"/>
              <a:t>або</a:t>
            </a:r>
            <a:r>
              <a:rPr lang="ru-RU" sz="2000" dirty="0"/>
              <a:t> </a:t>
            </a:r>
            <a:r>
              <a:rPr lang="ru-RU" sz="2000" dirty="0" err="1"/>
              <a:t>нащадками</a:t>
            </a:r>
            <a:r>
              <a:rPr lang="ru-RU" sz="2000" dirty="0"/>
              <a:t> і батьками. В </a:t>
            </a:r>
            <a:r>
              <a:rPr lang="ru-RU" sz="2000" dirty="0" err="1"/>
              <a:t>результаті</a:t>
            </a:r>
            <a:r>
              <a:rPr lang="ru-RU" sz="2000" dirty="0"/>
              <a:t> </a:t>
            </a:r>
            <a:r>
              <a:rPr lang="ru-RU" sz="2000" dirty="0" err="1"/>
              <a:t>необхідний</a:t>
            </a:r>
            <a:r>
              <a:rPr lang="ru-RU" sz="2000" dirty="0"/>
              <a:t> </a:t>
            </a:r>
            <a:r>
              <a:rPr lang="ru-RU" sz="2000" dirty="0" err="1"/>
              <a:t>ознака</a:t>
            </a:r>
            <a:r>
              <a:rPr lang="ru-RU" sz="2000" dirty="0"/>
              <a:t> </a:t>
            </a:r>
            <a:r>
              <a:rPr lang="ru-RU" sz="2000" dirty="0" err="1"/>
              <a:t>може</a:t>
            </a:r>
            <a:r>
              <a:rPr lang="ru-RU" sz="2000" dirty="0"/>
              <a:t> перейти в </a:t>
            </a:r>
            <a:r>
              <a:rPr lang="ru-RU" sz="2000" dirty="0" err="1"/>
              <a:t>гомозиготний</a:t>
            </a:r>
            <a:r>
              <a:rPr lang="ru-RU" sz="2000" dirty="0"/>
              <a:t> стан. </a:t>
            </a:r>
            <a:r>
              <a:rPr lang="ru-RU" sz="2000" dirty="0" err="1"/>
              <a:t>Однак</a:t>
            </a:r>
            <a:r>
              <a:rPr lang="ru-RU" sz="2000" dirty="0"/>
              <a:t> </a:t>
            </a:r>
            <a:r>
              <a:rPr lang="ru-RU" sz="2000" dirty="0" err="1"/>
              <a:t>слід</a:t>
            </a:r>
            <a:r>
              <a:rPr lang="ru-RU" sz="2000" dirty="0"/>
              <a:t> </a:t>
            </a:r>
            <a:r>
              <a:rPr lang="ru-RU" sz="2000" dirty="0" err="1"/>
              <a:t>зазначити</a:t>
            </a:r>
            <a:r>
              <a:rPr lang="ru-RU" sz="2000" dirty="0"/>
              <a:t>, </a:t>
            </a:r>
            <a:r>
              <a:rPr lang="ru-RU" sz="2000" dirty="0" err="1"/>
              <a:t>що</a:t>
            </a:r>
            <a:r>
              <a:rPr lang="ru-RU" sz="2000" dirty="0"/>
              <a:t> з часом </a:t>
            </a:r>
            <a:r>
              <a:rPr lang="ru-RU" sz="2000" dirty="0" err="1"/>
              <a:t>настає</a:t>
            </a:r>
            <a:r>
              <a:rPr lang="ru-RU" sz="2000" dirty="0"/>
              <a:t> </a:t>
            </a:r>
            <a:r>
              <a:rPr lang="ru-RU" sz="2000" dirty="0" err="1"/>
              <a:t>втрата</a:t>
            </a:r>
            <a:r>
              <a:rPr lang="ru-RU" sz="2000" dirty="0"/>
              <a:t> </a:t>
            </a:r>
            <a:r>
              <a:rPr lang="ru-RU" sz="2000" dirty="0" err="1"/>
              <a:t>або</a:t>
            </a:r>
            <a:r>
              <a:rPr lang="ru-RU" sz="2000" dirty="0"/>
              <a:t> </a:t>
            </a:r>
            <a:r>
              <a:rPr lang="ru-RU" sz="2000" dirty="0" err="1"/>
              <a:t>значне</a:t>
            </a:r>
            <a:r>
              <a:rPr lang="ru-RU" sz="2000" dirty="0"/>
              <a:t> </a:t>
            </a:r>
            <a:r>
              <a:rPr lang="ru-RU" sz="2000" dirty="0" err="1"/>
              <a:t>погіршення</a:t>
            </a:r>
            <a:r>
              <a:rPr lang="ru-RU" sz="2000" dirty="0"/>
              <a:t> </a:t>
            </a:r>
            <a:r>
              <a:rPr lang="ru-RU" sz="2000" dirty="0" err="1"/>
              <a:t>життєздатності</a:t>
            </a:r>
            <a:r>
              <a:rPr lang="ru-RU" sz="2000" dirty="0"/>
              <a:t> </a:t>
            </a:r>
            <a:r>
              <a:rPr lang="ru-RU" sz="2000" dirty="0" err="1"/>
              <a:t>отриманих</a:t>
            </a:r>
            <a:r>
              <a:rPr lang="ru-RU" sz="2000" dirty="0"/>
              <a:t> </a:t>
            </a:r>
            <a:r>
              <a:rPr lang="ru-RU" sz="2000" dirty="0" err="1"/>
              <a:t>особин</a:t>
            </a:r>
            <a:r>
              <a:rPr lang="ru-RU" sz="2000" dirty="0" smtClean="0"/>
              <a:t>.</a:t>
            </a:r>
            <a:endParaRPr lang="ru-RU" sz="2000" dirty="0"/>
          </a:p>
        </p:txBody>
      </p:sp>
      <p:pic>
        <p:nvPicPr>
          <p:cNvPr id="3075"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2030" b="89975" l="1846" r="89893"/>
                    </a14:imgEffect>
                  </a14:imgLayer>
                </a14:imgProps>
              </a:ext>
              <a:ext uri="{28A0092B-C50C-407E-A947-70E740481C1C}">
                <a14:useLocalDpi xmlns:a14="http://schemas.microsoft.com/office/drawing/2010/main"/>
              </a:ext>
            </a:extLst>
          </a:blip>
          <a:srcRect/>
          <a:stretch>
            <a:fillRect/>
          </a:stretch>
        </p:blipFill>
        <p:spPr bwMode="auto">
          <a:xfrm>
            <a:off x="2859963" y="1399647"/>
            <a:ext cx="6120680" cy="468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13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2394" y="476672"/>
            <a:ext cx="3957598" cy="5940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uk-UA" sz="2000" dirty="0"/>
              <a:t>Міжпородне схрещування, або аутбридинг, необхідний для закріплення необхідних людині якостей, наявних у обох порід. Завдяки аутбридинг було отримано величезне безліч найцінніших порід, наприклад, біла степова українська свиня, отримана від схрещування білого англійської кнура з безпородними українськими свинями. В результаті селекція тварин дозволила отримати породу, відрізняється більшою масою, великим вмістом сала, м’яса, а також украй невибагливу</a:t>
            </a:r>
            <a:r>
              <a:rPr lang="uk-UA" sz="2000" dirty="0" smtClean="0"/>
              <a:t>.</a:t>
            </a:r>
            <a:endParaRPr lang="uk-UA" sz="2000" dirty="0"/>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016" y="611753"/>
            <a:ext cx="382270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6545" y="0"/>
            <a:ext cx="3730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121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149080"/>
            <a:ext cx="7992888" cy="224676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uk-UA" sz="2000" dirty="0"/>
              <a:t>Віддалена гібридизація увазі схрещування пар, які відносяться до різних видів. Даний метод має величезний мінус: все потомство безплідно. Але навіть цю проблема селекція тварин змогла подолати. Яскравим прикладом віддаленій гібридизації є мул, який являє собою помісь осла з кобилою. Мул відрізняється великою витривалістю осла і поступливим характером коні</a:t>
            </a:r>
            <a:r>
              <a:rPr lang="uk-UA" sz="2000" dirty="0" smtClean="0"/>
              <a:t>.</a:t>
            </a:r>
            <a:endParaRPr lang="uk-UA" sz="20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836712"/>
            <a:ext cx="4176464" cy="317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8900" b="91900" l="6667" r="89467"/>
                    </a14:imgEffect>
                  </a14:imgLayer>
                </a14:imgProps>
              </a:ext>
              <a:ext uri="{28A0092B-C50C-407E-A947-70E740481C1C}">
                <a14:useLocalDpi xmlns:a14="http://schemas.microsoft.com/office/drawing/2010/main"/>
              </a:ext>
            </a:extLst>
          </a:blip>
          <a:srcRect/>
          <a:stretch>
            <a:fillRect/>
          </a:stretch>
        </p:blipFill>
        <p:spPr bwMode="auto">
          <a:xfrm>
            <a:off x="611560" y="-315416"/>
            <a:ext cx="3744416" cy="499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17363"/>
            <a:ext cx="3730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615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764704"/>
            <a:ext cx="4572000" cy="5632311"/>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r>
              <a:rPr lang="uk-UA" dirty="0"/>
              <a:t>Ще один метод являє собою штучне осіменіння. Він застосовується для того, щоб отримати якомога більше потомства від конкретного виробника.</a:t>
            </a:r>
          </a:p>
          <a:p>
            <a:endParaRPr lang="uk-UA" dirty="0"/>
          </a:p>
          <a:p>
            <a:r>
              <a:rPr lang="uk-UA" dirty="0"/>
              <a:t>Ще один новий і дуже цікавий метод – трансплантація ембріонів. Він заснований на досить складної медичної операції, коли у необхідної самки шляхом гормональної терапії збільшують кількість яйцеклітин. Потім яйцеклітини запліднюють, витягують ембріони, які підсаджують до інших тварин, що виконує роль сурогатної матері, або заморожують при температурі 273? С. Тоді їх можна зберігати тривалий проміжок часу, щоб мати можливість використовувати в майбутньому.</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5047" y="980728"/>
            <a:ext cx="3095626" cy="2205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110" y="3564155"/>
            <a:ext cx="2857500" cy="20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6623" y="-89371"/>
            <a:ext cx="3730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6246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65104" y="836712"/>
            <a:ext cx="4158208"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uk-UA" sz="2000" dirty="0"/>
              <a:t>Таким чином, селекція тварин вирішує одну з найважливіших проблем усього людства – проблему пошуку їжі, поживи. Сучасна наука дозволяє створювати нові види, які більшою мірою задовольняють потреби людей. І наука ніколи не стоїть на місці</a:t>
            </a:r>
            <a:r>
              <a:rPr lang="uk-UA" sz="2000" dirty="0" smtClean="0"/>
              <a:t>.</a:t>
            </a:r>
            <a:endParaRPr lang="uk-UA"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7333" y="3933056"/>
            <a:ext cx="3333750" cy="2305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476672"/>
            <a:ext cx="3312368" cy="2451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576" y="3020702"/>
            <a:ext cx="3312368" cy="3312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3261" y="-17363"/>
            <a:ext cx="3730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257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285</TotalTime>
  <Words>479</Words>
  <Application>Microsoft Office PowerPoint</Application>
  <PresentationFormat>Экран (4:3)</PresentationFormat>
  <Paragraphs>20</Paragraphs>
  <Slides>10</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Остин</vt:lpstr>
      <vt:lpstr>Селекція тварин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Селекція тварин</dc:title>
  <dc:creator>SASHA</dc:creator>
  <cp:lastModifiedBy>User</cp:lastModifiedBy>
  <cp:revision>8</cp:revision>
  <dcterms:created xsi:type="dcterms:W3CDTF">2014-11-16T11:24:21Z</dcterms:created>
  <dcterms:modified xsi:type="dcterms:W3CDTF">2015-04-10T14:27:40Z</dcterms:modified>
</cp:coreProperties>
</file>