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EE7F8-63B1-4898-B14A-AB4FF327578B}" type="doc">
      <dgm:prSet loTypeId="urn:microsoft.com/office/officeart/2005/8/layout/pList2" loCatId="picture" qsTypeId="urn:microsoft.com/office/officeart/2005/8/quickstyle/simple1" qsCatId="simple" csTypeId="urn:microsoft.com/office/officeart/2005/8/colors/accent1_1" csCatId="accent1" phldr="1"/>
      <dgm:spPr/>
    </dgm:pt>
    <dgm:pt modelId="{AAEE8C6B-FC70-41D9-BD3C-F0D04C409D2C}">
      <dgm:prSet phldrT="[Текст]" custT="1"/>
      <dgm:spPr/>
      <dgm:t>
        <a:bodyPr/>
        <a:lstStyle/>
        <a:p>
          <a:r>
            <a:rPr lang="ru-RU" sz="1900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химери</a:t>
          </a:r>
          <a:r>
            <a:rPr lang="ru-RU" sz="19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900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мозаїчні</a:t>
          </a:r>
          <a:r>
            <a:rPr lang="ru-RU" sz="19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1900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гіперхимери</a:t>
          </a:r>
          <a:r>
            <a:rPr lang="ru-RU" sz="19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  <a:r>
            <a:rPr lang="ru-RU" sz="1900" dirty="0" smtClean="0"/>
            <a:t>— у них </a:t>
          </a:r>
          <a:r>
            <a:rPr lang="ru-RU" sz="1900" dirty="0" err="1" smtClean="0"/>
            <a:t>генетично</a:t>
          </a:r>
          <a:r>
            <a:rPr lang="ru-RU" sz="1900" dirty="0" smtClean="0"/>
            <a:t> </a:t>
          </a:r>
          <a:r>
            <a:rPr lang="ru-RU" sz="1900" dirty="0" err="1" smtClean="0"/>
            <a:t>різні</a:t>
          </a:r>
          <a:r>
            <a:rPr lang="ru-RU" sz="1900" dirty="0" smtClean="0"/>
            <a:t> </a:t>
          </a:r>
          <a:r>
            <a:rPr lang="ru-RU" sz="1900" dirty="0" err="1" smtClean="0"/>
            <a:t>тканини</a:t>
          </a:r>
          <a:r>
            <a:rPr lang="ru-RU" sz="1900" dirty="0" smtClean="0"/>
            <a:t> </a:t>
          </a:r>
          <a:r>
            <a:rPr lang="ru-RU" sz="1900" dirty="0" err="1" smtClean="0"/>
            <a:t>утворюють</a:t>
          </a:r>
          <a:r>
            <a:rPr lang="ru-RU" sz="1900" dirty="0" smtClean="0"/>
            <a:t> </a:t>
          </a:r>
          <a:r>
            <a:rPr lang="ru-RU" sz="1900" dirty="0" err="1" smtClean="0"/>
            <a:t>тонку</a:t>
          </a:r>
          <a:r>
            <a:rPr lang="ru-RU" sz="1900" dirty="0" smtClean="0"/>
            <a:t> </a:t>
          </a:r>
          <a:r>
            <a:rPr lang="ru-RU" sz="1900" dirty="0" err="1" smtClean="0"/>
            <a:t>мозаїку</a:t>
          </a:r>
          <a:r>
            <a:rPr lang="ru-RU" sz="1900" dirty="0" smtClean="0"/>
            <a:t>;</a:t>
          </a:r>
          <a:endParaRPr lang="uk-UA" sz="1900" dirty="0"/>
        </a:p>
      </dgm:t>
    </dgm:pt>
    <dgm:pt modelId="{FC15B55F-C28F-4B2E-8A21-FAE35CBB8CB5}" type="parTrans" cxnId="{D41702CC-73E6-4F0A-B681-D7AEF8A066F7}">
      <dgm:prSet/>
      <dgm:spPr/>
      <dgm:t>
        <a:bodyPr/>
        <a:lstStyle/>
        <a:p>
          <a:endParaRPr lang="uk-UA"/>
        </a:p>
      </dgm:t>
    </dgm:pt>
    <dgm:pt modelId="{BE8BA7E6-BFA9-40D2-A6B7-521F4D1DAC16}" type="sibTrans" cxnId="{D41702CC-73E6-4F0A-B681-D7AEF8A066F7}">
      <dgm:prSet/>
      <dgm:spPr/>
      <dgm:t>
        <a:bodyPr/>
        <a:lstStyle/>
        <a:p>
          <a:endParaRPr lang="uk-UA"/>
        </a:p>
      </dgm:t>
    </dgm:pt>
    <dgm:pt modelId="{9B0C9782-C002-4BE8-9121-FA56CF391F0E}">
      <dgm:prSet phldrT="[Текст]" custT="1"/>
      <dgm:spPr/>
      <dgm:t>
        <a:bodyPr/>
        <a:lstStyle/>
        <a:p>
          <a:r>
            <a:rPr lang="ru-RU" sz="1900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химери</a:t>
          </a:r>
          <a:r>
            <a:rPr lang="ru-RU" sz="19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900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периклінальні</a:t>
          </a:r>
          <a:r>
            <a:rPr lang="ru-RU" sz="19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900" dirty="0" smtClean="0"/>
            <a:t>— </a:t>
          </a:r>
          <a:r>
            <a:rPr lang="ru-RU" sz="1900" dirty="0" err="1" smtClean="0"/>
            <a:t>тканини</a:t>
          </a:r>
          <a:r>
            <a:rPr lang="ru-RU" sz="1900" dirty="0" smtClean="0"/>
            <a:t> з </a:t>
          </a:r>
          <a:r>
            <a:rPr lang="ru-RU" sz="1900" dirty="0" err="1" smtClean="0"/>
            <a:t>різними</a:t>
          </a:r>
          <a:r>
            <a:rPr lang="ru-RU" sz="1900" dirty="0" smtClean="0"/>
            <a:t> генотипами лежать шарами один над одним;</a:t>
          </a:r>
          <a:endParaRPr lang="uk-UA" sz="1900" dirty="0"/>
        </a:p>
      </dgm:t>
    </dgm:pt>
    <dgm:pt modelId="{A928B4D0-750A-4817-84A1-2D99E8FB7405}" type="parTrans" cxnId="{259902E2-D1C2-4EE0-91D0-C47C008AFCBE}">
      <dgm:prSet/>
      <dgm:spPr/>
      <dgm:t>
        <a:bodyPr/>
        <a:lstStyle/>
        <a:p>
          <a:endParaRPr lang="uk-UA"/>
        </a:p>
      </dgm:t>
    </dgm:pt>
    <dgm:pt modelId="{BC65420D-B130-4780-B83C-2E3C2E9CBEE1}" type="sibTrans" cxnId="{259902E2-D1C2-4EE0-91D0-C47C008AFCBE}">
      <dgm:prSet/>
      <dgm:spPr/>
      <dgm:t>
        <a:bodyPr/>
        <a:lstStyle/>
        <a:p>
          <a:endParaRPr lang="uk-UA"/>
        </a:p>
      </dgm:t>
    </dgm:pt>
    <dgm:pt modelId="{6021061B-4C7E-4EE9-9A73-A83821DB9F32}">
      <dgm:prSet phldrT="[Текст]" custT="1"/>
      <dgm:spPr/>
      <dgm:t>
        <a:bodyPr/>
        <a:lstStyle/>
        <a:p>
          <a:r>
            <a:rPr lang="uk-UA" sz="1800" b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химери </a:t>
          </a:r>
          <a:r>
            <a:rPr lang="uk-UA" sz="1800" b="0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мериклінальні</a:t>
          </a:r>
          <a:r>
            <a:rPr lang="uk-UA" sz="1800" b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800" dirty="0" smtClean="0"/>
            <a:t>— їх тканини складаються із суміші </a:t>
          </a:r>
          <a:r>
            <a:rPr lang="uk-UA" sz="1800" dirty="0" err="1" smtClean="0"/>
            <a:t>секторіальних</a:t>
          </a:r>
          <a:r>
            <a:rPr lang="uk-UA" sz="1800" dirty="0" smtClean="0"/>
            <a:t> і </a:t>
          </a:r>
          <a:r>
            <a:rPr lang="uk-UA" sz="1800" dirty="0" err="1" smtClean="0"/>
            <a:t>периклінальних</a:t>
          </a:r>
          <a:r>
            <a:rPr lang="uk-UA" sz="1800" dirty="0" smtClean="0"/>
            <a:t> ділянок.</a:t>
          </a:r>
          <a:endParaRPr lang="uk-UA" sz="1800" dirty="0"/>
        </a:p>
      </dgm:t>
    </dgm:pt>
    <dgm:pt modelId="{81E4429F-316C-4D95-9522-92876C864413}" type="parTrans" cxnId="{42D05630-389C-44DD-9AFB-E44E35E512F2}">
      <dgm:prSet/>
      <dgm:spPr/>
      <dgm:t>
        <a:bodyPr/>
        <a:lstStyle/>
        <a:p>
          <a:endParaRPr lang="uk-UA"/>
        </a:p>
      </dgm:t>
    </dgm:pt>
    <dgm:pt modelId="{2E6D4A20-A986-4499-A291-60274F346754}" type="sibTrans" cxnId="{42D05630-389C-44DD-9AFB-E44E35E512F2}">
      <dgm:prSet/>
      <dgm:spPr/>
      <dgm:t>
        <a:bodyPr/>
        <a:lstStyle/>
        <a:p>
          <a:endParaRPr lang="uk-UA"/>
        </a:p>
      </dgm:t>
    </dgm:pt>
    <dgm:pt modelId="{9C3F96AD-D423-42D9-8BE1-D09E2B036F01}">
      <dgm:prSet custT="1"/>
      <dgm:spPr/>
      <dgm:t>
        <a:bodyPr/>
        <a:lstStyle/>
        <a:p>
          <a:r>
            <a:rPr lang="ru-RU" sz="2000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химери</a:t>
          </a:r>
          <a:r>
            <a: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векторіальні</a:t>
          </a:r>
          <a:r>
            <a: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dirty="0" smtClean="0"/>
            <a:t>— у них </a:t>
          </a:r>
          <a:r>
            <a:rPr lang="ru-RU" sz="2000" dirty="0" err="1" smtClean="0"/>
            <a:t>різнорідні</a:t>
          </a:r>
          <a:r>
            <a:rPr lang="ru-RU" sz="2000" dirty="0" smtClean="0"/>
            <a:t> </a:t>
          </a:r>
          <a:r>
            <a:rPr lang="ru-RU" sz="2000" dirty="0" err="1" smtClean="0"/>
            <a:t>тканини</a:t>
          </a:r>
          <a:r>
            <a:rPr lang="ru-RU" sz="2000" dirty="0" smtClean="0"/>
            <a:t> </a:t>
          </a:r>
          <a:r>
            <a:rPr lang="ru-RU" sz="2000" dirty="0" err="1" smtClean="0"/>
            <a:t>розташовані</a:t>
          </a:r>
          <a:r>
            <a:rPr lang="ru-RU" sz="2000" dirty="0" smtClean="0"/>
            <a:t> великими </a:t>
          </a:r>
          <a:r>
            <a:rPr lang="ru-RU" sz="2000" dirty="0" err="1" smtClean="0"/>
            <a:t>ділянками</a:t>
          </a:r>
          <a:r>
            <a:rPr lang="ru-RU" sz="2000" dirty="0" smtClean="0"/>
            <a:t>;</a:t>
          </a:r>
          <a:endParaRPr lang="uk-UA" sz="2000" dirty="0"/>
        </a:p>
      </dgm:t>
    </dgm:pt>
    <dgm:pt modelId="{90E49120-AA4E-4433-BA75-4C49B9BE0FBE}" type="parTrans" cxnId="{BD9316E2-C3AF-477C-B6D9-3B3643E64412}">
      <dgm:prSet/>
      <dgm:spPr/>
      <dgm:t>
        <a:bodyPr/>
        <a:lstStyle/>
        <a:p>
          <a:endParaRPr lang="uk-UA"/>
        </a:p>
      </dgm:t>
    </dgm:pt>
    <dgm:pt modelId="{89AFC941-9109-41C9-A6E7-8E1CF79AD2AA}" type="sibTrans" cxnId="{BD9316E2-C3AF-477C-B6D9-3B3643E64412}">
      <dgm:prSet/>
      <dgm:spPr/>
      <dgm:t>
        <a:bodyPr/>
        <a:lstStyle/>
        <a:p>
          <a:endParaRPr lang="uk-UA"/>
        </a:p>
      </dgm:t>
    </dgm:pt>
    <dgm:pt modelId="{00422F05-D9E9-4FEC-8C0B-702F93AD6B8A}" type="pres">
      <dgm:prSet presAssocID="{78FEE7F8-63B1-4898-B14A-AB4FF327578B}" presName="Name0" presStyleCnt="0">
        <dgm:presLayoutVars>
          <dgm:dir/>
          <dgm:resizeHandles val="exact"/>
        </dgm:presLayoutVars>
      </dgm:prSet>
      <dgm:spPr/>
    </dgm:pt>
    <dgm:pt modelId="{1C86AE1F-7698-4522-8612-2943C0A51ED0}" type="pres">
      <dgm:prSet presAssocID="{78FEE7F8-63B1-4898-B14A-AB4FF327578B}" presName="bkgdShp" presStyleLbl="alignAccFollowNode1" presStyleIdx="0" presStyleCnt="1"/>
      <dgm:spPr/>
    </dgm:pt>
    <dgm:pt modelId="{29789AAC-EBA7-4A29-AD10-D346A24CE5EA}" type="pres">
      <dgm:prSet presAssocID="{78FEE7F8-63B1-4898-B14A-AB4FF327578B}" presName="linComp" presStyleCnt="0"/>
      <dgm:spPr/>
    </dgm:pt>
    <dgm:pt modelId="{1C38B6F6-74FD-4A58-AB4C-BA4F191C0503}" type="pres">
      <dgm:prSet presAssocID="{AAEE8C6B-FC70-41D9-BD3C-F0D04C409D2C}" presName="compNode" presStyleCnt="0"/>
      <dgm:spPr/>
    </dgm:pt>
    <dgm:pt modelId="{C4DEAD8E-895B-4D80-822E-68577093877D}" type="pres">
      <dgm:prSet presAssocID="{AAEE8C6B-FC70-41D9-BD3C-F0D04C409D2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A5418C-93B9-4569-BE59-70758E065E6E}" type="pres">
      <dgm:prSet presAssocID="{AAEE8C6B-FC70-41D9-BD3C-F0D04C409D2C}" presName="invisiNode" presStyleLbl="node1" presStyleIdx="0" presStyleCnt="4"/>
      <dgm:spPr/>
    </dgm:pt>
    <dgm:pt modelId="{0094B161-C985-4F8B-91FD-068728145F46}" type="pres">
      <dgm:prSet presAssocID="{AAEE8C6B-FC70-41D9-BD3C-F0D04C409D2C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02ECB0A-9D75-45F3-B343-1E429E5D33FC}" type="pres">
      <dgm:prSet presAssocID="{BE8BA7E6-BFA9-40D2-A6B7-521F4D1DAC16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E446EF5-CF64-4D18-9899-CFEB9AD67295}" type="pres">
      <dgm:prSet presAssocID="{9C3F96AD-D423-42D9-8BE1-D09E2B036F01}" presName="compNode" presStyleCnt="0"/>
      <dgm:spPr/>
    </dgm:pt>
    <dgm:pt modelId="{B3216D7A-4B5D-4BA3-B27A-0F84CD488089}" type="pres">
      <dgm:prSet presAssocID="{9C3F96AD-D423-42D9-8BE1-D09E2B036F0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1DC5B9-5DDE-4C8E-B1EB-76D13481B388}" type="pres">
      <dgm:prSet presAssocID="{9C3F96AD-D423-42D9-8BE1-D09E2B036F01}" presName="invisiNode" presStyleLbl="node1" presStyleIdx="1" presStyleCnt="4"/>
      <dgm:spPr/>
    </dgm:pt>
    <dgm:pt modelId="{133EF51A-A523-44B5-9AA4-EEDDE5752AA8}" type="pres">
      <dgm:prSet presAssocID="{9C3F96AD-D423-42D9-8BE1-D09E2B036F01}" presName="imagNode" presStyleLbl="f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0390520-DFE4-4E33-9F96-1C62970A1A20}" type="pres">
      <dgm:prSet presAssocID="{89AFC941-9109-41C9-A6E7-8E1CF79AD2A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E3A27023-D82B-43E8-87CF-96440E59CDC7}" type="pres">
      <dgm:prSet presAssocID="{9B0C9782-C002-4BE8-9121-FA56CF391F0E}" presName="compNode" presStyleCnt="0"/>
      <dgm:spPr/>
    </dgm:pt>
    <dgm:pt modelId="{1F72AEA8-AE86-434D-9043-E6227A28C149}" type="pres">
      <dgm:prSet presAssocID="{9B0C9782-C002-4BE8-9121-FA56CF391F0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4AA6B5-09D2-42F8-8F25-D4FF3ABFF222}" type="pres">
      <dgm:prSet presAssocID="{9B0C9782-C002-4BE8-9121-FA56CF391F0E}" presName="invisiNode" presStyleLbl="node1" presStyleIdx="2" presStyleCnt="4"/>
      <dgm:spPr/>
    </dgm:pt>
    <dgm:pt modelId="{11455D4B-89E4-4EF2-9105-2F7FC53E2555}" type="pres">
      <dgm:prSet presAssocID="{9B0C9782-C002-4BE8-9121-FA56CF391F0E}" presName="imagNode" presStyleLbl="fgImgPlace1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97B762F-B5CF-4205-A1A6-1D5ACB6BC793}" type="pres">
      <dgm:prSet presAssocID="{BC65420D-B130-4780-B83C-2E3C2E9CBEE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15D60CF-9361-4ADD-B2AD-CB15FEACEA2A}" type="pres">
      <dgm:prSet presAssocID="{6021061B-4C7E-4EE9-9A73-A83821DB9F32}" presName="compNode" presStyleCnt="0"/>
      <dgm:spPr/>
    </dgm:pt>
    <dgm:pt modelId="{57A2E6A9-59D1-4704-8CE6-4BABC806A95B}" type="pres">
      <dgm:prSet presAssocID="{6021061B-4C7E-4EE9-9A73-A83821DB9F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FA4C54-96A6-4B9E-B8FD-1EA408D8C214}" type="pres">
      <dgm:prSet presAssocID="{6021061B-4C7E-4EE9-9A73-A83821DB9F32}" presName="invisiNode" presStyleLbl="node1" presStyleIdx="3" presStyleCnt="4"/>
      <dgm:spPr/>
    </dgm:pt>
    <dgm:pt modelId="{4D726B13-43CF-4696-BE16-93F11282FE67}" type="pres">
      <dgm:prSet presAssocID="{6021061B-4C7E-4EE9-9A73-A83821DB9F32}" presName="imagNode" presStyleLbl="fgImgPlace1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0A5B7FE7-2D03-4813-8A30-57F2209515F9}" type="presOf" srcId="{6021061B-4C7E-4EE9-9A73-A83821DB9F32}" destId="{57A2E6A9-59D1-4704-8CE6-4BABC806A95B}" srcOrd="0" destOrd="0" presId="urn:microsoft.com/office/officeart/2005/8/layout/pList2"/>
    <dgm:cxn modelId="{42D05630-389C-44DD-9AFB-E44E35E512F2}" srcId="{78FEE7F8-63B1-4898-B14A-AB4FF327578B}" destId="{6021061B-4C7E-4EE9-9A73-A83821DB9F32}" srcOrd="3" destOrd="0" parTransId="{81E4429F-316C-4D95-9522-92876C864413}" sibTransId="{2E6D4A20-A986-4499-A291-60274F346754}"/>
    <dgm:cxn modelId="{8C723D19-0484-48AC-813B-65143AAB83C7}" type="presOf" srcId="{BC65420D-B130-4780-B83C-2E3C2E9CBEE1}" destId="{F97B762F-B5CF-4205-A1A6-1D5ACB6BC793}" srcOrd="0" destOrd="0" presId="urn:microsoft.com/office/officeart/2005/8/layout/pList2"/>
    <dgm:cxn modelId="{89F7CB8D-68D4-4C59-A943-572F5B7EAB4E}" type="presOf" srcId="{BE8BA7E6-BFA9-40D2-A6B7-521F4D1DAC16}" destId="{102ECB0A-9D75-45F3-B343-1E429E5D33FC}" srcOrd="0" destOrd="0" presId="urn:microsoft.com/office/officeart/2005/8/layout/pList2"/>
    <dgm:cxn modelId="{D41702CC-73E6-4F0A-B681-D7AEF8A066F7}" srcId="{78FEE7F8-63B1-4898-B14A-AB4FF327578B}" destId="{AAEE8C6B-FC70-41D9-BD3C-F0D04C409D2C}" srcOrd="0" destOrd="0" parTransId="{FC15B55F-C28F-4B2E-8A21-FAE35CBB8CB5}" sibTransId="{BE8BA7E6-BFA9-40D2-A6B7-521F4D1DAC16}"/>
    <dgm:cxn modelId="{DAA5ACF0-1993-41EC-A8D0-AD3B75F2AC3E}" type="presOf" srcId="{89AFC941-9109-41C9-A6E7-8E1CF79AD2AA}" destId="{20390520-DFE4-4E33-9F96-1C62970A1A20}" srcOrd="0" destOrd="0" presId="urn:microsoft.com/office/officeart/2005/8/layout/pList2"/>
    <dgm:cxn modelId="{259902E2-D1C2-4EE0-91D0-C47C008AFCBE}" srcId="{78FEE7F8-63B1-4898-B14A-AB4FF327578B}" destId="{9B0C9782-C002-4BE8-9121-FA56CF391F0E}" srcOrd="2" destOrd="0" parTransId="{A928B4D0-750A-4817-84A1-2D99E8FB7405}" sibTransId="{BC65420D-B130-4780-B83C-2E3C2E9CBEE1}"/>
    <dgm:cxn modelId="{16B555D4-0EB0-4917-9631-5AC1824393CC}" type="presOf" srcId="{9C3F96AD-D423-42D9-8BE1-D09E2B036F01}" destId="{B3216D7A-4B5D-4BA3-B27A-0F84CD488089}" srcOrd="0" destOrd="0" presId="urn:microsoft.com/office/officeart/2005/8/layout/pList2"/>
    <dgm:cxn modelId="{9585756D-7D03-4E12-A18D-B41100A13392}" type="presOf" srcId="{9B0C9782-C002-4BE8-9121-FA56CF391F0E}" destId="{1F72AEA8-AE86-434D-9043-E6227A28C149}" srcOrd="0" destOrd="0" presId="urn:microsoft.com/office/officeart/2005/8/layout/pList2"/>
    <dgm:cxn modelId="{BD9316E2-C3AF-477C-B6D9-3B3643E64412}" srcId="{78FEE7F8-63B1-4898-B14A-AB4FF327578B}" destId="{9C3F96AD-D423-42D9-8BE1-D09E2B036F01}" srcOrd="1" destOrd="0" parTransId="{90E49120-AA4E-4433-BA75-4C49B9BE0FBE}" sibTransId="{89AFC941-9109-41C9-A6E7-8E1CF79AD2AA}"/>
    <dgm:cxn modelId="{1980A286-6CE1-4C05-8CC1-59959B0F5B7D}" type="presOf" srcId="{AAEE8C6B-FC70-41D9-BD3C-F0D04C409D2C}" destId="{C4DEAD8E-895B-4D80-822E-68577093877D}" srcOrd="0" destOrd="0" presId="urn:microsoft.com/office/officeart/2005/8/layout/pList2"/>
    <dgm:cxn modelId="{AE480CB0-EF33-41ED-9964-40017F34C641}" type="presOf" srcId="{78FEE7F8-63B1-4898-B14A-AB4FF327578B}" destId="{00422F05-D9E9-4FEC-8C0B-702F93AD6B8A}" srcOrd="0" destOrd="0" presId="urn:microsoft.com/office/officeart/2005/8/layout/pList2"/>
    <dgm:cxn modelId="{681AF158-B8D9-47B7-9179-B7829E76B5F5}" type="presParOf" srcId="{00422F05-D9E9-4FEC-8C0B-702F93AD6B8A}" destId="{1C86AE1F-7698-4522-8612-2943C0A51ED0}" srcOrd="0" destOrd="0" presId="urn:microsoft.com/office/officeart/2005/8/layout/pList2"/>
    <dgm:cxn modelId="{B3D2CAC0-58E1-4852-A9F4-7D740558A29C}" type="presParOf" srcId="{00422F05-D9E9-4FEC-8C0B-702F93AD6B8A}" destId="{29789AAC-EBA7-4A29-AD10-D346A24CE5EA}" srcOrd="1" destOrd="0" presId="urn:microsoft.com/office/officeart/2005/8/layout/pList2"/>
    <dgm:cxn modelId="{5ADD154A-5340-42AE-9824-3A51FEB6ADD0}" type="presParOf" srcId="{29789AAC-EBA7-4A29-AD10-D346A24CE5EA}" destId="{1C38B6F6-74FD-4A58-AB4C-BA4F191C0503}" srcOrd="0" destOrd="0" presId="urn:microsoft.com/office/officeart/2005/8/layout/pList2"/>
    <dgm:cxn modelId="{383C6FAF-86CF-456A-B636-CDC4718BF73E}" type="presParOf" srcId="{1C38B6F6-74FD-4A58-AB4C-BA4F191C0503}" destId="{C4DEAD8E-895B-4D80-822E-68577093877D}" srcOrd="0" destOrd="0" presId="urn:microsoft.com/office/officeart/2005/8/layout/pList2"/>
    <dgm:cxn modelId="{2CAFE903-06DB-4263-B318-703D499B838E}" type="presParOf" srcId="{1C38B6F6-74FD-4A58-AB4C-BA4F191C0503}" destId="{F8A5418C-93B9-4569-BE59-70758E065E6E}" srcOrd="1" destOrd="0" presId="urn:microsoft.com/office/officeart/2005/8/layout/pList2"/>
    <dgm:cxn modelId="{DAB78E53-9F9B-4E59-B109-1CF63A51B675}" type="presParOf" srcId="{1C38B6F6-74FD-4A58-AB4C-BA4F191C0503}" destId="{0094B161-C985-4F8B-91FD-068728145F46}" srcOrd="2" destOrd="0" presId="urn:microsoft.com/office/officeart/2005/8/layout/pList2"/>
    <dgm:cxn modelId="{087A1FF8-70A6-4AA9-961F-C6694E8A0DF9}" type="presParOf" srcId="{29789AAC-EBA7-4A29-AD10-D346A24CE5EA}" destId="{102ECB0A-9D75-45F3-B343-1E429E5D33FC}" srcOrd="1" destOrd="0" presId="urn:microsoft.com/office/officeart/2005/8/layout/pList2"/>
    <dgm:cxn modelId="{DD6FE20B-BADE-4525-81BF-C17DBA958210}" type="presParOf" srcId="{29789AAC-EBA7-4A29-AD10-D346A24CE5EA}" destId="{8E446EF5-CF64-4D18-9899-CFEB9AD67295}" srcOrd="2" destOrd="0" presId="urn:microsoft.com/office/officeart/2005/8/layout/pList2"/>
    <dgm:cxn modelId="{D6B4A84E-48F1-40B1-9BB2-13B44A33766A}" type="presParOf" srcId="{8E446EF5-CF64-4D18-9899-CFEB9AD67295}" destId="{B3216D7A-4B5D-4BA3-B27A-0F84CD488089}" srcOrd="0" destOrd="0" presId="urn:microsoft.com/office/officeart/2005/8/layout/pList2"/>
    <dgm:cxn modelId="{A66097C3-354C-4F25-BF4D-3BC3A9976A17}" type="presParOf" srcId="{8E446EF5-CF64-4D18-9899-CFEB9AD67295}" destId="{C31DC5B9-5DDE-4C8E-B1EB-76D13481B388}" srcOrd="1" destOrd="0" presId="urn:microsoft.com/office/officeart/2005/8/layout/pList2"/>
    <dgm:cxn modelId="{8FD378F2-9CF7-49C0-97C2-28B06811CCD4}" type="presParOf" srcId="{8E446EF5-CF64-4D18-9899-CFEB9AD67295}" destId="{133EF51A-A523-44B5-9AA4-EEDDE5752AA8}" srcOrd="2" destOrd="0" presId="urn:microsoft.com/office/officeart/2005/8/layout/pList2"/>
    <dgm:cxn modelId="{635DF353-DE77-4CF1-95CB-6EE7D49E87B0}" type="presParOf" srcId="{29789AAC-EBA7-4A29-AD10-D346A24CE5EA}" destId="{20390520-DFE4-4E33-9F96-1C62970A1A20}" srcOrd="3" destOrd="0" presId="urn:microsoft.com/office/officeart/2005/8/layout/pList2"/>
    <dgm:cxn modelId="{6BB98B11-68AB-4214-B61A-D0BE929DCA14}" type="presParOf" srcId="{29789AAC-EBA7-4A29-AD10-D346A24CE5EA}" destId="{E3A27023-D82B-43E8-87CF-96440E59CDC7}" srcOrd="4" destOrd="0" presId="urn:microsoft.com/office/officeart/2005/8/layout/pList2"/>
    <dgm:cxn modelId="{63CB196F-1851-4392-99C6-121DC8E33FC7}" type="presParOf" srcId="{E3A27023-D82B-43E8-87CF-96440E59CDC7}" destId="{1F72AEA8-AE86-434D-9043-E6227A28C149}" srcOrd="0" destOrd="0" presId="urn:microsoft.com/office/officeart/2005/8/layout/pList2"/>
    <dgm:cxn modelId="{2E9ACA38-5E35-483C-A718-1760597F389D}" type="presParOf" srcId="{E3A27023-D82B-43E8-87CF-96440E59CDC7}" destId="{684AA6B5-09D2-42F8-8F25-D4FF3ABFF222}" srcOrd="1" destOrd="0" presId="urn:microsoft.com/office/officeart/2005/8/layout/pList2"/>
    <dgm:cxn modelId="{5BA01803-622C-41E7-9203-F32478E762A5}" type="presParOf" srcId="{E3A27023-D82B-43E8-87CF-96440E59CDC7}" destId="{11455D4B-89E4-4EF2-9105-2F7FC53E2555}" srcOrd="2" destOrd="0" presId="urn:microsoft.com/office/officeart/2005/8/layout/pList2"/>
    <dgm:cxn modelId="{06AAF2C2-7827-4B1B-BEEE-E721AF9D1865}" type="presParOf" srcId="{29789AAC-EBA7-4A29-AD10-D346A24CE5EA}" destId="{F97B762F-B5CF-4205-A1A6-1D5ACB6BC793}" srcOrd="5" destOrd="0" presId="urn:microsoft.com/office/officeart/2005/8/layout/pList2"/>
    <dgm:cxn modelId="{F42DCF8B-0D5C-4D08-B310-A0365309B057}" type="presParOf" srcId="{29789AAC-EBA7-4A29-AD10-D346A24CE5EA}" destId="{815D60CF-9361-4ADD-B2AD-CB15FEACEA2A}" srcOrd="6" destOrd="0" presId="urn:microsoft.com/office/officeart/2005/8/layout/pList2"/>
    <dgm:cxn modelId="{C4D196B2-1127-4726-8C43-A0B2FDE221F7}" type="presParOf" srcId="{815D60CF-9361-4ADD-B2AD-CB15FEACEA2A}" destId="{57A2E6A9-59D1-4704-8CE6-4BABC806A95B}" srcOrd="0" destOrd="0" presId="urn:microsoft.com/office/officeart/2005/8/layout/pList2"/>
    <dgm:cxn modelId="{A022DA10-0DA4-4C14-980A-B8E7B7D12AB3}" type="presParOf" srcId="{815D60CF-9361-4ADD-B2AD-CB15FEACEA2A}" destId="{D2FA4C54-96A6-4B9E-B8FD-1EA408D8C214}" srcOrd="1" destOrd="0" presId="urn:microsoft.com/office/officeart/2005/8/layout/pList2"/>
    <dgm:cxn modelId="{EC99A5D2-F10B-4237-8E7F-C91D6541E879}" type="presParOf" srcId="{815D60CF-9361-4ADD-B2AD-CB15FEACEA2A}" destId="{4D726B13-43CF-4696-BE16-93F11282FE6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6AE1F-7698-4522-8612-2943C0A51ED0}">
      <dsp:nvSpPr>
        <dsp:cNvPr id="0" name=""/>
        <dsp:cNvSpPr/>
      </dsp:nvSpPr>
      <dsp:spPr>
        <a:xfrm>
          <a:off x="0" y="0"/>
          <a:ext cx="8064896" cy="2462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4B161-C985-4F8B-91FD-068728145F46}">
      <dsp:nvSpPr>
        <dsp:cNvPr id="0" name=""/>
        <dsp:cNvSpPr/>
      </dsp:nvSpPr>
      <dsp:spPr>
        <a:xfrm>
          <a:off x="244167" y="328356"/>
          <a:ext cx="1761990" cy="18059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EAD8E-895B-4D80-822E-68577093877D}">
      <dsp:nvSpPr>
        <dsp:cNvPr id="0" name=""/>
        <dsp:cNvSpPr/>
      </dsp:nvSpPr>
      <dsp:spPr>
        <a:xfrm rot="10800000">
          <a:off x="244167" y="2462673"/>
          <a:ext cx="1761990" cy="300993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химери</a:t>
          </a:r>
          <a:r>
            <a:rPr lang="ru-RU" sz="19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900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мозаїчні</a:t>
          </a:r>
          <a:r>
            <a:rPr lang="ru-RU" sz="19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1900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гіперхимери</a:t>
          </a:r>
          <a:r>
            <a:rPr lang="ru-RU" sz="19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  <a:r>
            <a:rPr lang="ru-RU" sz="1900" kern="1200" dirty="0" smtClean="0"/>
            <a:t>— у них </a:t>
          </a:r>
          <a:r>
            <a:rPr lang="ru-RU" sz="1900" kern="1200" dirty="0" err="1" smtClean="0"/>
            <a:t>генетично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різні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тканини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утворюють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тонку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мозаїку</a:t>
          </a:r>
          <a:r>
            <a:rPr lang="ru-RU" sz="1900" kern="1200" dirty="0" smtClean="0"/>
            <a:t>;</a:t>
          </a:r>
          <a:endParaRPr lang="uk-UA" sz="1900" kern="1200" dirty="0"/>
        </a:p>
      </dsp:txBody>
      <dsp:txXfrm rot="10800000">
        <a:off x="298354" y="2462673"/>
        <a:ext cx="1653616" cy="2955747"/>
      </dsp:txXfrm>
    </dsp:sp>
    <dsp:sp modelId="{133EF51A-A523-44B5-9AA4-EEDDE5752AA8}">
      <dsp:nvSpPr>
        <dsp:cNvPr id="0" name=""/>
        <dsp:cNvSpPr/>
      </dsp:nvSpPr>
      <dsp:spPr>
        <a:xfrm>
          <a:off x="2182357" y="328356"/>
          <a:ext cx="1761990" cy="18059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16D7A-4B5D-4BA3-B27A-0F84CD488089}">
      <dsp:nvSpPr>
        <dsp:cNvPr id="0" name=""/>
        <dsp:cNvSpPr/>
      </dsp:nvSpPr>
      <dsp:spPr>
        <a:xfrm rot="10800000">
          <a:off x="2182357" y="2462673"/>
          <a:ext cx="1761990" cy="300993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химери</a:t>
          </a:r>
          <a:r>
            <a:rPr lang="ru-RU" sz="20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векторіальні</a:t>
          </a:r>
          <a:r>
            <a:rPr lang="ru-RU" sz="20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kern="1200" dirty="0" smtClean="0"/>
            <a:t>— у них </a:t>
          </a:r>
          <a:r>
            <a:rPr lang="ru-RU" sz="2000" kern="1200" dirty="0" err="1" smtClean="0"/>
            <a:t>різнорідні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тканини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розташовані</a:t>
          </a:r>
          <a:r>
            <a:rPr lang="ru-RU" sz="2000" kern="1200" dirty="0" smtClean="0"/>
            <a:t> великими </a:t>
          </a:r>
          <a:r>
            <a:rPr lang="ru-RU" sz="2000" kern="1200" dirty="0" err="1" smtClean="0"/>
            <a:t>ділянками</a:t>
          </a:r>
          <a:r>
            <a:rPr lang="ru-RU" sz="2000" kern="1200" dirty="0" smtClean="0"/>
            <a:t>;</a:t>
          </a:r>
          <a:endParaRPr lang="uk-UA" sz="2000" kern="1200" dirty="0"/>
        </a:p>
      </dsp:txBody>
      <dsp:txXfrm rot="10800000">
        <a:off x="2236544" y="2462673"/>
        <a:ext cx="1653616" cy="2955747"/>
      </dsp:txXfrm>
    </dsp:sp>
    <dsp:sp modelId="{11455D4B-89E4-4EF2-9105-2F7FC53E2555}">
      <dsp:nvSpPr>
        <dsp:cNvPr id="0" name=""/>
        <dsp:cNvSpPr/>
      </dsp:nvSpPr>
      <dsp:spPr>
        <a:xfrm>
          <a:off x="4120547" y="328356"/>
          <a:ext cx="1761990" cy="18059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2AEA8-AE86-434D-9043-E6227A28C149}">
      <dsp:nvSpPr>
        <dsp:cNvPr id="0" name=""/>
        <dsp:cNvSpPr/>
      </dsp:nvSpPr>
      <dsp:spPr>
        <a:xfrm rot="10800000">
          <a:off x="4120547" y="2462673"/>
          <a:ext cx="1761990" cy="300993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химери</a:t>
          </a:r>
          <a:r>
            <a:rPr lang="ru-RU" sz="19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900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периклінальні</a:t>
          </a:r>
          <a:r>
            <a:rPr lang="ru-RU" sz="19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900" kern="1200" dirty="0" smtClean="0"/>
            <a:t>— </a:t>
          </a:r>
          <a:r>
            <a:rPr lang="ru-RU" sz="1900" kern="1200" dirty="0" err="1" smtClean="0"/>
            <a:t>тканини</a:t>
          </a:r>
          <a:r>
            <a:rPr lang="ru-RU" sz="1900" kern="1200" dirty="0" smtClean="0"/>
            <a:t> з </a:t>
          </a:r>
          <a:r>
            <a:rPr lang="ru-RU" sz="1900" kern="1200" dirty="0" err="1" smtClean="0"/>
            <a:t>різними</a:t>
          </a:r>
          <a:r>
            <a:rPr lang="ru-RU" sz="1900" kern="1200" dirty="0" smtClean="0"/>
            <a:t> генотипами лежать шарами один над одним;</a:t>
          </a:r>
          <a:endParaRPr lang="uk-UA" sz="1900" kern="1200" dirty="0"/>
        </a:p>
      </dsp:txBody>
      <dsp:txXfrm rot="10800000">
        <a:off x="4174734" y="2462673"/>
        <a:ext cx="1653616" cy="2955747"/>
      </dsp:txXfrm>
    </dsp:sp>
    <dsp:sp modelId="{4D726B13-43CF-4696-BE16-93F11282FE67}">
      <dsp:nvSpPr>
        <dsp:cNvPr id="0" name=""/>
        <dsp:cNvSpPr/>
      </dsp:nvSpPr>
      <dsp:spPr>
        <a:xfrm>
          <a:off x="6058737" y="328356"/>
          <a:ext cx="1761990" cy="18059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2E6A9-59D1-4704-8CE6-4BABC806A95B}">
      <dsp:nvSpPr>
        <dsp:cNvPr id="0" name=""/>
        <dsp:cNvSpPr/>
      </dsp:nvSpPr>
      <dsp:spPr>
        <a:xfrm rot="10800000">
          <a:off x="6058737" y="2462673"/>
          <a:ext cx="1761990" cy="300993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химери </a:t>
          </a:r>
          <a:r>
            <a:rPr lang="uk-UA" sz="1800" b="0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мериклінальні</a:t>
          </a:r>
          <a:r>
            <a:rPr lang="uk-UA" sz="1800" b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800" kern="1200" dirty="0" smtClean="0"/>
            <a:t>— їх тканини складаються із суміші </a:t>
          </a:r>
          <a:r>
            <a:rPr lang="uk-UA" sz="1800" kern="1200" dirty="0" err="1" smtClean="0"/>
            <a:t>секторіальних</a:t>
          </a:r>
          <a:r>
            <a:rPr lang="uk-UA" sz="1800" kern="1200" dirty="0" smtClean="0"/>
            <a:t> і </a:t>
          </a:r>
          <a:r>
            <a:rPr lang="uk-UA" sz="1800" kern="1200" dirty="0" err="1" smtClean="0"/>
            <a:t>периклінальних</a:t>
          </a:r>
          <a:r>
            <a:rPr lang="uk-UA" sz="1800" kern="1200" dirty="0" smtClean="0"/>
            <a:t> ділянок.</a:t>
          </a:r>
          <a:endParaRPr lang="uk-UA" sz="1800" kern="1200" dirty="0"/>
        </a:p>
      </dsp:txBody>
      <dsp:txXfrm rot="10800000">
        <a:off x="6112924" y="2462673"/>
        <a:ext cx="1653616" cy="2955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ХИМЕРНІ ТА ТРАНСГЕННІ ОРГАНІЗМИ</a:t>
            </a:r>
            <a:endParaRPr lang="uk-UA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Підготували </a:t>
            </a:r>
          </a:p>
          <a:p>
            <a:r>
              <a:rPr lang="uk-UA" dirty="0" smtClean="0"/>
              <a:t>Учениці 11Б класу</a:t>
            </a:r>
          </a:p>
          <a:p>
            <a:r>
              <a:rPr lang="uk-UA" dirty="0" err="1" smtClean="0"/>
              <a:t>Кунтиш</a:t>
            </a:r>
            <a:r>
              <a:rPr lang="uk-UA" dirty="0" smtClean="0"/>
              <a:t> Олександра</a:t>
            </a:r>
          </a:p>
          <a:p>
            <a:r>
              <a:rPr lang="uk-UA" dirty="0" err="1" smtClean="0"/>
              <a:t>Козловська</a:t>
            </a:r>
            <a:r>
              <a:rPr lang="uk-UA" dirty="0" smtClean="0"/>
              <a:t> Вікторія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10" y="1304288"/>
            <a:ext cx="4358050" cy="348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18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3888432" cy="5909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Широкомасштабне</a:t>
            </a:r>
            <a:r>
              <a:rPr lang="ru-RU" dirty="0"/>
              <a:t> </a:t>
            </a:r>
            <a:r>
              <a:rPr lang="ru-RU" dirty="0" err="1"/>
              <a:t>вивільнення</a:t>
            </a:r>
            <a:r>
              <a:rPr lang="ru-RU" dirty="0"/>
              <a:t> в </a:t>
            </a:r>
            <a:r>
              <a:rPr lang="ru-RU" dirty="0" err="1"/>
              <a:t>довкілля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модифікованих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таксономічних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генетичними</a:t>
            </a:r>
            <a:r>
              <a:rPr lang="ru-RU" dirty="0"/>
              <a:t> </a:t>
            </a:r>
            <a:r>
              <a:rPr lang="ru-RU" dirty="0" err="1"/>
              <a:t>конструкціями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, поставило ряд </a:t>
            </a:r>
            <a:r>
              <a:rPr lang="ru-RU" dirty="0" err="1"/>
              <a:t>питань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розбудови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біобезпеки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.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питаннями</a:t>
            </a:r>
            <a:r>
              <a:rPr lang="ru-RU" dirty="0"/>
              <a:t> </a:t>
            </a:r>
            <a:r>
              <a:rPr lang="ru-RU" dirty="0" err="1"/>
              <a:t>біобезпеки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є </a:t>
            </a:r>
            <a:r>
              <a:rPr lang="ru-RU" dirty="0" err="1"/>
              <a:t>можлива</a:t>
            </a:r>
            <a:r>
              <a:rPr lang="ru-RU" dirty="0"/>
              <a:t> передача </a:t>
            </a:r>
            <a:r>
              <a:rPr lang="ru-RU" dirty="0" err="1"/>
              <a:t>генів</a:t>
            </a:r>
            <a:r>
              <a:rPr lang="ru-RU" dirty="0"/>
              <a:t>, </a:t>
            </a:r>
            <a:r>
              <a:rPr lang="ru-RU" dirty="0" err="1"/>
              <a:t>убудованих</a:t>
            </a:r>
            <a:r>
              <a:rPr lang="ru-RU" dirty="0"/>
              <a:t> у </a:t>
            </a:r>
            <a:r>
              <a:rPr lang="ru-RU" dirty="0" err="1"/>
              <a:t>трансгенний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, </a:t>
            </a:r>
            <a:r>
              <a:rPr lang="ru-RU" dirty="0" err="1"/>
              <a:t>організмам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трансгенних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стійких</a:t>
            </a:r>
            <a:r>
              <a:rPr lang="ru-RU" dirty="0"/>
              <a:t> до </a:t>
            </a:r>
            <a:r>
              <a:rPr lang="ru-RU" dirty="0" err="1"/>
              <a:t>шкідників</a:t>
            </a:r>
            <a:r>
              <a:rPr lang="ru-RU" dirty="0"/>
              <a:t>, на </a:t>
            </a:r>
            <a:r>
              <a:rPr lang="ru-RU" dirty="0" err="1"/>
              <a:t>нецільові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та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трофічних</a:t>
            </a:r>
            <a:r>
              <a:rPr lang="ru-RU" dirty="0"/>
              <a:t> </a:t>
            </a:r>
            <a:r>
              <a:rPr lang="ru-RU" dirty="0" err="1"/>
              <a:t>ланцюгів</a:t>
            </a:r>
            <a:r>
              <a:rPr lang="ru-RU" dirty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8323" y="644652"/>
            <a:ext cx="4362736" cy="580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8323" y="0"/>
            <a:ext cx="396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0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37495"/>
            <a:ext cx="338437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ХИМЕРНІ ОРГАНІЗМИ</a:t>
            </a:r>
            <a:endParaRPr lang="uk-UA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66678"/>
            <a:ext cx="3168352" cy="55861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100" dirty="0"/>
              <a:t>Химерами називають організми або їх частини, що складаються з генетично різнорідних тканин. Уперше цей термін застосував німецький ботанік </a:t>
            </a:r>
            <a:r>
              <a:rPr lang="uk-UA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uk-UA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Вінклер</a:t>
            </a:r>
            <a:r>
              <a:rPr lang="uk-UA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(1907) </a:t>
            </a:r>
            <a:r>
              <a:rPr lang="uk-UA" sz="2100" dirty="0"/>
              <a:t>для форм рослин, отриманих у результаті зрощення пасльону й томату. Надалі </a:t>
            </a:r>
            <a:r>
              <a:rPr lang="uk-UA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(1909) Е. </a:t>
            </a:r>
            <a:r>
              <a:rPr lang="uk-UA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Баур</a:t>
            </a:r>
            <a:r>
              <a:rPr lang="uk-UA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100" dirty="0"/>
              <a:t>вивчаючи пеларгонію ряболисту, з’ясував природу химер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4213599" cy="514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31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0101" y="-30301"/>
            <a:ext cx="4572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 smtClean="0"/>
              <a:t>РОЗРІЗНЯЮТЬ КІЛЬКА ТИПІВ ХИМЕРНИХ ОРГАНІЗМІВ:</a:t>
            </a:r>
            <a:endParaRPr lang="uk-UA" sz="20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54085751"/>
              </p:ext>
            </p:extLst>
          </p:nvPr>
        </p:nvGraphicFramePr>
        <p:xfrm>
          <a:off x="539552" y="908720"/>
          <a:ext cx="8064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2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45649"/>
            <a:ext cx="391540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/>
              <a:t>Химери можуть виникати в результаті щеплень рослин і під впливом мутацій соматичних клітин. Компоненти химер можуть відрізнятися один від одного генами ядра, числом хромосом або генами пластид чи мітохондрій. Химерні організми досить часто використовуються в наукових дослідженнях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968" y="0"/>
            <a:ext cx="3645439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968" y="2852936"/>
            <a:ext cx="3921655" cy="2941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431" y="3971473"/>
            <a:ext cx="3816424" cy="253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8631" y="764703"/>
            <a:ext cx="2915426" cy="190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1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764704"/>
            <a:ext cx="5400600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/>
              <a:t>Принцип одержання химер зводиться головним чином до виділення двох чи більшої кількості ранніх зародків та їхнього злиття. У тому випадку, коли в генотипі зародків, використаних для створення химери, є відмінності за рядом характеристик, удається простежити долю клітин обох видів. З допомогою химерних мишей було, наприклад, розв’язане питання про спосіб виникнення в ході розвитку багатоядерних клітин поперечносмугастих м’язів. Вивчення химерних тварин дозволило розв’язати чимало проблем, і в майбутньому завдяки застосуванню цього методу з’явиться можливість розв’язувати складні питання генетики й ембріології.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840" y="0"/>
            <a:ext cx="3577559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667477"/>
            <a:ext cx="2487205" cy="3193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4311314"/>
            <a:ext cx="2487205" cy="1867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35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3894" y="104475"/>
            <a:ext cx="381386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 smtClean="0"/>
              <a:t>ТРАНСГЕННІ ОРГАНІЗМИ</a:t>
            </a:r>
            <a:endParaRPr lang="uk-UA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43894" y="836712"/>
            <a:ext cx="4096050" cy="54014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300" dirty="0" err="1"/>
              <a:t>Трансгенними</a:t>
            </a:r>
            <a:r>
              <a:rPr lang="uk-UA" sz="2300" dirty="0"/>
              <a:t> називають рослини і тварин, що містять у своїх клітинах ген чужого організму, включений у хромосоми. їх отримують, використовуючи методи генної інженерії. </a:t>
            </a:r>
            <a:r>
              <a:rPr lang="uk-UA" sz="2300" dirty="0" err="1"/>
              <a:t>Трансгенні</a:t>
            </a:r>
            <a:r>
              <a:rPr lang="uk-UA" sz="2300" dirty="0"/>
              <a:t> організми можуть мати велике значення для підвищення ефективності сільського господарства та в дослідженнях у галузі молекулярної біології.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05975"/>
            <a:ext cx="38100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524" y="3789040"/>
            <a:ext cx="2952328" cy="271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396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23184" y="764704"/>
            <a:ext cx="4572000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dirty="0"/>
              <a:t>Перші генетично модифіковані організми, одержані з допомогою методів молекулярної біології, з’явилися на світ лише у 80-х роках </a:t>
            </a:r>
            <a:r>
              <a:rPr lang="en-US" dirty="0"/>
              <a:t>XX </a:t>
            </a:r>
            <a:r>
              <a:rPr lang="uk-UA" dirty="0"/>
              <a:t>століття. Вчені зуміли змінити геном рослинних клітин, додаючи в них необхідні гени інших рослин, тварин, риби й навіть людини.</a:t>
            </a:r>
          </a:p>
          <a:p>
            <a:r>
              <a:rPr lang="uk-UA" dirty="0"/>
              <a:t>Перший </a:t>
            </a:r>
            <a:r>
              <a:rPr lang="uk-UA" dirty="0" err="1"/>
              <a:t>трансгенний</a:t>
            </a:r>
            <a:r>
              <a:rPr lang="uk-UA" dirty="0"/>
              <a:t> організм (миша) був одержаний </a:t>
            </a:r>
            <a:r>
              <a:rPr lang="uk-U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Дж. Гордоном</a:t>
            </a:r>
            <a:r>
              <a:rPr lang="uk-UA" dirty="0"/>
              <a:t> зі співробітниками </a:t>
            </a:r>
            <a:r>
              <a:rPr lang="uk-U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1980 р. </a:t>
            </a:r>
            <a:r>
              <a:rPr lang="uk-UA" dirty="0"/>
              <a:t>На початку 90-х років у Китаї було проведено перше комерційне випробування генетично модифікованих сортів тютюну й томатів, стійких до вірусів. А 1994 р. в США вперше надійшли в торговельну мережу продуктів харчування плоди генетично змінених томатів зі скороченим строком дозрівання.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98906"/>
            <a:ext cx="3628028" cy="234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1666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80" b="89820" l="4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63321"/>
            <a:ext cx="4623622" cy="308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77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741448"/>
            <a:ext cx="5598368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Широкомасштабне вивільнення в довкілля </a:t>
            </a:r>
            <a:r>
              <a:rPr lang="uk-UA" dirty="0" err="1"/>
              <a:t>трансгенних</a:t>
            </a:r>
            <a:r>
              <a:rPr lang="uk-UA" dirty="0"/>
              <a:t> організмів розпочалося 1996 р. Серед </a:t>
            </a:r>
            <a:r>
              <a:rPr lang="uk-UA" dirty="0" err="1"/>
              <a:t>трансгенних</a:t>
            </a:r>
            <a:r>
              <a:rPr lang="uk-UA" dirty="0"/>
              <a:t> організмів, що були створені, 98 % складали генетично модифіковані сільськогосподарські рослини. Серед </a:t>
            </a:r>
            <a:r>
              <a:rPr lang="uk-UA" dirty="0" err="1"/>
              <a:t>трансгенних</a:t>
            </a:r>
            <a:r>
              <a:rPr lang="uk-UA" dirty="0"/>
              <a:t> сільськогосподарських культур найбільші площі були під посівами сортів рослин, стійких до гербіцидів (71 %), хвороб і шкідників (22 %), гербіцидів і хвороб разом (7 %). 1999 р. у світовому масштабі посіви </a:t>
            </a:r>
            <a:r>
              <a:rPr lang="uk-UA" dirty="0" err="1"/>
              <a:t>трансгенних</a:t>
            </a:r>
            <a:r>
              <a:rPr lang="uk-UA" dirty="0"/>
              <a:t> сортів становили: сої — 54 %, кукурудзи — 28 %, бавовни й ріпаку — по 9 %, картоплі — 0,01 % від загальної площі під </a:t>
            </a:r>
            <a:r>
              <a:rPr lang="uk-UA" dirty="0" err="1"/>
              <a:t>трансгенними</a:t>
            </a:r>
            <a:r>
              <a:rPr lang="uk-UA" dirty="0"/>
              <a:t> рослинами. Крім зазначених культур на незначних площах вирощувалися генетично модифіковані сорти помідорів, гарбуза, тютюну, </a:t>
            </a:r>
            <a:r>
              <a:rPr lang="uk-UA" dirty="0" err="1"/>
              <a:t>папайі</a:t>
            </a:r>
            <a:r>
              <a:rPr lang="uk-UA" dirty="0"/>
              <a:t>, буряку, цикорію, льону. Вже створені й проходять випробування та процедуру реєстрації </a:t>
            </a:r>
            <a:r>
              <a:rPr lang="uk-UA" dirty="0" err="1"/>
              <a:t>трансгенні</a:t>
            </a:r>
            <a:r>
              <a:rPr lang="uk-UA" dirty="0"/>
              <a:t> сорти рису і пшениці.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62" b="94615" l="0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921288" cy="18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89964" l="9985" r="984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294" y="2286228"/>
            <a:ext cx="3302141" cy="139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2512711" cy="251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7395"/>
            <a:ext cx="396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74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3888432" cy="59093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Генетична</a:t>
            </a:r>
            <a:r>
              <a:rPr lang="ru-RU" dirty="0"/>
              <a:t> </a:t>
            </a:r>
            <a:r>
              <a:rPr lang="ru-RU" dirty="0" err="1"/>
              <a:t>модифікація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живим </a:t>
            </a:r>
            <a:r>
              <a:rPr lang="ru-RU" dirty="0" err="1"/>
              <a:t>організмам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. Але, </a:t>
            </a:r>
            <a:r>
              <a:rPr lang="ru-RU" dirty="0" err="1"/>
              <a:t>хоча</a:t>
            </a:r>
            <a:r>
              <a:rPr lang="ru-RU" dirty="0"/>
              <a:t> такими продуктами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харчується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людей, минуло </a:t>
            </a:r>
            <a:r>
              <a:rPr lang="ru-RU" dirty="0" err="1"/>
              <a:t>замало</a:t>
            </a:r>
            <a:r>
              <a:rPr lang="ru-RU" dirty="0"/>
              <a:t> часу, </a:t>
            </a:r>
            <a:r>
              <a:rPr lang="ru-RU" dirty="0" err="1"/>
              <a:t>аби</a:t>
            </a:r>
            <a:r>
              <a:rPr lang="ru-RU" dirty="0"/>
              <a:t> наука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встановила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наш </a:t>
            </a:r>
            <a:r>
              <a:rPr lang="ru-RU" dirty="0" err="1"/>
              <a:t>організм</a:t>
            </a:r>
            <a:r>
              <a:rPr lang="ru-RU" dirty="0"/>
              <a:t>. В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</a:t>
            </a:r>
            <a:r>
              <a:rPr lang="ru-RU" dirty="0" err="1"/>
              <a:t>сої</a:t>
            </a:r>
            <a:r>
              <a:rPr lang="ru-RU" dirty="0"/>
              <a:t> та </a:t>
            </a:r>
            <a:r>
              <a:rPr lang="ru-RU" dirty="0" err="1"/>
              <a:t>кукурудзи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дозволено з 1997 p., а </a:t>
            </a:r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ферменти</a:t>
            </a:r>
            <a:r>
              <a:rPr lang="ru-RU" dirty="0"/>
              <a:t>, добавки, </a:t>
            </a:r>
            <a:r>
              <a:rPr lang="ru-RU" dirty="0" err="1"/>
              <a:t>одержані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генної</a:t>
            </a:r>
            <a:r>
              <a:rPr lang="ru-RU" dirty="0"/>
              <a:t> </a:t>
            </a:r>
            <a:r>
              <a:rPr lang="ru-RU" dirty="0" err="1"/>
              <a:t>інженерії</a:t>
            </a:r>
            <a:r>
              <a:rPr lang="ru-RU" dirty="0"/>
              <a:t>,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двадцять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до </a:t>
            </a:r>
            <a:r>
              <a:rPr lang="ru-RU" dirty="0" err="1"/>
              <a:t>законодавчих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з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включені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безпечності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933684"/>
            <a:ext cx="4142234" cy="2789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6127" y="3980030"/>
            <a:ext cx="4176099" cy="215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6127" y="0"/>
            <a:ext cx="396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5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126</TotalTime>
  <Words>698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ХИМЕРНІ ТА ТРАНСГЕННІ ОРГАНІЗМИ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ХИМЕРНІ ТА ТРАНСГЕННІ ОРГАНІЗМИ</dc:title>
  <dc:creator>SASHA</dc:creator>
  <cp:lastModifiedBy>User</cp:lastModifiedBy>
  <cp:revision>10</cp:revision>
  <dcterms:created xsi:type="dcterms:W3CDTF">2014-11-10T13:56:48Z</dcterms:created>
  <dcterms:modified xsi:type="dcterms:W3CDTF">2015-04-10T14:22:29Z</dcterms:modified>
</cp:coreProperties>
</file>