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8" r:id="rId4"/>
    <p:sldId id="259" r:id="rId5"/>
    <p:sldId id="261" r:id="rId6"/>
    <p:sldId id="262" r:id="rId7"/>
    <p:sldId id="263" r:id="rId8"/>
    <p:sldId id="260" r:id="rId9"/>
    <p:sldId id="257" r:id="rId10"/>
    <p:sldId id="270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D73A6-A101-4617-8B65-5D783492077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69A9A-286F-4558-8CF4-71B292AEBB5A}">
      <dgm:prSet phldrT="[Текст]" custT="1"/>
      <dgm:spPr/>
      <dgm:t>
        <a:bodyPr/>
        <a:lstStyle/>
        <a:p>
          <a:r>
            <a:rPr lang="uk-UA" sz="2800" dirty="0" smtClean="0">
              <a:solidFill>
                <a:srgbClr val="002060"/>
              </a:solidFill>
            </a:rPr>
            <a:t>організми</a:t>
          </a:r>
          <a:endParaRPr lang="ru-RU" sz="2800" dirty="0">
            <a:solidFill>
              <a:srgbClr val="002060"/>
            </a:solidFill>
          </a:endParaRPr>
        </a:p>
      </dgm:t>
    </dgm:pt>
    <dgm:pt modelId="{AC36BE3B-2564-4EF1-9400-8633AB92B045}" type="parTrans" cxnId="{E03DAB4F-F95A-4464-A0C5-6273D0FF97BD}">
      <dgm:prSet/>
      <dgm:spPr/>
      <dgm:t>
        <a:bodyPr/>
        <a:lstStyle/>
        <a:p>
          <a:endParaRPr lang="ru-RU"/>
        </a:p>
      </dgm:t>
    </dgm:pt>
    <dgm:pt modelId="{914EB3FC-6C94-4DD8-8D34-AECD400266FC}" type="sibTrans" cxnId="{E03DAB4F-F95A-4464-A0C5-6273D0FF97BD}">
      <dgm:prSet/>
      <dgm:spPr/>
      <dgm:t>
        <a:bodyPr/>
        <a:lstStyle/>
        <a:p>
          <a:endParaRPr lang="ru-RU"/>
        </a:p>
      </dgm:t>
    </dgm:pt>
    <dgm:pt modelId="{2CC6E650-44E0-4C5E-9B1A-26B4C73C014B}">
      <dgm:prSet phldrT="[Текст]"/>
      <dgm:spPr/>
      <dgm:t>
        <a:bodyPr/>
        <a:lstStyle/>
        <a:p>
          <a:r>
            <a:rPr lang="uk-UA" dirty="0" smtClean="0"/>
            <a:t>Одноклітинні</a:t>
          </a:r>
          <a:endParaRPr lang="ru-RU" dirty="0"/>
        </a:p>
      </dgm:t>
    </dgm:pt>
    <dgm:pt modelId="{A28518E7-CD91-47E3-A868-68C20098171F}" type="parTrans" cxnId="{CED21115-71D0-4793-A45D-8E115942D4A9}">
      <dgm:prSet/>
      <dgm:spPr/>
      <dgm:t>
        <a:bodyPr/>
        <a:lstStyle/>
        <a:p>
          <a:endParaRPr lang="ru-RU"/>
        </a:p>
      </dgm:t>
    </dgm:pt>
    <dgm:pt modelId="{9FDD79CB-890D-4EF4-AFAD-7FD56E85635F}" type="sibTrans" cxnId="{CED21115-71D0-4793-A45D-8E115942D4A9}">
      <dgm:prSet/>
      <dgm:spPr/>
      <dgm:t>
        <a:bodyPr/>
        <a:lstStyle/>
        <a:p>
          <a:endParaRPr lang="ru-RU"/>
        </a:p>
      </dgm:t>
    </dgm:pt>
    <dgm:pt modelId="{FE5B023E-9551-45A8-A92A-ABB5ABA3735E}">
      <dgm:prSet phldrT="[Текст]"/>
      <dgm:spPr/>
      <dgm:t>
        <a:bodyPr/>
        <a:lstStyle/>
        <a:p>
          <a:r>
            <a:rPr lang="uk-UA" dirty="0" smtClean="0"/>
            <a:t>Колоніальні</a:t>
          </a:r>
          <a:endParaRPr lang="ru-RU" dirty="0"/>
        </a:p>
      </dgm:t>
    </dgm:pt>
    <dgm:pt modelId="{C48BFD11-DC74-4928-BCD5-DB185E50D9E2}" type="parTrans" cxnId="{15EFE674-B60B-4019-8072-C25B3983C341}">
      <dgm:prSet/>
      <dgm:spPr/>
      <dgm:t>
        <a:bodyPr/>
        <a:lstStyle/>
        <a:p>
          <a:endParaRPr lang="ru-RU"/>
        </a:p>
      </dgm:t>
    </dgm:pt>
    <dgm:pt modelId="{87A14E03-EEFB-494D-9276-399940E36A6A}" type="sibTrans" cxnId="{15EFE674-B60B-4019-8072-C25B3983C341}">
      <dgm:prSet/>
      <dgm:spPr/>
      <dgm:t>
        <a:bodyPr/>
        <a:lstStyle/>
        <a:p>
          <a:endParaRPr lang="ru-RU"/>
        </a:p>
      </dgm:t>
    </dgm:pt>
    <dgm:pt modelId="{FE4318FC-AD36-4A77-87CF-EBF7679B1E6B}">
      <dgm:prSet/>
      <dgm:spPr/>
      <dgm:t>
        <a:bodyPr/>
        <a:lstStyle/>
        <a:p>
          <a:r>
            <a:rPr lang="uk-UA" dirty="0" smtClean="0"/>
            <a:t>Багатоклітинні</a:t>
          </a:r>
          <a:endParaRPr lang="ru-RU" dirty="0"/>
        </a:p>
      </dgm:t>
    </dgm:pt>
    <dgm:pt modelId="{D2C015A0-A1BF-4BFE-BD6B-EF86BEED3982}" type="parTrans" cxnId="{3934B717-4959-49BC-AF75-966F78AC99AD}">
      <dgm:prSet/>
      <dgm:spPr/>
      <dgm:t>
        <a:bodyPr/>
        <a:lstStyle/>
        <a:p>
          <a:endParaRPr lang="ru-RU"/>
        </a:p>
      </dgm:t>
    </dgm:pt>
    <dgm:pt modelId="{8A817F61-E0A5-449E-AFE2-62D0FA3B99F1}" type="sibTrans" cxnId="{3934B717-4959-49BC-AF75-966F78AC99AD}">
      <dgm:prSet/>
      <dgm:spPr/>
      <dgm:t>
        <a:bodyPr/>
        <a:lstStyle/>
        <a:p>
          <a:endParaRPr lang="ru-RU"/>
        </a:p>
      </dgm:t>
    </dgm:pt>
    <dgm:pt modelId="{2E31BA5B-1234-4434-87E6-C125E19C8B8D}" type="pres">
      <dgm:prSet presAssocID="{267D73A6-A101-4617-8B65-5D783492077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A43A592-5D76-4331-A3F8-D3C48462D929}" type="pres">
      <dgm:prSet presAssocID="{EE769A9A-286F-4558-8CF4-71B292AEBB5A}" presName="hierRoot1" presStyleCnt="0"/>
      <dgm:spPr/>
    </dgm:pt>
    <dgm:pt modelId="{E3248985-A90F-4887-A876-E38800529B6E}" type="pres">
      <dgm:prSet presAssocID="{EE769A9A-286F-4558-8CF4-71B292AEBB5A}" presName="composite" presStyleCnt="0"/>
      <dgm:spPr/>
    </dgm:pt>
    <dgm:pt modelId="{9AB2C9D9-8E33-42A9-9290-104C46D2CD9F}" type="pres">
      <dgm:prSet presAssocID="{EE769A9A-286F-4558-8CF4-71B292AEBB5A}" presName="background" presStyleLbl="node0" presStyleIdx="0" presStyleCnt="1"/>
      <dgm:spPr/>
    </dgm:pt>
    <dgm:pt modelId="{3635E293-233A-489B-B3D2-11A8F421E310}" type="pres">
      <dgm:prSet presAssocID="{EE769A9A-286F-4558-8CF4-71B292AEBB5A}" presName="text" presStyleLbl="fgAcc0" presStyleIdx="0" presStyleCnt="1" custScaleX="166280" custLinFactNeighborX="-21117" custLinFactNeighborY="-52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F66D8D-9607-47E1-9387-C4D4D187C26E}" type="pres">
      <dgm:prSet presAssocID="{EE769A9A-286F-4558-8CF4-71B292AEBB5A}" presName="hierChild2" presStyleCnt="0"/>
      <dgm:spPr/>
    </dgm:pt>
    <dgm:pt modelId="{4EFAB13F-751B-4CB3-BE0A-77395163F41F}" type="pres">
      <dgm:prSet presAssocID="{A28518E7-CD91-47E3-A868-68C20098171F}" presName="Name10" presStyleLbl="parChTrans1D2" presStyleIdx="0" presStyleCnt="3"/>
      <dgm:spPr/>
      <dgm:t>
        <a:bodyPr/>
        <a:lstStyle/>
        <a:p>
          <a:endParaRPr lang="ru-RU"/>
        </a:p>
      </dgm:t>
    </dgm:pt>
    <dgm:pt modelId="{55AF63D6-C7EB-4CDB-B827-866B54666A94}" type="pres">
      <dgm:prSet presAssocID="{2CC6E650-44E0-4C5E-9B1A-26B4C73C014B}" presName="hierRoot2" presStyleCnt="0"/>
      <dgm:spPr/>
    </dgm:pt>
    <dgm:pt modelId="{3697329C-6D06-4A10-ADB8-58CAFDE72D40}" type="pres">
      <dgm:prSet presAssocID="{2CC6E650-44E0-4C5E-9B1A-26B4C73C014B}" presName="composite2" presStyleCnt="0"/>
      <dgm:spPr/>
    </dgm:pt>
    <dgm:pt modelId="{92A8B489-266C-46D8-8BF4-DCBA0AFAED88}" type="pres">
      <dgm:prSet presAssocID="{2CC6E650-44E0-4C5E-9B1A-26B4C73C014B}" presName="background2" presStyleLbl="node2" presStyleIdx="0" presStyleCnt="3"/>
      <dgm:spPr/>
    </dgm:pt>
    <dgm:pt modelId="{8044C72B-5FB0-4059-85CE-29F7FBE71538}" type="pres">
      <dgm:prSet presAssocID="{2CC6E650-44E0-4C5E-9B1A-26B4C73C014B}" presName="text2" presStyleLbl="fgAcc2" presStyleIdx="0" presStyleCnt="3" custScaleX="1390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D12518-CA29-4840-8AF7-3BAF8EB1DC27}" type="pres">
      <dgm:prSet presAssocID="{2CC6E650-44E0-4C5E-9B1A-26B4C73C014B}" presName="hierChild3" presStyleCnt="0"/>
      <dgm:spPr/>
    </dgm:pt>
    <dgm:pt modelId="{34254460-B97A-436A-AB74-B6E33C76AEE5}" type="pres">
      <dgm:prSet presAssocID="{C48BFD11-DC74-4928-BCD5-DB185E50D9E2}" presName="Name10" presStyleLbl="parChTrans1D2" presStyleIdx="1" presStyleCnt="3"/>
      <dgm:spPr/>
      <dgm:t>
        <a:bodyPr/>
        <a:lstStyle/>
        <a:p>
          <a:endParaRPr lang="ru-RU"/>
        </a:p>
      </dgm:t>
    </dgm:pt>
    <dgm:pt modelId="{13FEBCD9-4070-4973-B332-06B09EA672A1}" type="pres">
      <dgm:prSet presAssocID="{FE5B023E-9551-45A8-A92A-ABB5ABA3735E}" presName="hierRoot2" presStyleCnt="0"/>
      <dgm:spPr/>
    </dgm:pt>
    <dgm:pt modelId="{45C0AD77-C8B7-4B50-9DF4-9F133416C002}" type="pres">
      <dgm:prSet presAssocID="{FE5B023E-9551-45A8-A92A-ABB5ABA3735E}" presName="composite2" presStyleCnt="0"/>
      <dgm:spPr/>
    </dgm:pt>
    <dgm:pt modelId="{FBB5C626-4C97-4CCE-ABAE-5A9999C92D39}" type="pres">
      <dgm:prSet presAssocID="{FE5B023E-9551-45A8-A92A-ABB5ABA3735E}" presName="background2" presStyleLbl="node2" presStyleIdx="1" presStyleCnt="3"/>
      <dgm:spPr/>
    </dgm:pt>
    <dgm:pt modelId="{6995EA9A-998D-4413-8F66-1CFC7781FB2A}" type="pres">
      <dgm:prSet presAssocID="{FE5B023E-9551-45A8-A92A-ABB5ABA3735E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DE2DA19-8423-4912-8E7A-82186086D231}" type="pres">
      <dgm:prSet presAssocID="{FE5B023E-9551-45A8-A92A-ABB5ABA3735E}" presName="hierChild3" presStyleCnt="0"/>
      <dgm:spPr/>
    </dgm:pt>
    <dgm:pt modelId="{B202946D-D209-4B3F-A0B6-766919BEB06F}" type="pres">
      <dgm:prSet presAssocID="{D2C015A0-A1BF-4BFE-BD6B-EF86BEED3982}" presName="Name10" presStyleLbl="parChTrans1D2" presStyleIdx="2" presStyleCnt="3"/>
      <dgm:spPr/>
      <dgm:t>
        <a:bodyPr/>
        <a:lstStyle/>
        <a:p>
          <a:endParaRPr lang="ru-RU"/>
        </a:p>
      </dgm:t>
    </dgm:pt>
    <dgm:pt modelId="{F07FFE2F-F0E0-40E3-B518-1DC84C1A5F96}" type="pres">
      <dgm:prSet presAssocID="{FE4318FC-AD36-4A77-87CF-EBF7679B1E6B}" presName="hierRoot2" presStyleCnt="0"/>
      <dgm:spPr/>
    </dgm:pt>
    <dgm:pt modelId="{2E70BF0A-111F-450F-A0FF-1E3998D841B2}" type="pres">
      <dgm:prSet presAssocID="{FE4318FC-AD36-4A77-87CF-EBF7679B1E6B}" presName="composite2" presStyleCnt="0"/>
      <dgm:spPr/>
    </dgm:pt>
    <dgm:pt modelId="{EB5107B4-D424-49DF-921F-FC57D109FEE3}" type="pres">
      <dgm:prSet presAssocID="{FE4318FC-AD36-4A77-87CF-EBF7679B1E6B}" presName="background2" presStyleLbl="node2" presStyleIdx="2" presStyleCnt="3"/>
      <dgm:spPr/>
    </dgm:pt>
    <dgm:pt modelId="{F5616DDE-3FB5-4243-BD36-7AD51788F28E}" type="pres">
      <dgm:prSet presAssocID="{FE4318FC-AD36-4A77-87CF-EBF7679B1E6B}" presName="text2" presStyleLbl="fgAcc2" presStyleIdx="2" presStyleCnt="3" custLinFactNeighborX="-105" custLinFactNeighborY="-2172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54674C-C525-480D-8BD6-796561A417BB}" type="pres">
      <dgm:prSet presAssocID="{FE4318FC-AD36-4A77-87CF-EBF7679B1E6B}" presName="hierChild3" presStyleCnt="0"/>
      <dgm:spPr/>
    </dgm:pt>
  </dgm:ptLst>
  <dgm:cxnLst>
    <dgm:cxn modelId="{15EFE674-B60B-4019-8072-C25B3983C341}" srcId="{EE769A9A-286F-4558-8CF4-71B292AEBB5A}" destId="{FE5B023E-9551-45A8-A92A-ABB5ABA3735E}" srcOrd="1" destOrd="0" parTransId="{C48BFD11-DC74-4928-BCD5-DB185E50D9E2}" sibTransId="{87A14E03-EEFB-494D-9276-399940E36A6A}"/>
    <dgm:cxn modelId="{CED21115-71D0-4793-A45D-8E115942D4A9}" srcId="{EE769A9A-286F-4558-8CF4-71B292AEBB5A}" destId="{2CC6E650-44E0-4C5E-9B1A-26B4C73C014B}" srcOrd="0" destOrd="0" parTransId="{A28518E7-CD91-47E3-A868-68C20098171F}" sibTransId="{9FDD79CB-890D-4EF4-AFAD-7FD56E85635F}"/>
    <dgm:cxn modelId="{3934B717-4959-49BC-AF75-966F78AC99AD}" srcId="{EE769A9A-286F-4558-8CF4-71B292AEBB5A}" destId="{FE4318FC-AD36-4A77-87CF-EBF7679B1E6B}" srcOrd="2" destOrd="0" parTransId="{D2C015A0-A1BF-4BFE-BD6B-EF86BEED3982}" sibTransId="{8A817F61-E0A5-449E-AFE2-62D0FA3B99F1}"/>
    <dgm:cxn modelId="{CD5B6404-80DC-4A5C-9DE7-030F38025FD0}" type="presOf" srcId="{A28518E7-CD91-47E3-A868-68C20098171F}" destId="{4EFAB13F-751B-4CB3-BE0A-77395163F41F}" srcOrd="0" destOrd="0" presId="urn:microsoft.com/office/officeart/2005/8/layout/hierarchy1"/>
    <dgm:cxn modelId="{804AFCE6-898C-41EF-B4F4-FC33EC4886F0}" type="presOf" srcId="{FE5B023E-9551-45A8-A92A-ABB5ABA3735E}" destId="{6995EA9A-998D-4413-8F66-1CFC7781FB2A}" srcOrd="0" destOrd="0" presId="urn:microsoft.com/office/officeart/2005/8/layout/hierarchy1"/>
    <dgm:cxn modelId="{809F93CB-DC9E-4A9B-BFA2-7EBB47464587}" type="presOf" srcId="{FE4318FC-AD36-4A77-87CF-EBF7679B1E6B}" destId="{F5616DDE-3FB5-4243-BD36-7AD51788F28E}" srcOrd="0" destOrd="0" presId="urn:microsoft.com/office/officeart/2005/8/layout/hierarchy1"/>
    <dgm:cxn modelId="{6343A74A-E5FF-419D-866C-40BAEBB27B44}" type="presOf" srcId="{D2C015A0-A1BF-4BFE-BD6B-EF86BEED3982}" destId="{B202946D-D209-4B3F-A0B6-766919BEB06F}" srcOrd="0" destOrd="0" presId="urn:microsoft.com/office/officeart/2005/8/layout/hierarchy1"/>
    <dgm:cxn modelId="{4B9D3D67-B83B-4D0D-B991-DDF869116E3E}" type="presOf" srcId="{C48BFD11-DC74-4928-BCD5-DB185E50D9E2}" destId="{34254460-B97A-436A-AB74-B6E33C76AEE5}" srcOrd="0" destOrd="0" presId="urn:microsoft.com/office/officeart/2005/8/layout/hierarchy1"/>
    <dgm:cxn modelId="{5411D259-9EC9-41D2-8CFC-D5E6A666D609}" type="presOf" srcId="{267D73A6-A101-4617-8B65-5D783492077E}" destId="{2E31BA5B-1234-4434-87E6-C125E19C8B8D}" srcOrd="0" destOrd="0" presId="urn:microsoft.com/office/officeart/2005/8/layout/hierarchy1"/>
    <dgm:cxn modelId="{E03DAB4F-F95A-4464-A0C5-6273D0FF97BD}" srcId="{267D73A6-A101-4617-8B65-5D783492077E}" destId="{EE769A9A-286F-4558-8CF4-71B292AEBB5A}" srcOrd="0" destOrd="0" parTransId="{AC36BE3B-2564-4EF1-9400-8633AB92B045}" sibTransId="{914EB3FC-6C94-4DD8-8D34-AECD400266FC}"/>
    <dgm:cxn modelId="{D533F72F-D3B1-4D7A-A753-38DCD9DD3C29}" type="presOf" srcId="{EE769A9A-286F-4558-8CF4-71B292AEBB5A}" destId="{3635E293-233A-489B-B3D2-11A8F421E310}" srcOrd="0" destOrd="0" presId="urn:microsoft.com/office/officeart/2005/8/layout/hierarchy1"/>
    <dgm:cxn modelId="{309D3B9F-7C5D-438A-BF25-D984035091AC}" type="presOf" srcId="{2CC6E650-44E0-4C5E-9B1A-26B4C73C014B}" destId="{8044C72B-5FB0-4059-85CE-29F7FBE71538}" srcOrd="0" destOrd="0" presId="urn:microsoft.com/office/officeart/2005/8/layout/hierarchy1"/>
    <dgm:cxn modelId="{ECE86B0A-5607-4DFA-BB3D-D21BA34B1389}" type="presParOf" srcId="{2E31BA5B-1234-4434-87E6-C125E19C8B8D}" destId="{DA43A592-5D76-4331-A3F8-D3C48462D929}" srcOrd="0" destOrd="0" presId="urn:microsoft.com/office/officeart/2005/8/layout/hierarchy1"/>
    <dgm:cxn modelId="{2B24FAC7-9869-4235-8F9D-ED0780789884}" type="presParOf" srcId="{DA43A592-5D76-4331-A3F8-D3C48462D929}" destId="{E3248985-A90F-4887-A876-E38800529B6E}" srcOrd="0" destOrd="0" presId="urn:microsoft.com/office/officeart/2005/8/layout/hierarchy1"/>
    <dgm:cxn modelId="{267F157B-9C6F-4AD2-93C1-243CB3F34D0A}" type="presParOf" srcId="{E3248985-A90F-4887-A876-E38800529B6E}" destId="{9AB2C9D9-8E33-42A9-9290-104C46D2CD9F}" srcOrd="0" destOrd="0" presId="urn:microsoft.com/office/officeart/2005/8/layout/hierarchy1"/>
    <dgm:cxn modelId="{27E007AA-7869-47EA-9D16-0C02D2A2CF91}" type="presParOf" srcId="{E3248985-A90F-4887-A876-E38800529B6E}" destId="{3635E293-233A-489B-B3D2-11A8F421E310}" srcOrd="1" destOrd="0" presId="urn:microsoft.com/office/officeart/2005/8/layout/hierarchy1"/>
    <dgm:cxn modelId="{82F1B863-CA16-4933-A9A8-063E83370541}" type="presParOf" srcId="{DA43A592-5D76-4331-A3F8-D3C48462D929}" destId="{47F66D8D-9607-47E1-9387-C4D4D187C26E}" srcOrd="1" destOrd="0" presId="urn:microsoft.com/office/officeart/2005/8/layout/hierarchy1"/>
    <dgm:cxn modelId="{C69A341C-8DA5-4481-A13C-381F93C451B2}" type="presParOf" srcId="{47F66D8D-9607-47E1-9387-C4D4D187C26E}" destId="{4EFAB13F-751B-4CB3-BE0A-77395163F41F}" srcOrd="0" destOrd="0" presId="urn:microsoft.com/office/officeart/2005/8/layout/hierarchy1"/>
    <dgm:cxn modelId="{656D0767-E789-4BA2-8233-912933A5EE1F}" type="presParOf" srcId="{47F66D8D-9607-47E1-9387-C4D4D187C26E}" destId="{55AF63D6-C7EB-4CDB-B827-866B54666A94}" srcOrd="1" destOrd="0" presId="urn:microsoft.com/office/officeart/2005/8/layout/hierarchy1"/>
    <dgm:cxn modelId="{98E65270-D54F-4957-B4C7-1263FA234F6A}" type="presParOf" srcId="{55AF63D6-C7EB-4CDB-B827-866B54666A94}" destId="{3697329C-6D06-4A10-ADB8-58CAFDE72D40}" srcOrd="0" destOrd="0" presId="urn:microsoft.com/office/officeart/2005/8/layout/hierarchy1"/>
    <dgm:cxn modelId="{6DF9D424-9248-4EBD-820D-F8D5C2FA3E6A}" type="presParOf" srcId="{3697329C-6D06-4A10-ADB8-58CAFDE72D40}" destId="{92A8B489-266C-46D8-8BF4-DCBA0AFAED88}" srcOrd="0" destOrd="0" presId="urn:microsoft.com/office/officeart/2005/8/layout/hierarchy1"/>
    <dgm:cxn modelId="{5DE4A791-1E3E-41B9-8074-C30CA2058900}" type="presParOf" srcId="{3697329C-6D06-4A10-ADB8-58CAFDE72D40}" destId="{8044C72B-5FB0-4059-85CE-29F7FBE71538}" srcOrd="1" destOrd="0" presId="urn:microsoft.com/office/officeart/2005/8/layout/hierarchy1"/>
    <dgm:cxn modelId="{8105FFF5-1904-4D11-8724-6C662D67D9B4}" type="presParOf" srcId="{55AF63D6-C7EB-4CDB-B827-866B54666A94}" destId="{7CD12518-CA29-4840-8AF7-3BAF8EB1DC27}" srcOrd="1" destOrd="0" presId="urn:microsoft.com/office/officeart/2005/8/layout/hierarchy1"/>
    <dgm:cxn modelId="{FC9B528D-0E47-4045-A661-8AC9EBD21920}" type="presParOf" srcId="{47F66D8D-9607-47E1-9387-C4D4D187C26E}" destId="{34254460-B97A-436A-AB74-B6E33C76AEE5}" srcOrd="2" destOrd="0" presId="urn:microsoft.com/office/officeart/2005/8/layout/hierarchy1"/>
    <dgm:cxn modelId="{B2ACB771-D78F-4728-8E87-93DE0A3E7002}" type="presParOf" srcId="{47F66D8D-9607-47E1-9387-C4D4D187C26E}" destId="{13FEBCD9-4070-4973-B332-06B09EA672A1}" srcOrd="3" destOrd="0" presId="urn:microsoft.com/office/officeart/2005/8/layout/hierarchy1"/>
    <dgm:cxn modelId="{86E5D54C-FB57-4D3F-A554-EA149F1E586B}" type="presParOf" srcId="{13FEBCD9-4070-4973-B332-06B09EA672A1}" destId="{45C0AD77-C8B7-4B50-9DF4-9F133416C002}" srcOrd="0" destOrd="0" presId="urn:microsoft.com/office/officeart/2005/8/layout/hierarchy1"/>
    <dgm:cxn modelId="{641F799E-190A-4AF7-B4E5-AE5E2BCBAA42}" type="presParOf" srcId="{45C0AD77-C8B7-4B50-9DF4-9F133416C002}" destId="{FBB5C626-4C97-4CCE-ABAE-5A9999C92D39}" srcOrd="0" destOrd="0" presId="urn:microsoft.com/office/officeart/2005/8/layout/hierarchy1"/>
    <dgm:cxn modelId="{4D5D4CFF-601E-4B2F-AFF5-86ABBD2FE792}" type="presParOf" srcId="{45C0AD77-C8B7-4B50-9DF4-9F133416C002}" destId="{6995EA9A-998D-4413-8F66-1CFC7781FB2A}" srcOrd="1" destOrd="0" presId="urn:microsoft.com/office/officeart/2005/8/layout/hierarchy1"/>
    <dgm:cxn modelId="{1F0FEF92-5098-4E9C-B5D2-94C24DA6E568}" type="presParOf" srcId="{13FEBCD9-4070-4973-B332-06B09EA672A1}" destId="{EDE2DA19-8423-4912-8E7A-82186086D231}" srcOrd="1" destOrd="0" presId="urn:microsoft.com/office/officeart/2005/8/layout/hierarchy1"/>
    <dgm:cxn modelId="{2DD87EF6-0805-44DD-8374-C1C645F78F1C}" type="presParOf" srcId="{47F66D8D-9607-47E1-9387-C4D4D187C26E}" destId="{B202946D-D209-4B3F-A0B6-766919BEB06F}" srcOrd="4" destOrd="0" presId="urn:microsoft.com/office/officeart/2005/8/layout/hierarchy1"/>
    <dgm:cxn modelId="{D478DB6C-B03A-424A-B605-3C684E5A15DE}" type="presParOf" srcId="{47F66D8D-9607-47E1-9387-C4D4D187C26E}" destId="{F07FFE2F-F0E0-40E3-B518-1DC84C1A5F96}" srcOrd="5" destOrd="0" presId="urn:microsoft.com/office/officeart/2005/8/layout/hierarchy1"/>
    <dgm:cxn modelId="{6891AFB9-1E69-4967-AF49-B9CF247CB24F}" type="presParOf" srcId="{F07FFE2F-F0E0-40E3-B518-1DC84C1A5F96}" destId="{2E70BF0A-111F-450F-A0FF-1E3998D841B2}" srcOrd="0" destOrd="0" presId="urn:microsoft.com/office/officeart/2005/8/layout/hierarchy1"/>
    <dgm:cxn modelId="{B05A5677-3EA8-46FF-934B-357FC99CDDF7}" type="presParOf" srcId="{2E70BF0A-111F-450F-A0FF-1E3998D841B2}" destId="{EB5107B4-D424-49DF-921F-FC57D109FEE3}" srcOrd="0" destOrd="0" presId="urn:microsoft.com/office/officeart/2005/8/layout/hierarchy1"/>
    <dgm:cxn modelId="{A8F7046F-B655-4839-B3DE-043B11891EBF}" type="presParOf" srcId="{2E70BF0A-111F-450F-A0FF-1E3998D841B2}" destId="{F5616DDE-3FB5-4243-BD36-7AD51788F28E}" srcOrd="1" destOrd="0" presId="urn:microsoft.com/office/officeart/2005/8/layout/hierarchy1"/>
    <dgm:cxn modelId="{15D6E3D2-F90B-48D4-AFB4-01F01D865306}" type="presParOf" srcId="{F07FFE2F-F0E0-40E3-B518-1DC84C1A5F96}" destId="{CC54674C-C525-480D-8BD6-796561A417B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931F93-6546-4B89-AE9B-149550A25A34}" type="datetimeFigureOut">
              <a:rPr lang="ru-RU" smtClean="0"/>
              <a:pPr/>
              <a:t>14.09.2014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5B37F7A-5D88-40B1-A1E2-4486E04B80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8860" y="533400"/>
            <a:ext cx="6043408" cy="2868168"/>
          </a:xfrm>
        </p:spPr>
        <p:txBody>
          <a:bodyPr/>
          <a:lstStyle/>
          <a:p>
            <a:pPr algn="l"/>
            <a:r>
              <a:rPr lang="uk-UA" dirty="0" smtClean="0"/>
              <a:t>Клітина – одиниця живого. Історія вивчення клітин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Розробила</a:t>
            </a:r>
            <a:r>
              <a:rPr lang="ru-RU" dirty="0" smtClean="0"/>
              <a:t>  </a:t>
            </a:r>
            <a:r>
              <a:rPr lang="ru-RU" dirty="0" err="1" smtClean="0"/>
              <a:t>вчитель</a:t>
            </a:r>
            <a:r>
              <a:rPr lang="ru-RU" dirty="0" smtClean="0"/>
              <a:t> ХЗОШ № 76 </a:t>
            </a:r>
          </a:p>
          <a:p>
            <a:r>
              <a:rPr lang="ru-RU" dirty="0" smtClean="0"/>
              <a:t>Малік Н.А.</a:t>
            </a:r>
            <a:endParaRPr lang="ru-RU" smtClean="0"/>
          </a:p>
          <a:p>
            <a:endParaRPr lang="ru-RU" dirty="0"/>
          </a:p>
        </p:txBody>
      </p:sp>
      <p:pic>
        <p:nvPicPr>
          <p:cNvPr id="23554" name="Picture 2" descr="http://pti.kiev.ua/uploads/posts/2010-12/1291412063_1569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876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uk-UA" dirty="0" err="1" smtClean="0"/>
              <a:t>Марчело</a:t>
            </a:r>
            <a:r>
              <a:rPr lang="uk-UA" dirty="0" smtClean="0"/>
              <a:t> </a:t>
            </a:r>
            <a:r>
              <a:rPr lang="uk-UA" dirty="0" err="1" smtClean="0"/>
              <a:t>Мальпігі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900486" cy="4846320"/>
          </a:xfrm>
        </p:spPr>
        <p:txBody>
          <a:bodyPr/>
          <a:lstStyle/>
          <a:p>
            <a:r>
              <a:rPr lang="uk-UA" dirty="0" err="1" smtClean="0"/>
              <a:t>Марчело</a:t>
            </a:r>
            <a:r>
              <a:rPr lang="uk-UA" dirty="0" smtClean="0"/>
              <a:t> </a:t>
            </a:r>
            <a:r>
              <a:rPr lang="uk-UA" dirty="0" err="1" smtClean="0"/>
              <a:t>Мальпігі</a:t>
            </a:r>
            <a:r>
              <a:rPr lang="uk-UA" dirty="0" smtClean="0"/>
              <a:t> </a:t>
            </a:r>
            <a:r>
              <a:rPr lang="uk-UA" dirty="0" err="1" smtClean="0"/>
              <a:t>–італійський</a:t>
            </a:r>
            <a:r>
              <a:rPr lang="uk-UA" dirty="0" smtClean="0"/>
              <a:t> лікар, біолог – 1675 рік узагальнив уявлення про анатомічну будову рослин (дослідили будову тканин, пояснив, що тканини складаються з клітин), відкрив капіляри.</a:t>
            </a:r>
            <a:endParaRPr lang="ru-RU" dirty="0"/>
          </a:p>
        </p:txBody>
      </p:sp>
      <p:pic>
        <p:nvPicPr>
          <p:cNvPr id="4" name="Рисунок 3" descr="мальпіг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285860"/>
            <a:ext cx="3393305" cy="4071966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АНТОНІ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Левенгук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6" name="Picture 4" descr="http://900igr.net/datai/biologija/Prokarioticheskaja-kletka/0008-006-1675-god-Nemnogo-istori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3143250" cy="285750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3714752"/>
            <a:ext cx="3686172" cy="274098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Удосконалив мікроскоп – збільшення до 300 разів.</a:t>
            </a:r>
          </a:p>
          <a:p>
            <a:r>
              <a:rPr lang="uk-UA" dirty="0" smtClean="0"/>
              <a:t>У 80-ті роки </a:t>
            </a:r>
            <a:r>
              <a:rPr lang="en-US" dirty="0" smtClean="0"/>
              <a:t>XVIII </a:t>
            </a:r>
            <a:r>
              <a:rPr lang="uk-UA" dirty="0" smtClean="0"/>
              <a:t> ст. – вперше побачив бактерій,  спостерігав еритроцити, та сперматозоїди - чоловічі статеві клітини.</a:t>
            </a:r>
            <a:endParaRPr lang="ru-RU" dirty="0"/>
          </a:p>
        </p:txBody>
      </p:sp>
      <p:pic>
        <p:nvPicPr>
          <p:cNvPr id="33798" name="Picture 6" descr="http://www.knowbiology.ru/pics/8ojjly6au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928670"/>
            <a:ext cx="3333750" cy="4029075"/>
          </a:xfrm>
          <a:prstGeom prst="rect">
            <a:avLst/>
          </a:prstGeom>
          <a:noFill/>
        </p:spPr>
      </p:pic>
      <p:pic>
        <p:nvPicPr>
          <p:cNvPr id="8" name="Рисунок 7" descr="leweng_b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4214794"/>
            <a:ext cx="2628494" cy="2643206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uk-UA" dirty="0" smtClean="0"/>
              <a:t>Карл  Бер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257544" cy="484632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Російський природодослідник.</a:t>
            </a:r>
          </a:p>
          <a:p>
            <a:r>
              <a:rPr lang="uk-UA" dirty="0" smtClean="0"/>
              <a:t>У 1827 році  виявив яйцеклітину ссавців, </a:t>
            </a:r>
          </a:p>
          <a:p>
            <a:r>
              <a:rPr lang="uk-UA" dirty="0" smtClean="0"/>
              <a:t> установив, що  всі багатоклітинні організми починають розвиток з  однієї клітини - зиготи.</a:t>
            </a:r>
          </a:p>
          <a:p>
            <a:r>
              <a:rPr lang="uk-UA" dirty="0" smtClean="0"/>
              <a:t>Сформулював положення, що клітина є не тільки одиницею будови, а й одиницею розвитку живих організмів.</a:t>
            </a:r>
            <a:endParaRPr lang="ru-RU" dirty="0"/>
          </a:p>
        </p:txBody>
      </p:sp>
      <p:pic>
        <p:nvPicPr>
          <p:cNvPr id="34818" name="Picture 2" descr="http://upload.wikimedia.org/wikipedia/commons/3/33/Karl_Ernst_von_Ba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-16573622"/>
            <a:ext cx="2535936" cy="2726131"/>
          </a:xfrm>
          <a:prstGeom prst="rect">
            <a:avLst/>
          </a:prstGeom>
          <a:noFill/>
        </p:spPr>
      </p:pic>
      <p:pic>
        <p:nvPicPr>
          <p:cNvPr id="34824" name="Picture 8" descr="http://www2.hu-berlin.de/sexology/Magyarul/Nyito_oldal/Kronologia/Elozmenyek/19_szazad/Baer_g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714488"/>
            <a:ext cx="3645607" cy="45720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/>
          <a:lstStyle/>
          <a:p>
            <a:pPr algn="ctr"/>
            <a:r>
              <a:rPr lang="uk-UA" dirty="0" smtClean="0"/>
              <a:t>Ян </a:t>
            </a:r>
            <a:r>
              <a:rPr lang="uk-UA" dirty="0" err="1" smtClean="0"/>
              <a:t>Пуркін</a:t>
            </a:r>
            <a:r>
              <a:rPr lang="en-US" dirty="0" smtClean="0"/>
              <a:t>’</a:t>
            </a:r>
            <a:r>
              <a:rPr lang="uk-UA" dirty="0" smtClean="0"/>
              <a:t>є</a:t>
            </a:r>
            <a:endParaRPr lang="ru-RU" dirty="0"/>
          </a:p>
        </p:txBody>
      </p:sp>
      <p:pic>
        <p:nvPicPr>
          <p:cNvPr id="4" name="Содержимое 3" descr="purkyn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357298"/>
            <a:ext cx="1905000" cy="2540000"/>
          </a:xfrm>
        </p:spPr>
      </p:pic>
      <p:sp>
        <p:nvSpPr>
          <p:cNvPr id="5" name="TextBox 4"/>
          <p:cNvSpPr txBox="1"/>
          <p:nvPr/>
        </p:nvSpPr>
        <p:spPr>
          <a:xfrm>
            <a:off x="2928926" y="142873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Чеський натураліст .</a:t>
            </a:r>
          </a:p>
          <a:p>
            <a:r>
              <a:rPr lang="uk-UA" dirty="0" smtClean="0"/>
              <a:t>У1825 році  відкрив ядро в клітинах тварин.</a:t>
            </a:r>
            <a:endParaRPr lang="ru-RU" dirty="0"/>
          </a:p>
        </p:txBody>
      </p:sp>
      <p:pic>
        <p:nvPicPr>
          <p:cNvPr id="6" name="Рисунок 5" descr="1263918754_image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3214686"/>
            <a:ext cx="3268980" cy="329184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7239000" cy="71438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Роберт </a:t>
            </a:r>
            <a:r>
              <a:rPr lang="uk-UA" dirty="0" err="1" smtClean="0"/>
              <a:t>Броун</a:t>
            </a:r>
            <a:endParaRPr lang="ru-RU" dirty="0"/>
          </a:p>
        </p:txBody>
      </p:sp>
      <p:pic>
        <p:nvPicPr>
          <p:cNvPr id="4" name="Содержимое 3" descr="Robert_brown_botanik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500174"/>
            <a:ext cx="3279745" cy="4143404"/>
          </a:xfrm>
        </p:spPr>
      </p:pic>
      <p:sp>
        <p:nvSpPr>
          <p:cNvPr id="5" name="TextBox 4"/>
          <p:cNvSpPr txBox="1"/>
          <p:nvPr/>
        </p:nvSpPr>
        <p:spPr>
          <a:xfrm>
            <a:off x="4500562" y="1714488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Англійський ботанік,  який у 1831 році вивчив ядро у рослин</a:t>
            </a:r>
            <a:endParaRPr lang="ru-RU" dirty="0"/>
          </a:p>
        </p:txBody>
      </p:sp>
      <p:pic>
        <p:nvPicPr>
          <p:cNvPr id="6" name="Рисунок 5" descr="090101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286124"/>
            <a:ext cx="3810000" cy="304800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pPr algn="ctr"/>
            <a:r>
              <a:rPr lang="uk-UA" dirty="0" err="1" smtClean="0"/>
              <a:t>Матіас</a:t>
            </a:r>
            <a:r>
              <a:rPr lang="uk-UA" dirty="0" smtClean="0"/>
              <a:t> </a:t>
            </a:r>
            <a:r>
              <a:rPr lang="uk-UA" dirty="0" err="1" smtClean="0"/>
              <a:t>Шлейден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757610" cy="4846320"/>
          </a:xfrm>
        </p:spPr>
        <p:txBody>
          <a:bodyPr/>
          <a:lstStyle/>
          <a:p>
            <a:r>
              <a:rPr lang="uk-UA" dirty="0" smtClean="0"/>
              <a:t>У 1838 році  німецький ботанік </a:t>
            </a:r>
            <a:r>
              <a:rPr lang="uk-UA" dirty="0" err="1" smtClean="0"/>
              <a:t>Матіас</a:t>
            </a:r>
            <a:r>
              <a:rPr lang="uk-UA" dirty="0" smtClean="0"/>
              <a:t> </a:t>
            </a:r>
            <a:r>
              <a:rPr lang="uk-UA" dirty="0" err="1" smtClean="0"/>
              <a:t>Шлейден</a:t>
            </a:r>
            <a:r>
              <a:rPr lang="uk-UA" dirty="0" smtClean="0"/>
              <a:t>  дійшов висновку, що всі   рослинні тканини складаються з клітин, а зародки рослин завжди розвиваються з однієї клітини</a:t>
            </a:r>
            <a:endParaRPr lang="ru-RU" dirty="0"/>
          </a:p>
        </p:txBody>
      </p:sp>
      <p:pic>
        <p:nvPicPr>
          <p:cNvPr id="4" name="Рисунок 3" descr="Матіас Шлейде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7" y="1388701"/>
            <a:ext cx="3666948" cy="4754943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uk-UA" dirty="0" smtClean="0"/>
              <a:t>Теодор </a:t>
            </a:r>
            <a:r>
              <a:rPr lang="uk-UA" dirty="0" err="1" smtClean="0"/>
              <a:t>Шванн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4043362" cy="4846320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Роком пізніше – у 1939 році Теодором </a:t>
            </a:r>
            <a:r>
              <a:rPr lang="uk-UA" dirty="0" err="1" smtClean="0"/>
              <a:t>Шванном</a:t>
            </a:r>
            <a:r>
              <a:rPr lang="uk-UA" dirty="0" smtClean="0"/>
              <a:t> німецький цитолог, фізіолог - зробив аналогічні висновки щодо тканин тварин порівнюючи будову рослинних та тваринних клітин.  </a:t>
            </a:r>
          </a:p>
          <a:p>
            <a:r>
              <a:rPr lang="uk-UA" dirty="0" smtClean="0"/>
              <a:t>Створивши клітинну теорію,згідно з якою клітина є основною структурною та функціональною одиницею живих організмів.</a:t>
            </a:r>
            <a:endParaRPr lang="ru-RU" dirty="0"/>
          </a:p>
        </p:txBody>
      </p:sp>
      <p:pic>
        <p:nvPicPr>
          <p:cNvPr id="4" name="Рисунок 3" descr="shwan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562" y="1214422"/>
            <a:ext cx="4217234" cy="4620252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65754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Виберіть одну правильну відповідь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686800" cy="5857916"/>
          </a:xfrm>
        </p:spPr>
        <p:txBody>
          <a:bodyPr>
            <a:noAutofit/>
          </a:bodyPr>
          <a:lstStyle/>
          <a:p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Основною структурною одиницею всіх живих організмів є: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клітина		                      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молекула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       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атом	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орган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2.	Наука про будову і функції клітини — це: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      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ботаніка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 цитологія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             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гістологія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фізіологія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3.	Учений, який сформулював основні положення клітинної теорії,— це: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Гук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  Теодор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Шванн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Броун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  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Антоні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Левенгук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4.	Учений, який уперше запропонував термін «клітина»,— це: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Гук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  Теодор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Шванн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Броун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  Антоні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Левенгук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5.	Учений, який уперше описав мікроскопічну будову інфузорій, бактерій, сперматозоїдів тварин,— це: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Гук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Теодор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Шванн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Броун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Антоні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Левенгук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6.	Учений, який уперше описав ядро в рослинних клітинах: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Гук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Теодор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Шванн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Роберт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Броун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Антоні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ван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300" dirty="0" err="1" smtClean="0">
                <a:latin typeface="Times New Roman" pitchFamily="18" charset="0"/>
                <a:cs typeface="Times New Roman" pitchFamily="18" charset="0"/>
              </a:rPr>
              <a:t>Левенгук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7.	Організми бувають:</a:t>
            </a:r>
            <a:endParaRPr lang="ru-RU" sz="13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 А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тільки багатоклітинні	    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В                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колоніальні й багатоклітинні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        Б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одноклітинні й багатоклітинні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uk-UA" sz="1300" dirty="0" smtClean="0">
                <a:latin typeface="Times New Roman" pitchFamily="18" charset="0"/>
                <a:cs typeface="Times New Roman" pitchFamily="18" charset="0"/>
              </a:rPr>
              <a:t>	одноклітинні, колоніальні й багатоклітинні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MOI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958" y="500041"/>
            <a:ext cx="1643042" cy="2053803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uk-UA" dirty="0" smtClean="0"/>
              <a:t>Правильні відповіді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 — А, </a:t>
            </a:r>
          </a:p>
          <a:p>
            <a:r>
              <a:rPr lang="uk-UA" dirty="0" smtClean="0"/>
              <a:t>2 — В,</a:t>
            </a:r>
          </a:p>
          <a:p>
            <a:r>
              <a:rPr lang="uk-UA" dirty="0" smtClean="0"/>
              <a:t> 3 — В, </a:t>
            </a:r>
          </a:p>
          <a:p>
            <a:r>
              <a:rPr lang="uk-UA" dirty="0" smtClean="0"/>
              <a:t>4 — А,</a:t>
            </a:r>
          </a:p>
          <a:p>
            <a:r>
              <a:rPr lang="uk-UA" dirty="0" smtClean="0"/>
              <a:t> 5 — Г,</a:t>
            </a:r>
          </a:p>
          <a:p>
            <a:r>
              <a:rPr lang="uk-UA" dirty="0" smtClean="0"/>
              <a:t> 6 — Б,</a:t>
            </a:r>
          </a:p>
          <a:p>
            <a:r>
              <a:rPr lang="uk-UA" dirty="0" smtClean="0"/>
              <a:t> 7 — Г.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928802"/>
            <a:ext cx="3286148" cy="2524142"/>
          </a:xfrm>
          <a:prstGeom prst="rect">
            <a:avLst/>
          </a:prstGeom>
        </p:spPr>
      </p:pic>
      <p:pic>
        <p:nvPicPr>
          <p:cNvPr id="36866" name="Picture 2" descr="http://lisyonok.ucoz.ru/smilez/ogromniye/278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575" y="-525463"/>
            <a:ext cx="1019175" cy="10953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Успіхів у  навчанні!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928934"/>
            <a:ext cx="3500462" cy="2620334"/>
          </a:xfrm>
          <a:prstGeom prst="rect">
            <a:avLst/>
          </a:prstGeom>
        </p:spPr>
      </p:pic>
      <p:pic>
        <p:nvPicPr>
          <p:cNvPr id="5" name="Рисунок 4" descr="MOI2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286256"/>
            <a:ext cx="2500330" cy="2456846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ttps://encrypted-tbn3.gstatic.com/images?q=tbn:ANd9GcQrgbsBsQZZGVih_7v4a2CwbKzRLsppfEHq366tfGy9gzB3Jocqc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4214818"/>
            <a:ext cx="3643338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/>
              <a:t>К</a:t>
            </a:r>
            <a:r>
              <a:rPr lang="uk-UA" dirty="0" err="1" smtClean="0"/>
              <a:t>літини</a:t>
            </a:r>
            <a:r>
              <a:rPr lang="uk-UA" dirty="0" smtClean="0"/>
              <a:t> відрізняються: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3114668" cy="3391220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за </a:t>
            </a:r>
            <a:r>
              <a:rPr lang="uk-UA" dirty="0" smtClean="0"/>
              <a:t>розмірами, </a:t>
            </a:r>
            <a:endParaRPr lang="uk-UA" dirty="0" smtClean="0"/>
          </a:p>
          <a:p>
            <a:r>
              <a:rPr lang="uk-UA" dirty="0" smtClean="0"/>
              <a:t>формою,</a:t>
            </a:r>
          </a:p>
          <a:p>
            <a:r>
              <a:rPr lang="uk-UA" dirty="0" smtClean="0"/>
              <a:t> </a:t>
            </a:r>
            <a:r>
              <a:rPr lang="uk-UA" dirty="0" smtClean="0"/>
              <a:t>функціями, які вони виконують. Є </a:t>
            </a:r>
            <a:r>
              <a:rPr lang="uk-UA" dirty="0" err="1" smtClean="0">
                <a:solidFill>
                  <a:srgbClr val="FF0000"/>
                </a:solidFill>
              </a:rPr>
              <a:t>клітини-«гіганти</a:t>
            </a:r>
            <a:r>
              <a:rPr lang="uk-UA" dirty="0" smtClean="0">
                <a:solidFill>
                  <a:srgbClr val="FF0000"/>
                </a:solidFill>
              </a:rPr>
              <a:t>», </a:t>
            </a:r>
            <a:r>
              <a:rPr lang="uk-UA" dirty="0" smtClean="0"/>
              <a:t>а є дуже дрібні клітини. </a:t>
            </a:r>
            <a:endParaRPr lang="uk-UA" smtClean="0"/>
          </a:p>
          <a:p>
            <a:pPr>
              <a:buNone/>
            </a:pPr>
            <a:r>
              <a:rPr lang="uk-UA" smtClean="0"/>
              <a:t>Форма </a:t>
            </a:r>
            <a:r>
              <a:rPr lang="uk-UA" dirty="0" smtClean="0"/>
              <a:t>клітин надзвичайно різноманітна</a:t>
            </a:r>
            <a:r>
              <a:rPr lang="uk-UA" dirty="0" smtClean="0"/>
              <a:t>:</a:t>
            </a:r>
          </a:p>
          <a:p>
            <a:r>
              <a:rPr lang="uk-UA" dirty="0" smtClean="0"/>
              <a:t> </a:t>
            </a:r>
            <a:r>
              <a:rPr lang="uk-UA" dirty="0" smtClean="0">
                <a:solidFill>
                  <a:srgbClr val="0070C0"/>
                </a:solidFill>
              </a:rPr>
              <a:t>овальна, </a:t>
            </a:r>
            <a:endParaRPr lang="uk-UA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паличкоподібна</a:t>
            </a:r>
            <a:r>
              <a:rPr lang="uk-UA" dirty="0" smtClean="0">
                <a:solidFill>
                  <a:srgbClr val="0070C0"/>
                </a:solidFill>
              </a:rPr>
              <a:t>, </a:t>
            </a:r>
            <a:endParaRPr lang="uk-UA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спіральна,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70C0"/>
                </a:solidFill>
              </a:rPr>
              <a:t>кубічна, </a:t>
            </a:r>
            <a:endParaRPr lang="uk-UA" dirty="0" smtClean="0">
              <a:solidFill>
                <a:srgbClr val="0070C0"/>
              </a:solidFill>
            </a:endParaRPr>
          </a:p>
          <a:p>
            <a:r>
              <a:rPr lang="uk-UA" dirty="0" smtClean="0">
                <a:solidFill>
                  <a:srgbClr val="0070C0"/>
                </a:solidFill>
              </a:rPr>
              <a:t>округла </a:t>
            </a:r>
            <a:r>
              <a:rPr lang="uk-UA" dirty="0" smtClean="0">
                <a:solidFill>
                  <a:srgbClr val="0070C0"/>
                </a:solidFill>
              </a:rPr>
              <a:t>тощо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https://encrypted-tbn0.gstatic.com/images?q=tbn:ANd9GcS_moLEEC5J2akpN-qYCCllENLIB6EP9_eIxZ4aq-YsKYBgWPij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928670"/>
            <a:ext cx="284988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2.gstatic.com/images?q=tbn:ANd9GcRN33H8km-8a7W6f9fUfGJHqqCEMeM-MXGzYslA8Nwfb940OPfQrw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30" y="2714620"/>
            <a:ext cx="2194560" cy="16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encrypted-tbn1.gstatic.com/images?q=tbn:ANd9GcSl7zNdMhBzZam5cYwvOBlTON_rK-LnHiCJVv9XjWOar2ITpdbi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3571876"/>
            <a:ext cx="2156460" cy="145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Клітина —  одиниця живого.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7267604" cy="4812686"/>
          </a:xfrm>
        </p:spPr>
        <p:txBody>
          <a:bodyPr/>
          <a:lstStyle/>
          <a:p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Клітина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uk-UA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основна структурно-функціональна одиниця всіх живих організмів, елементарна біологічна система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Виняток становлять </a:t>
            </a:r>
            <a:r>
              <a:rPr lang="uk-UA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віруси</a:t>
            </a: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які є </a:t>
            </a:r>
            <a:r>
              <a:rPr lang="uk-UA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неклітинними формами життя.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ttps://encrypted-tbn0.gstatic.com/images?q=tbn:ANd9GcS5v75vxDciUarxoheaD5kfAVKoV3Fsag3SFrowYACXscjIJuOYO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786058"/>
            <a:ext cx="321471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encrypted-tbn2.gstatic.com/images?q=tbn:ANd9GcTH8f85T9-YiV9Y3LpslFJowVQrkq6-mbaqyhSl4uqDa9ijXdMatQ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28"/>
            <a:ext cx="2428892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2.gstatic.com/images?q=tbn:ANd9GcRmMndRv-nPuWDUq13nWlvncY-oTnC5emkiO0vemY0nmsKycKu9VQ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14290"/>
            <a:ext cx="321471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11680"/>
            <a:ext cx="7239000" cy="4846320"/>
          </a:xfrm>
        </p:spPr>
        <p:txBody>
          <a:bodyPr>
            <a:normAutofit/>
          </a:bodyPr>
          <a:lstStyle/>
          <a:p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Амеба —                            </a:t>
            </a:r>
            <a:r>
              <a:rPr lang="uk-UA" sz="2000" b="1" i="1" dirty="0" smtClean="0"/>
              <a:t>Вольвокс </a:t>
            </a:r>
            <a:r>
              <a:rPr lang="uk-UA" sz="2000" b="1" i="1" dirty="0" err="1" smtClean="0"/>
              <a:t>—колоніальний</a:t>
            </a:r>
            <a:endParaRPr lang="uk-UA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одноклітинна тварина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uk-UA" sz="1800" b="1" i="1" dirty="0" smtClean="0"/>
              <a:t>організм</a:t>
            </a:r>
          </a:p>
          <a:p>
            <a:pPr>
              <a:buNone/>
            </a:pPr>
            <a:r>
              <a:rPr lang="uk-UA" sz="1800" i="1" dirty="0" smtClean="0"/>
              <a:t>    </a:t>
            </a:r>
          </a:p>
          <a:p>
            <a:pPr>
              <a:buNone/>
            </a:pPr>
            <a:endParaRPr lang="uk-UA" sz="1800" i="1" dirty="0" smtClean="0"/>
          </a:p>
          <a:p>
            <a:pPr>
              <a:buNone/>
            </a:pPr>
            <a:endParaRPr lang="uk-UA" sz="1800" i="1" dirty="0" smtClean="0"/>
          </a:p>
          <a:p>
            <a:pPr>
              <a:buNone/>
            </a:pPr>
            <a:endParaRPr lang="uk-UA" sz="1800" i="1" dirty="0" smtClean="0"/>
          </a:p>
          <a:p>
            <a:pPr>
              <a:buNone/>
            </a:pPr>
            <a:r>
              <a:rPr lang="uk-UA" sz="1800" i="1" dirty="0" smtClean="0"/>
              <a:t>                                                  </a:t>
            </a:r>
            <a:endParaRPr lang="ru-RU" sz="1800" dirty="0" smtClean="0"/>
          </a:p>
          <a:p>
            <a:endParaRPr lang="uk-UA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Дощовий черв’як —                                    </a:t>
            </a:r>
            <a:r>
              <a:rPr lang="uk-UA" sz="2000" b="1" i="1" dirty="0" err="1" smtClean="0">
                <a:latin typeface="Times New Roman" pitchFamily="18" charset="0"/>
                <a:cs typeface="Times New Roman" pitchFamily="18" charset="0"/>
              </a:rPr>
              <a:t>Евглена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зелена — </a:t>
            </a:r>
          </a:p>
          <a:p>
            <a:pPr>
              <a:buNone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  багатоклітинна тварина           одноклітинна тварина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8" name="Рисунок 7" descr="https://encrypted-tbn1.gstatic.com/images?q=tbn:ANd9GcRTwotuTfO-fLQm-cIvltHDK9PI9ml6SsH3yvvyZABAT4UZ3d2m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928934"/>
            <a:ext cx="314327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encrypted-tbn1.gstatic.com/images?q=tbn:ANd9GcSiIxgffv0ogTXglujK2oH4yzU4Q87isPY-KCbt9FNOlOfhaopq0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2264" y="214290"/>
            <a:ext cx="228601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643703" y="1892598"/>
            <a:ext cx="26432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i="1" dirty="0">
                <a:solidFill>
                  <a:prstClr val="black"/>
                </a:solidFill>
              </a:rPr>
              <a:t>Хламідомонада — одноклітинна рослина</a:t>
            </a:r>
            <a:endParaRPr lang="ru-RU" dirty="0"/>
          </a:p>
        </p:txBody>
      </p:sp>
      <p:pic>
        <p:nvPicPr>
          <p:cNvPr id="14" name="Рисунок 13" descr="https://encrypted-tbn0.gstatic.com/images?q=tbn:ANd9GcRC7wkr_mpos5VQoeR9vrPnlLq4EyplP-5jdGmmS-FwNdGlPWd1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60" y="2928934"/>
            <a:ext cx="2143140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6715140" y="542926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Мукор — одноклітинний гриб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Одноклітинний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організм є водночас і самостійним цілісним організмом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https://encrypted-tbn2.gstatic.com/images?q=tbn:ANd9GcTH8f85T9-YiV9Y3LpslFJowVQrkq6-mbaqyhSl4uqDa9ijXdMatQ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288132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encrypted-tbn1.gstatic.com/images?q=tbn:ANd9GcSiIxgffv0ogTXglujK2oH4yzU4Q87isPY-KCbt9FNOlOfhaopq0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14488"/>
            <a:ext cx="285752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encrypted-tbn0.gstatic.com/images?q=tbn:ANd9GcS5v75vxDciUarxoheaD5kfAVKoV3Fsag3SFrowYACXscjIJuOYO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4572008"/>
            <a:ext cx="3786214" cy="169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14282" y="4143380"/>
            <a:ext cx="5072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Відбуваютьсявсі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основні риси життя: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Обмін речовин та енергії;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Здатність до розмноження;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Передача спадкової інформації нащадкам.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Колоніальні організми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Колоніальні організми складаються з багатьох клітин одного чи кількох типів. Кожна із цих клітин здебільшого функціонує незалежно від інших (живлення, розмноження тощо)</a:t>
            </a:r>
            <a:endParaRPr lang="ru-RU" dirty="0"/>
          </a:p>
        </p:txBody>
      </p:sp>
      <p:pic>
        <p:nvPicPr>
          <p:cNvPr id="4" name="Рисунок 3" descr="https://encrypted-tbn2.gstatic.com/images?q=tbn:ANd9GcRmMndRv-nPuWDUq13nWlvncY-oTnC5emkiO0vemY0nmsKycKu9VQ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714752"/>
            <a:ext cx="335758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Picture 2" descr="http://www.poznavayka.org/wp-content/uploads/2014/01/pervyie-zhivyie-organizmyi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929066"/>
            <a:ext cx="3810000" cy="2362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6" descr="http://www.znanius.com/uploads/etbook/biology11_ua/Ris_1_4_2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16" y="142852"/>
            <a:ext cx="4857784" cy="2474253"/>
          </a:xfrm>
          <a:prstGeom prst="rect">
            <a:avLst/>
          </a:prstGeom>
          <a:noFill/>
        </p:spPr>
      </p:pic>
      <p:pic>
        <p:nvPicPr>
          <p:cNvPr id="27652" name="Picture 4" descr="http://trostian.at.ua/_si/0/s813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5" y="4429132"/>
            <a:ext cx="1696627" cy="22621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багатоклітинні організми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У багатоклітинних організмах клітини тісно взаємодіють між собою: вони відрізняються за будовою та функціями (спеціалізація клітин) і утворюють тканини, органи та системи органів. Багатоклітинний організм діє як єдине ціле, а клітини є його елементарними складовими частинами (компонентами).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s://encrypted-tbn1.gstatic.com/images?q=tbn:ANd9GcRTwotuTfO-fLQm-cIvltHDK9PI9ml6SsH3yvvyZABAT4UZ3d2m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48" y="4500570"/>
            <a:ext cx="314327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AutoShape 2" descr="data:image/jpeg;base64,/9j/4AAQSkZJRgABAQAAAQABAAD/2wCEAAkGBxMTEhUUEhMUFRUUFxQYFBQUFxQUFxQUFBQWFxQVFRUYHCggGBolHBQVITEhJSkrLi4uFx8zODMtNygtLisBCgoKDg0OGxAQGywlHCQsLCwsLCwsLCwsLC8sLCwsLCwsLCwsLCwsLCwvLCwsLCwsLCwsLCwsLCwsLCwsLCwsMP/AABEIAMIBAwMBIgACEQEDEQH/xAAcAAACAgMBAQAAAAAAAAAAAAAFBgMEAAIHAQj/xABBEAABAwIEBAQCCAQFAgcAAAABAgMRAAQFEiExBkFRYRMicYGRoRQyQlJyscHRI2Lw8QcVM5LhNMIkQ1Njc5Oy/8QAGgEAAgMBAQAAAAAAAAAAAAAAAgMBBAUABv/EAC4RAAICAQQBAgUDBAMAAAAAAAABAhEDBBIhMUETUQUiMmFxgaHRkbHB8BRCYv/aAAwDAQACEQMRAD8AIsXc7mpFNBVKrd0U86tsYxG9ZUo0W0w4nDxNXGreKG2mKpPOiLd6nrWLrJbuGMS9iR5nSljFDBpmfuBFAsSaBFV9HjalYbk0hceu450LubiedW7+23ihLgIr02JIpts8Q6oHejFhiRHM0IRU7VFlxxmqYcW0NKMZMb1o5ic0BDoqVh6qD0kVykWIzDFncnNR9i9jc0sWZk+lW3Vneglg3MKTQ0jEB1qG5vdN6UP8yKTXqcQJ3rsOllCVi5NBbEHc6DVbBXjlio2H5kdq0wow4pNPzOuStNU0w+3dd69N33oLcu5VEVUcvopkZNj9qoZEXnerTN3SWMQq/aXpNNUmgHGxwNzINJVs4U3pPX96PWdxJpfux/4qRXSyXJMHZ8tHRrS60q+3dd6U7Z4gVIrEIo5ZyFjobRcVt49KP+b96sM4qDzpXqk7BpQ5WzhoTa3oPOp13go1NMGjW92pVvvrUdvboRQN0hRoJSRKRCgaVlSpTWVG4mhGVeiqNxf0LVc1Ap6aeoHSkGW8WIq6xj5HOlppM1J4dIyabHJ8nRyNDe3xIasf5vmG9JAkVetlGlrSwj0E5uQyF0Gh9y2Na0acNQvvU6MfYnrsq86soaJ2qmlcqpnw23BApkntRC5AxtFV4LdY607W+Fg0QRgiYkik+sFsoU7FopTrW109pRa9bSlQnaRPpOtOfEXCLDwQpKcqlraEp08gPm02+rPypGXURxtbl2RZzG2wtx1DjiEyloZlHt267E0N8WDXeHrNsIW3ASC3l2gQBEfOubYnwgm3wxTy0LXcLKSMuY+Gkq+6P5dyeZpWDXqbal7qiGxctH/MKnbdyvJPWvMXwNdo2yp1QDjsnwuaEjqetW8JwJ67VLQASjVbitEp5xPM9qdmnCUNyfAGRWjfiJEAKFLK366+3wnmt/PlUtQOVRnIhPJcczGtIVjwgD4rzr2S1aUpKXohT2UxKEnYd9aTptVjUWpeP3Ji3XIuocq5b3cVXDQde8O1S4sKMIBgrPcxoOvaiWP8PLs0Nl5xHiLJ/hJ1KQBqSfgPerryQTSb5fS8h7glhFxKqlSxL5NB+Gnpco+65Ds+lBkVOiYuwsEUPvWjRSyVmqS+YkUkMSLt9STvUCMVI51ZxxoiaVHlGatY4KSFydDrZcQRzq6riLvXPEukUQsG1K1opYkuQE7Ga7x8nQV7ZYlPOgLlsRUTbpSaXtT6Cqh3RdCKyllu7MVlDsCtCIs61symTW/gVasWhmq9J8FdRC2G4fIGlEThIohhLOlX32oFY+WeTdwXIQjXIunDkg7VBcMRtRZ9QFUHnRXQc2+Q2opFErivFImonVSqBTNhWD5kjSr27arYh8sVi3BmmDCrrSr19wyYkCpODcEQbtLdwmUKSoASR59xqD2NDkzx2NvwRTTsbbC0Ujwy4PKrLqDI15Gjr2HEryDQET6CoG0eAPAV5kf+Uo66fcV3HKi2HXOZQnpFedfxL51/Ql2CMG4fSpDpd18QLRBA8qQpSZB6mAfhRTCVrLDOf66QgK9QnU/nVhT6QspHb56z868euglQEaAfvVLPq3kvc/JyRvethWUfzCfQ6GqmOqHhlH3igD/dJ+SajTdkuAnmRVzEUpUhJInKcw9YI/U0pZ09z8ktFY4ehwFbiEytOTUSfDj6vYHX41szZMtMJZabGVUjLuCJOZSp396qYpeqOVKEhYlMoJgK1G5AOg0J7A1bt3QEnN9ZMBQ6CJA9/wBaKWaSja6a/wBZG0gxlSloCNUhUDKn7nPMfSh+M8JNXSW21uuhDeWGm8qUJH80g6xVy1f8V/LO3mV6ch6cqMXlxkSSNz+1Tizyh87lXt7nOIIw7h23tf8ApmUtEjKXDK1kdySTHvSVxhwg2pTl1cXxSIGikBUHYJSArbtBMzT4XXFgnRI27k9B+woc/wAKFxfiOrBj6qVCcn4U7T3Mmn6fV5fWc1J/f+Oejtqo5JwowsLkpUByJBAo9iTZUsAdqcL3h5GYJDysxnKgJBJjc6CYEjnFL2N4Y7bnxF5ckgAkgEnsmZ/tW5i10cz54ZCVF3DSAAOlXLl0RQTD381ZiN3AgU98jKBeOrBmlV1mimIXJJqonWrOO0gJUyvZ2BcVAFOdjgmRA0rzhe0A1NNykCKXkyN8HRVCTiFnFBm7SVTTLxAoDSgjTgBrotpB9kqLLTasq807oK8qLYfyikLHtUQZymabhhpVVW6wQ9KasliNpvgr4gUZcazDShWHYbk3pls0iKU6sPmhQxK1Img3OKf8Rscw0pMxOzKVU6NULbZ5Z2MkE10TAWBlFKnD9jKkB7O0hf1XFJIST9nU6QetdRwW2S2jwncpA+qsaSD1796z9Tq4QklJhdEdvaoUYVtV7/KGVFCsozN/VMcxtNQushB0VIq/4oEKGxEH9DVHWZcckpwlx0/sQrAWLvyJ+PZQqtZYgAofMfrXuLA51RsrX1HP4Gh4aASXPu6EDoedYajFocopoPXrsKDg7ZvTkf661teOTChsaDtXhGh1HL06Vbt3htPl6dKTLG0dtokK9PQyK9xHG0tNZilS1E5UNoGZTi9wlIH58qgeAAJJiJM8oG80rWnFlgq4zO3CmvBSvKcujyVZcyZgndKTlABMTIiKuaLQy1M6StLv+P1Bm0lbGDCkOz9JuD4ZQfKyCMqEncqP2jpEmvcQ4lbUhxxtSXCBIQ2pKpUSEJBVMCTlEnv0pBxr/ENm6WGSHbe1UVBbg868uUeGVIGsBUkgEzI6UnvXClXH8W7lDKFJQ8jOtLiUklKIj7UxqNtxW7i+CTmrzuueIrqkK9ZXwdu4PcWp0qWjKtbaM6RrlUEiRPrzpnvbZZgmBHKa53whc3SWWfo/hpDqgpTrozBpkhQ8IICwSoEaGY1O0U6X10qR5jI0OvTtWFrsUYTaffivFe43thSyY2UrlsOSf+e9V7q/UpRQjUD7SdQT0B5+1RO3QQUJylxahoOSEpGqiOZJIgdSNqssvOn/AFFtNk7I0kDkDJ1NBjTeOl59gX3YtYjjvgOBuVhcTlAiAepVy9jtSXxpiQeWghsJPNWZSiod50+AromMtW7OZ51sLcMALCEqk/ZBjWNIpPx3FbJ0p8S2UlU6KaSlB9znHzBrV0DhBJxg2/c5qyrhbRCBWt8gUasrdJRKJy8s0THeNKD400QNK2V83ISdCtiA1qFpUVHdPkGCKiDtWUnQFoacIv4phOJ6UtYLZkxTIjDtKqZOGNXQu4w8VUBW8RTve4ZI2pRxixKQYFNxTT4BmjVu903rKCJUa9q36aEbzptk+mrLkUp2d+EzUt1i5jeqEoSsfGSCt2+Ad6mtbxI50g4liyp3qva42Qd6bHDKrIlkXR1lCgoUFxOxzqAAKpIEJ1UeuUdaF4dxCMok088CXzK1KBVLh2SRplHMH3peSbxxsBjTYWSfo6W8qikJAyuQTERCutBnMPU1o0ryf+kvZP4FfZ9NvSmdZyjahF5cJPSeleX1uXx59iURWVn4iSoqyxy3I9daiLhTKSdOVU1LM8x0NROOEnzfH9xVNpNJJBqJtcqKtN42NRlsRPxqcMcwR2qs85r3/P0qY+yGL7HjKknykQR8+9Quyk6biork6SOVUL+7JEgxpqat48e/gsYMEpz2oMIv0KGRZGukHnO4965engp4l4hJKWlLBVyhOx7yINEcYxIsozkEyYSNpMSdeQoI/wAe3HnCAhlL6Qi4SjMsOZQAHAhR/hqCdPJE89hHpfhGlyYN0l9L/uhXxXDixSUE/mFPEdFFPQx8KYOAWrdS3A+oSQA2hRKQrNmC411MQI71QxjBohbLzb6VagoDiFD8SVpEfE17ZcH3jyM7LQcHRDjSlj8SArMPccq18mSEoO5UZyxTjzR3XB79lFrnWAltpJQtMafw4ygDmSFJ9Sa8vbxbgQtlKShzKoKUpQlCoObKEztsCeY2pUwTCX3bW3tbtpxhLbxcfK1AquEiSlIA1TqoAk7BIiTt0e3tPEAgQkGNNgByA6aV4XVRx4Mjr5m2/uq8deX3+C2m+2aLxQNSSgZvtFWsAIBUAe3lHxqjiPEDQYD902lsmcgRq6QSPKkxInSek+9Er++tGjCkeIokySAoDTzElWkQOXSlrFeKEJWyWrQLuViUIIKi2g6oJCR9YjUJG079exY5OorlPun/AJf7nKN+Ck5xc4kS3YpaaOuZxLpmftFQyiT7+ta4lxAlxoBxhpY5RKSnuCZINOeFYjfKEv2icp+6tKVAfhUog+5FCeL+FULSpdukIc3KBAQvrpslXcadetaCnpk1vil90/8AIHkD8OXQKY2HIEzA9aJ3FoFjUUn4Q6ttzw1JKVDcHQim9h/StW66JoV8V4dBMgUG/wAjKVaiujpWDvXjlilXKnLJwBVMWsPUEACjjL4iqN7hsHSoUhQpUoh3YVdcBoTiNmFjQVC86qaJ2aCRrQrgliQ7gZk6c6ynz6F2r2neqwNiORC9itHb+aFukzWkmrvpoRuLzhmqDzNStumt1KokqI7KbT607GmrhBi9feAtQvOnXMk5QgdVL2Hpz70Dw6z8V5tvMlGdQTnVoEydzX0ZwRw81ZMlDTpcClZio5PrQAYKeWg01qlrtTHFGq5fuFFMiwdOJNlIvFMLR9opJ8QdNkgGrt/btrGh1q7fkfz/ADNL9670OvfSvF6jM8mR0kWIos2WRIIcWf5dPzqs/lnymelUS7m3q1bsA86U41yxm2uyJQI2+FVX1+4+Yq1cn2PfY0MfX7H5Gm41fI7GRKeOsERznnVVlgr0qu+T5iN+nInlRL/CtS31O+PmASRGZITrrMCNtvh3ra0elc3afRejnWmhvrl9foAeKMMCkBCgZkZQN5mIE9dRSFiWALSqAoR76f1rXZ7u2Q5cXLyj/CYAQjmCtXL2TzHNQNc7xJcrJPr8a1ceWeJbU+Av+Ni1b3SXKqwEloNpCRrHPqamsFjxBoJ3nmI2IPrUN2ut8NcCTmVsP2pjtxb8hZFGDpcJHXuGb8PMBThClNKKSVakiAUz1MHftR+wx8JPhlI28sQJ6x+1cv4fuvBJWSo5oTlSCRrCsxO3b41JimJeeUkgJnUdek15zJon6z29ePsVMuBSk/YcOKry3VKgSFAEqQARKY80zoDy061d4Rw1wFTqwPEcgrVsVE6hGb7DaRAgakjpuk4U+u7caRoogiSeaUwo5z92QK6JZ3BfUW2FEoQYduORVzQ1ynqR9XQDX6qssJYYemv1/BUyfKtqGJCFfeR38pPw81aXJ0hcEdp/KoE4Q15SoFRTtJMA9Y2J7nWoL+2eHmaUlwc2XPKSP/bcH1T+IEdxS9spQSikvyV/Iu4tdFiV+Al1IB6AlEyTMGSP3pbXiyFnM2koSfszIB7HpTim8aebUG8yVtkhxtzyrQo/ZWnp0UJB5E0q4tYsutKdtgW1tkpdb21H1gR97nI0NW9DNYpbci5XF+Ofdf5DTKf+c5VRR+wxQKFIptydav4a6Qd63HGujm/ceHCFVAbcGqdndAxrRu3SDRLnsB8Ah2z7VYtgBRC4t9KE3aFDau20Rdl/xU1lLhuVVldtIs5M63VVQoo+1VXwK1CtZVAr2DV1NrW6Wagkr4ZapcebQ64Gm1Khbh1CE7k+ukepr6T4Zw5i3t0JYz+GB5VOFZkHWQFbAzOgArgmB2ja7hpLqw2grGZaoIAGus6QYjXrX0E0hh9E+J4iBoShwhMjl5CBz+dYfxaTdR8fsNgQ3eJCSAcx6ATQS+u1Hds/L96O21q1qm3QgAfWKYH+6NSfXWobtgDcT615TItkt1WvcfF8iiboA80+1XGL4co9t6sXASTEJ/OqL9mnfLHdOop6cZLlFlNPsuP3SVDXQ9aF3gIGmo+P9q2LfRU+tVbkEc4n7pimYoJPgZGKXQPL07iNToddKsWmLFpKgDGYEe39frVN8Gcx5yIiPqxqfXMf9tBsduMrRIOphI6yrT961cMLmqN3EoS0lyXCDDOJk2xEn+ItSzJOoJhJ7GEIrnuN3bwdJH1Z8sDQjvTTcaAI5JAHwAn51QdbrQwTUZNtWJ1GnvFUZOL74A7AUoAqEE8qvospA+B96kWit7i5CAJnTkNzy0701zcn8pUljW35+QqxcBGUDmdvmCPaq+IXLrKScqSkq2nWCdDHSo2XPCDST/qFHmKoUUkqJCZPYgH0olxQ02bUOBXnlE67iddOVU6UciTVpsVOblGy7wi1KSM3htbvuAwSOTSDRbFOL5R4FofCbT5cyNDpySRt6iknDGLq6yttIUG07BIMdyTtJ6k11Hhfg+1QmFDxlpiSZyAncJA0VHvVPVLFjyb8nL8RX92Z+SSYsYGi5Eu/SnkNjd1a3cs9AD/qK/lE10DBsUQ8kI8Zal8lOICM3pl0/WvcQft2tXWwcuiBGaOyU6JTVIcaHZq2JT+KPkEn86q5Mj1S+mvwBtb6RS41sHEKTdMx4zQIWnWHmuaVRvG4/tXPV4m54zjiQpAdgFJ1kZQNeR2mumt8VM3QUkAoWAZSYIMfdUN/cDtQ/EbZrRQQknKCps6EiNSg03S51gm8eaN+E/t3yRTaE63VIrxasutOCMHadQFNbH2IPMHvQzFeGyEmDW3uT58AWCLLEBO9OeDXoUBXKbwqbXB6018M3p0k0c47eUSnu4OikyKpPs1NaLkVOpup+pAdAU4eDyrKMBusqNrJ3HB06miDFkDQNm51osxiNX5WIii6bECqz9sByrHMTqq9iVArDpETya7hwl9BTbhm2WlwJ1V55lZHmUoE6E9AK47w/itqh8Ku21ONAHypj62kFQJGYb6TT+n/ABNtSpLbFs6ASlIEIQACQNEIJJ9BvWX8Tx5MsdsYt/0omKofQooEJASP5f7UPu3fQfM0WebGXY7c5nbmKCXboHI/CK8hnhKM9rHIFXJ7T7VXS73j5UXThilDMryg7DnH6VQvWEJ2UD/XamRa+lj4yXRApxJ+toetUn1dCfaD+dTrZPIGPQ1oApO4+VPjS6LEaBF4vMCnn0yfqKT8fJDjSTsFZjPPLECP63roT7ytggnv5Ej5mlnFLVBWFOtpWAZy5leZPNMp2PetXRZdsuUPWeXpPH4YMddB166iql1cACTtRS6wxJWfo+YNwCkOSSAQJTmA1g9YqzY8LqeEZ2yY+pPmMdAY1q36mOHMnwXJ6lTx8OmKTGJSYyEz3qw+2oDOCkxJKTG3UHkYonf4MRmQ00omNYQoEkakAxRLg3Ai44A8ySADAcC8i8pUSABCVkQNFKSNee1PlnxxjvXCMuWSSi4ylYu2RbWoLzq5TMaTtJowjMow014oVAzFJUgGdxyB/Wu4WmFs+FlS0gJUNU5EARGxAEUPQnwllBjJoEgCMo5ADaPasXL8VT+ZQ/HP8IT67qkLOC8KFCEkvPNKI2BQuDzlJSpJHtTLY2S2wSXlunUEqCRvBHlSABHpzqtiLwbWNNDGo5Sd/SiWH3IUD6Vj6jPmmrfn7L+/Yl2+WLzuO2ZfU26pzOnQkJSpAkbagmfatsQwEXTRFtfLygapVlKR/KrKEqT7z6VS4psW0ulwsZyYzrbJCxAgGAfNpQbGsMdt0JurdwlPlMjcJVBGYbLSTEgjppWzpZY9kfTk4t+9NNguxeeDto5ChBGxGqVRzSedHmcXD7QdWYy5kKPRScpSof7kiiDuJNYjZqSsJS4gagfZVHlWjsenqK5y2yvzNycuaVJ5FSZE1fjFalOM1U4vn8fYhS2q0dCwXiVhoFIJhRnXrAB/Kib/ABEyoGVCuSXZKRQBd4sk+Y1o49PapPgT6nI6cR3Da3JSaMcMEVzll47k0ewXGMpiaZkxPbRMJ8na7BwQKJDWueYXjpIFNuH32YUiDrhjJoLhNZWiXKynbkKPmGTNTJdNerTrUZq22QokperXxaiNamhDRIV103/Cm3tWGlX1y4gKC1Ns5yBkISCVAHdZnToPWuW1I0de9K1GF5YbE6Os+msOx5Fzo2sJTMAqjOs/yJPLvVxdqlBmJPVWpNcu4FxN1opS2hKnFwhJXJylR1Igj49K6i+CgAKUVrO50A9gNEivK/EdOsSbv8Bp30RPBTm50+X/ADVX6IPsjXmamvMUB/hsaqPOCQBzNT3KwygAQYgqUoxp9oqPU1mPDfLkEUXMMAGZZj5UBu75qYQhS/wpB/PSiTbi7xalSfBTpOsE9Eg79yfhUtyyEjKlIgfAfuaOUVil8yf++4cXXYBIVqS0lP4sgPwTJr3DbJy4UoBCGwmPMpKVTP3QD+cb1dvLhtlALkFbhhAO6idB7UyWiEtBIOkjWOtG8rUbS/UN5GlwKD+ArU5kK5HNUZQNuQ39zRa3wJpvLlQMwEZiAVfH9qNW6JWtXcVBevZAon29TtVbJnyySVgPJJ8G1hapggARyECKhLYQ4rfU6a6Dbl6zViyXlbB5x+dAUYwDei3gkqbKwfwqAI+E0Kxymmly+W/wDyNDj5QkR02ND8SQXCCBy2qzfuJSROs7jtUdvcJLigDpl0+NdFNuk+LO6AeMg6A7gQas4I6EpObT1+VQ466QpcCZA17xSSniRX0pq3WTkJKVzEStMNwekkGrmLTSzRcY+OQ3JbOR2t30vy4DLaVqBjnkMGPh8IqXihtH0N0IgpLainLtqCREd6A4Nchm7dZ2Q+2HEjkHUApX8QmfaoLHFfMWF6tKWvL7kkD8NGtO4u49KpL8AXyItjdeGqTMEEGPTT5xU1s/mlR5/wBCvMatMjy0DkdPQ6j86hSnKK9PHbJb15QmcqVFLG9jFL7DUmjWIug6UKiDV7EqiKS8llVnCZqC0YJUKILuJQKsYKxnVA5UO5pOwmluVDJhLWgA5U44auAKB2duEI71GrE8piqnbLTXA8IuRFZSc3jBisrtrF0jkji9ajzVi9zWhrSoXZJnrzNUc1k11HWS0SwO0zrnkKFJp34ascqAeZoMktqBbGvhFATcNKUcqUqEkwBseZ+HvVzjfj5psqbZGaPrL5KPOD9oCqCrYluBvSHjmHu+KDGxBAO2hnWs2Wjx5silk6XgKMqR3jCkeBboLuVDi0Z3SdAgBOYg/hG/U0Adul4gvIzIZSYK+/LfdR+X5p2NcU3GISyU+Et95pKAk5kpbVlBSpWhMLAVtrmI5a9KvE/RLZtm0ACgUoSVDMAAZccUPtE6+6qzJ4Hhblwpt8fZDbChyW1ulsfZEep3UfiTQPD7n6Q4qT5G5KzyGUSR/Xei+MQpEAeZQjNzSDufWhlhh4S0phEAObnoI83rVZaWWaPrS/T8eWSpJC/YN/Sb4Or2zjID9lKNRHw+Jppxi9BdQAdEkT7/ANqWeKrpFklKGzCjuvmEj8pP5GkpvizIsebQqEk9J1NWMeinqYbnxHpL8EuSs7kx5Ud1a/H/AIpU4hxFJfbtwfMfOR7wn9fhUWL8eW6FhtpxKykCYIKdRtmHOudu4soYgi5JmXElX4ZggdgKr6f4bKUnJqkk6+5H0qztKWlFCU7aCT0iktLahi1u4nVKPFbX1yrGh+NNeIYoGiDuhQkkax0PprSBi2JFi4aenMCVKIHJJ0FJ0mNrI6XNNfsHBWuR54sxEN5SIzEwJ1Gm89qp8Lu5wSYClJSZ1iYlQHxpBxnitL743CRonnqYpo40v/oTTAYICw4Dr9oBCgqfWaP/AIUkoxaqUjnSjQQxC9SbtLG5DTi19iYCf+75VzXioTcLUncFMEdUgftWr3EbhuTcwAoiMo2y5Yj9apLvwqSoySST6mtTRaKWCSf/AJr9fJXzSW0P3mNJfdbW2SFBBz7ghSozCees/GiuEpAeSpRACErVr2QqB8SKRcPuUpc9aY7q4CkU/JplGOyPQuM23bKVy7ncUrqflyqC8cEV5moZfP1Yxw6SJk75BF1c+c1IlwEVRfQSZrVua0FHgFMJTpFM3BkSe9KjKCQTRrhm4yr1pWZXGkFF1ND5crigRYLi+1X728CoiqrN6lJiqUU6LTasIt2QivKgTiSetZRbZEbonLVnU1oTWzogmo5rSK1m1eprWiOEWedY6Cubo6wjguCFakyKfWLbJA5AVvw/ZgJmNqs3ugPeqOSdsiZvg90CTNe4uwhXITQiyML1PeqmPY3CsqfQDvQ030NiqXIbwjBEZ0uT5kkFJ6EGQaa3348yjJ+Q9B7UjYSp5SdTU+K4mtDeVU+tLljjN8q30G/cM4jjx1g0Pw3igtOFTklGVQEakHSD8iPekp15wgqBMUPOILOgNMelTh6fjoDeg/xPjCXyoqVryCQT6AlQEUjvijdoAsEK0NCr1MEirOKMYLavAErfJQTIOlErK4UVJnkRQxW9EMPFNn0RHl0dAuLpS2EkLV5RGhOg6elK7jyirzKJ5a8gKLYS/maIoTfN71nRioyaolSaZhtsqkqGoBB+BBorx3jounkFuciE8xBzK307QKzh6x8ZETqKkvcCUJMaCly2LKnLtXX6lqlKNoXVnShq1a0bXZnUDlQ24td6t45IqZI8FZK6vIvlRE0N2rdFOaT7EBFF8edRuJK6hNuojNlVl2zQcs7Rm2onYtADWhpR5HQW4oJspNXW8L02q8lpCdXFhAOyQMyz6J0gd1Ee9XWsSYToGXFf/I5k328qE/rUScmNio+QIi0ioV26kGRRd7FWM3/TR3S85PzBFWnrdpxEoUpB6OgEf/Yjb3SPWobaE5Wr4AYxBQqF24UTNRutKSrKoQR/QII0I7ipQkxMGNpgxPSaNJLkK7NE3Su9ZUqUCsor+x1AO4TqagAohdtQTUDTBNMi7QNk9nZ5uVMuE4cU8qzh+1Ea02WTKSQKRkm0NUbVhCyRkbFQYjsKIuJ2AofiChrVLdbFJbpC5cvHzEctKW7V9KrkZz8acblkeEa5riRKXDFWsC3WixlW1I7Thr7YQIIobxLcNlszE1zKyx9xGkmtr/E3Fjc13oSsDeqD1hiKDKKC4igtrkbUIYeKVTR+5TnbnnFNcdrOT3IofTtRG9e4gCdaHhMLHrRK/cBSKJqmqIT4YLIq0ySBUMVK25yomREMYDewopPOrl0dTQBlcLBFG3wdD1qpmjzYMuCbh3Eiy7ptOtPN/iKFtyN4rm1iP4wB2NNl9hSwgKTtVfURXDHwdxK9gicxPWgWJKGdVG7FJSDNL2Kr85o8XZP/AF5Bi0yaMYfh2cpT94gf7iB+tA1L1mmLAb+FJMwUkEbHUGRvVjJaXBRYwIbC3H0NuLPlLSWSMrSG/ES2VJ1IKgNRoNTQ+2s2nHFhvPkaz5ypYCjuEKHlyhMg85qy/fOCMqgmCD5UoGYp2KoEq660tpWpH1VqTqDIMEkTH/6PxoZS3xqL5ChPaSv5PASlULcedWG3G1CAUpSjUlMqTmWdNJIq9csN3Lz6WytKmlIBWogoKUnIsBAEiEoJGusUFbxZxoBIykBRUkKQ2rIomSUSnTXpVC2xRxBWUrKSpaVlQAkqSVEcv5jptrVyKVBbhiaw1hakiXE5VHxIWlyGwhSpcUlOVtfkPlBVR7A0MuM5m0uKImWy6hLgSkTnjJ5p6DaOdIbuOOKkApQClYyISlKf4ghSoAHmI0nfU00cLYgrwwgZUwCMwSjNBkHzZc2s9aVqElGxczbEMMCWPFUpIlXlOYhJTBkBJTJVIPwq6+80kuNrS4U2zABTnHhleVIkNlJAXmcPmM6ig+NrWnQKMeXy7p8u2h0/vQ1GKuhxxzNJczZwQkhYUQYKSCI2+FL0ylttuxilwbF0ScsgSYBMkCdJMamsqigmKyrG0ncFcQQJOgqIIEbCsrKXj6JfYawnamfCPrV7WUnL5DX0hwDX2oFi2xrKyqaAxfWQuf6J9K5piyR4h0r2sq3pfqZYz9Io5R0q+pIy7VlZV2XgrxB5SJ2piw8eSsrKXl6CxdgpxIz7CsfFZWURHuRlI6VgSJ2rysqUCwtaNjTQcuVGcQSMorKyq2c59AiPOn1H511nDEg24kcv0rKykaj6ENxCbie6veky5GprKyp0wWTor5R0qxYDzVlZVuX0sqDUB5RQi9SJ2r2sqni7BBl2kRsKElI6V7WVow6CR5lHQU08LisrKTqfoIl0XccSJ2oTkEbCsrKXg+hBQ+kjCR0FZWVlPC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med"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929618" cy="1143000"/>
          </a:xfrm>
        </p:spPr>
        <p:txBody>
          <a:bodyPr>
            <a:normAutofit fontScale="90000"/>
          </a:bodyPr>
          <a:lstStyle/>
          <a:p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закінчити схему й дописати приклади одноклітинних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700" i="1" dirty="0" smtClean="0">
                <a:latin typeface="Times New Roman" pitchFamily="18" charset="0"/>
                <a:cs typeface="Times New Roman" pitchFamily="18" charset="0"/>
              </a:rPr>
              <a:t> колоніальних та багатоклітинних організмів</a:t>
            </a:r>
            <a:r>
              <a:rPr lang="uk-UA" i="1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7572428" cy="3176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5786" y="4929198"/>
            <a:ext cx="21339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________________</a:t>
            </a:r>
          </a:p>
          <a:p>
            <a:r>
              <a:rPr lang="uk-UA" dirty="0" smtClean="0"/>
              <a:t>________________</a:t>
            </a:r>
          </a:p>
          <a:p>
            <a:r>
              <a:rPr lang="uk-UA" dirty="0" smtClean="0"/>
              <a:t>________________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4744" y="5000636"/>
            <a:ext cx="2377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__________________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357950" y="5072074"/>
            <a:ext cx="17859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_________________________________________________________________</a:t>
            </a:r>
            <a:endParaRPr lang="ru-RU" dirty="0"/>
          </a:p>
        </p:txBody>
      </p:sp>
    </p:spTree>
  </p:cSld>
  <p:clrMapOvr>
    <a:masterClrMapping/>
  </p:clrMapOvr>
  <p:transition spd="med"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err="1" smtClean="0">
                <a:solidFill>
                  <a:srgbClr val="FF0000"/>
                </a:solidFill>
              </a:rPr>
              <a:t>Цитологія</a:t>
            </a:r>
            <a:r>
              <a:rPr lang="uk-UA" dirty="0" err="1" smtClean="0"/>
              <a:t>-</a:t>
            </a:r>
            <a:r>
              <a:rPr lang="uk-UA" dirty="0" smtClean="0"/>
              <a:t> наука, що вивчає клітину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2614602" cy="4605666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26626" name="Picture 2" descr="https://encrypted-tbn3.gstatic.com/images?q=tbn:ANd9GcQb53-JqSOu8BK3TsdKHXUH9lOyjZMR68K51sVeq3zQnzne9nZ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643050"/>
            <a:ext cx="5929354" cy="45874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28597" y="1785926"/>
            <a:ext cx="27860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Досліджуючи корок деревної рослини, побачив  малесенькі порожні  комірки, які назвав </a:t>
            </a:r>
            <a:r>
              <a:rPr lang="uk-UA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клітинами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Пізніше стало відомо, що корок складається з мертвих клітин, тобто Р.Гук досліджував не всю клітину, а лише її оболонку.  Але термін 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клітина використовують  і донині.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213</TotalTime>
  <Words>550</Words>
  <Application>Microsoft Office PowerPoint</Application>
  <PresentationFormat>Экран (4:3)</PresentationFormat>
  <Paragraphs>102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Клітина – одиниця живого. Історія вивчення клітин</vt:lpstr>
      <vt:lpstr>Клітини відрізняються:</vt:lpstr>
      <vt:lpstr>Клітина —  одиниця живого.</vt:lpstr>
      <vt:lpstr>Слайд 4</vt:lpstr>
      <vt:lpstr>Одноклітинний організм є водночас і самостійним цілісним організмом</vt:lpstr>
      <vt:lpstr>Колоніальні організми</vt:lpstr>
      <vt:lpstr>багатоклітинні організми</vt:lpstr>
      <vt:lpstr>закінчити схему й дописати приклади одноклітинних, колоніальних та багатоклітинних організмів.</vt:lpstr>
      <vt:lpstr>Цитологія- наука, що вивчає клітину</vt:lpstr>
      <vt:lpstr>Марчело Мальпігі</vt:lpstr>
      <vt:lpstr>АНТОНІ  ван Левенгук </vt:lpstr>
      <vt:lpstr>Карл  Бер </vt:lpstr>
      <vt:lpstr>Ян Пуркін’є</vt:lpstr>
      <vt:lpstr>Роберт Броун</vt:lpstr>
      <vt:lpstr>Матіас Шлейден</vt:lpstr>
      <vt:lpstr>Теодор Шванн</vt:lpstr>
      <vt:lpstr>Виберіть одну правильну відповідь</vt:lpstr>
      <vt:lpstr>Правильні відповіді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Клітина – одиниця живого. Історія вивчення клітин</dc:title>
  <dc:creator>User</dc:creator>
  <cp:lastModifiedBy>User</cp:lastModifiedBy>
  <cp:revision>24</cp:revision>
  <dcterms:created xsi:type="dcterms:W3CDTF">2014-09-14T10:53:37Z</dcterms:created>
  <dcterms:modified xsi:type="dcterms:W3CDTF">2014-09-14T16:04:53Z</dcterms:modified>
</cp:coreProperties>
</file>