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9" r:id="rId10"/>
    <p:sldId id="281" r:id="rId11"/>
    <p:sldId id="266" r:id="rId12"/>
    <p:sldId id="267" r:id="rId13"/>
    <p:sldId id="27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3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1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6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73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7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6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4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9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C7C94-9CCD-4765-A6A3-D5E6BFD598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3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6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04E165-4179-4658-A82D-5F55D7D31CF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26BA-1D21-4E6A-BEF7-B00FA0C99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53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264" y="287867"/>
            <a:ext cx="5530336" cy="3755503"/>
          </a:xfrm>
        </p:spPr>
        <p:txBody>
          <a:bodyPr/>
          <a:lstStyle/>
          <a:p>
            <a:r>
              <a:rPr lang="uk-UA" sz="4800" dirty="0" smtClean="0">
                <a:solidFill>
                  <a:srgbClr val="FFFF00"/>
                </a:solidFill>
              </a:rPr>
              <a:t>Вчення</a:t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</a:rPr>
              <a:t>ВОЛОДИМИРА</a:t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</a:rPr>
              <a:t>ІВАНОВИЧА Вернадського </a:t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</a:rPr>
              <a:t>про ноосферу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1" y="5147734"/>
            <a:ext cx="3116088" cy="1710266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Виконав</a:t>
            </a:r>
          </a:p>
          <a:p>
            <a:pPr algn="r"/>
            <a:r>
              <a:rPr lang="uk-UA" dirty="0" smtClean="0"/>
              <a:t>Ліцеїст 42 групи</a:t>
            </a:r>
          </a:p>
          <a:p>
            <a:pPr algn="r"/>
            <a:r>
              <a:rPr lang="uk-UA" dirty="0" err="1" smtClean="0"/>
              <a:t>Горсткін</a:t>
            </a:r>
            <a:r>
              <a:rPr lang="uk-UA" dirty="0" smtClean="0"/>
              <a:t> </a:t>
            </a:r>
            <a:r>
              <a:rPr lang="uk-UA" dirty="0" err="1" smtClean="0"/>
              <a:t>олег</a:t>
            </a:r>
            <a:endParaRPr lang="uk-UA" dirty="0" smtClean="0"/>
          </a:p>
          <a:p>
            <a:pPr algn="r"/>
            <a:r>
              <a:rPr lang="uk-UA" dirty="0" smtClean="0"/>
              <a:t>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2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866" y="1752600"/>
            <a:ext cx="7254347" cy="487680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Arial" panose="020B0604020202020204" pitchFamily="34" charset="0"/>
              </a:rPr>
              <a:t>Однією</a:t>
            </a:r>
            <a:r>
              <a:rPr lang="ru-RU" dirty="0">
                <a:latin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</a:rPr>
              <a:t>ключових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ідей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лежать в </a:t>
            </a:r>
            <a:r>
              <a:rPr lang="ru-RU" dirty="0" err="1">
                <a:latin typeface="Arial" panose="020B0604020202020204" pitchFamily="34" charset="0"/>
              </a:rPr>
              <a:t>основі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теорії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Вернадського</a:t>
            </a:r>
            <a:r>
              <a:rPr lang="ru-RU" dirty="0">
                <a:latin typeface="Arial" panose="020B0604020202020204" pitchFamily="34" charset="0"/>
              </a:rPr>
              <a:t> про ноосферу, є те,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людина</a:t>
            </a:r>
            <a:r>
              <a:rPr lang="ru-RU" dirty="0">
                <a:latin typeface="Arial" panose="020B0604020202020204" pitchFamily="34" charset="0"/>
              </a:rPr>
              <a:t> не є </a:t>
            </a:r>
            <a:r>
              <a:rPr lang="ru-RU" dirty="0" err="1">
                <a:latin typeface="Arial" panose="020B0604020202020204" pitchFamily="34" charset="0"/>
              </a:rPr>
              <a:t>самодостатньою</a:t>
            </a:r>
            <a:r>
              <a:rPr lang="ru-RU" dirty="0">
                <a:latin typeface="Arial" panose="020B0604020202020204" pitchFamily="34" charset="0"/>
              </a:rPr>
              <a:t> живою </a:t>
            </a:r>
            <a:r>
              <a:rPr lang="ru-RU" dirty="0" err="1">
                <a:latin typeface="Arial" panose="020B0604020202020204" pitchFamily="34" charset="0"/>
              </a:rPr>
              <a:t>істотою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живе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окремо</a:t>
            </a:r>
            <a:r>
              <a:rPr lang="ru-RU" dirty="0">
                <a:latin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</a:rPr>
              <a:t>своїми</a:t>
            </a:r>
            <a:r>
              <a:rPr lang="ru-RU" dirty="0">
                <a:latin typeface="Arial" panose="020B0604020202020204" pitchFamily="34" charset="0"/>
              </a:rPr>
              <a:t> законами, </a:t>
            </a:r>
            <a:r>
              <a:rPr lang="ru-RU" dirty="0" err="1">
                <a:latin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існує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всередині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природи</a:t>
            </a:r>
            <a:r>
              <a:rPr lang="ru-RU" dirty="0">
                <a:latin typeface="Arial" panose="020B0604020202020204" pitchFamily="34" charset="0"/>
              </a:rPr>
              <a:t> і є </a:t>
            </a:r>
            <a:r>
              <a:rPr lang="ru-RU" dirty="0" err="1">
                <a:latin typeface="Arial" panose="020B0604020202020204" pitchFamily="34" charset="0"/>
              </a:rPr>
              <a:t>частиною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її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</a:rPr>
              <a:t>У «</a:t>
            </a:r>
            <a:r>
              <a:rPr lang="ru-RU" dirty="0" err="1">
                <a:latin typeface="Arial" panose="020B0604020202020204" pitchFamily="34" charset="0"/>
              </a:rPr>
              <a:t>Філософських</a:t>
            </a:r>
            <a:r>
              <a:rPr lang="ru-RU" dirty="0">
                <a:latin typeface="Arial" panose="020B0604020202020204" pitchFamily="34" charset="0"/>
              </a:rPr>
              <a:t> думках </a:t>
            </a:r>
            <a:r>
              <a:rPr lang="ru-RU" dirty="0" err="1">
                <a:latin typeface="Arial" panose="020B0604020202020204" pitchFamily="34" charset="0"/>
              </a:rPr>
              <a:t>натураліста</a:t>
            </a:r>
            <a:r>
              <a:rPr lang="ru-RU" dirty="0">
                <a:latin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</a:rPr>
              <a:t>Вернадський</a:t>
            </a:r>
            <a:r>
              <a:rPr lang="ru-RU" dirty="0">
                <a:latin typeface="Arial" panose="020B0604020202020204" pitchFamily="34" charset="0"/>
              </a:rPr>
              <a:t> писав: «Ми </a:t>
            </a:r>
            <a:r>
              <a:rPr lang="ru-RU" dirty="0" err="1">
                <a:latin typeface="Arial" panose="020B0604020202020204" pitchFamily="34" charset="0"/>
              </a:rPr>
              <a:t>якраз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переживаємо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яскраве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входження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геологічну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історію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планети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впливом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наукової</a:t>
            </a:r>
            <a:r>
              <a:rPr lang="ru-RU" dirty="0">
                <a:latin typeface="Arial" panose="020B0604020202020204" pitchFamily="34" charset="0"/>
              </a:rPr>
              <a:t> думки і </a:t>
            </a:r>
            <a:r>
              <a:rPr lang="ru-RU" dirty="0" err="1">
                <a:latin typeface="Arial" panose="020B0604020202020204" pitchFamily="34" charset="0"/>
              </a:rPr>
              <a:t>праці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біосфера</a:t>
            </a:r>
            <a:r>
              <a:rPr lang="ru-RU" dirty="0">
                <a:latin typeface="Arial" panose="020B0604020202020204" pitchFamily="34" charset="0"/>
              </a:rPr>
              <a:t> переходить у </a:t>
            </a:r>
            <a:r>
              <a:rPr lang="ru-RU" dirty="0" err="1">
                <a:latin typeface="Arial" panose="020B0604020202020204" pitchFamily="34" charset="0"/>
              </a:rPr>
              <a:t>новий</a:t>
            </a:r>
            <a:r>
              <a:rPr lang="ru-RU" dirty="0">
                <a:latin typeface="Arial" panose="020B0604020202020204" pitchFamily="34" charset="0"/>
              </a:rPr>
              <a:t> стан - у ноосферу </a:t>
            </a:r>
            <a:r>
              <a:rPr lang="ru-RU" dirty="0" smtClean="0">
                <a:latin typeface="Arial" panose="020B0604020202020204" pitchFamily="34" charset="0"/>
              </a:rPr>
              <a:t>».</a:t>
            </a:r>
          </a:p>
          <a:p>
            <a:r>
              <a:rPr lang="ru-RU" dirty="0" err="1">
                <a:latin typeface="Arial" panose="020B0604020202020204" pitchFamily="34" charset="0"/>
              </a:rPr>
              <a:t>Перебудова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навколишнього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середовища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науковою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людською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думкою</a:t>
            </a:r>
            <a:r>
              <a:rPr lang="ru-RU" dirty="0">
                <a:latin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</a:rPr>
              <a:t>допомогою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організованої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праці</a:t>
            </a:r>
            <a:r>
              <a:rPr lang="ru-RU" dirty="0">
                <a:latin typeface="Arial" panose="020B0604020202020204" pitchFamily="34" charset="0"/>
              </a:rPr>
              <a:t> навряд </a:t>
            </a:r>
            <a:r>
              <a:rPr lang="ru-RU" dirty="0" err="1">
                <a:latin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</a:rPr>
              <a:t> є </a:t>
            </a:r>
            <a:r>
              <a:rPr lang="ru-RU" dirty="0" err="1">
                <a:latin typeface="Arial" panose="020B0604020202020204" pitchFamily="34" charset="0"/>
              </a:rPr>
              <a:t>стихійним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процесом</a:t>
            </a:r>
            <a:r>
              <a:rPr lang="ru-RU" dirty="0">
                <a:latin typeface="Arial" panose="020B0604020202020204" pitchFamily="34" charset="0"/>
              </a:rPr>
              <a:t>. «Людина ... </a:t>
            </a:r>
            <a:r>
              <a:rPr lang="ru-RU" dirty="0" err="1">
                <a:latin typeface="Arial" panose="020B0604020202020204" pitchFamily="34" charset="0"/>
              </a:rPr>
              <a:t>складає</a:t>
            </a:r>
            <a:r>
              <a:rPr lang="ru-RU" dirty="0">
                <a:latin typeface="Arial" panose="020B0604020202020204" pitchFamily="34" charset="0"/>
              </a:rPr>
              <a:t> неминучий </a:t>
            </a:r>
            <a:r>
              <a:rPr lang="ru-RU" dirty="0" err="1">
                <a:latin typeface="Arial" panose="020B0604020202020204" pitchFamily="34" charset="0"/>
              </a:rPr>
              <a:t>прояв</a:t>
            </a:r>
            <a:r>
              <a:rPr lang="ru-RU" dirty="0">
                <a:latin typeface="Arial" panose="020B0604020202020204" pitchFamily="34" charset="0"/>
              </a:rPr>
              <a:t> великого природного </a:t>
            </a:r>
            <a:r>
              <a:rPr lang="ru-RU" dirty="0" err="1">
                <a:latin typeface="Arial" panose="020B0604020202020204" pitchFamily="34" charset="0"/>
              </a:rPr>
              <a:t>процесу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закономірно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триває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протягом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принаймні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двох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мільярдів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років</a:t>
            </a:r>
            <a:r>
              <a:rPr lang="ru-RU" dirty="0">
                <a:latin typeface="Arial" panose="020B0604020202020204" pitchFamily="34" charset="0"/>
              </a:rPr>
              <a:t>».</a:t>
            </a:r>
            <a:endParaRPr lang="ru-RU" sz="2000" dirty="0" smtClean="0">
              <a:latin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7526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Вернадський</a:t>
            </a:r>
            <a:r>
              <a:rPr lang="ru-RU" dirty="0"/>
              <a:t> про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біосфери</a:t>
            </a:r>
            <a:endParaRPr lang="ru-RU" sz="2000" dirty="0" smtClean="0"/>
          </a:p>
        </p:txBody>
      </p:sp>
      <p:pic>
        <p:nvPicPr>
          <p:cNvPr id="71684" name="Picture 4" descr="C:\Program Files\Common Files\Microsoft Shared\Clipart\cagcat50\BD06675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7" y="1752600"/>
            <a:ext cx="1355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20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96" y="3726392"/>
            <a:ext cx="7239000" cy="26828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В.І.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думки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біосфера</a:t>
            </a:r>
            <a:r>
              <a:rPr lang="ru-RU" dirty="0" smtClean="0"/>
              <a:t> буде </a:t>
            </a:r>
            <a:r>
              <a:rPr lang="ru-RU" dirty="0" err="1" smtClean="0"/>
              <a:t>повільно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у </a:t>
            </a:r>
            <a:r>
              <a:rPr lang="ru-RU" dirty="0" err="1" smtClean="0"/>
              <a:t>новий</a:t>
            </a:r>
            <a:r>
              <a:rPr lang="ru-RU" dirty="0" smtClean="0"/>
              <a:t> стан - ноосферу.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біосферні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повноцінно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ноосфери</a:t>
            </a:r>
            <a:r>
              <a:rPr lang="ru-RU" dirty="0" smtClean="0"/>
              <a:t>. В.І.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визначав</a:t>
            </a:r>
            <a:r>
              <a:rPr lang="ru-RU" dirty="0" smtClean="0"/>
              <a:t> ноосферу як </a:t>
            </a:r>
            <a:r>
              <a:rPr lang="ru-RU" dirty="0" err="1" smtClean="0"/>
              <a:t>біосферу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контролюється</a:t>
            </a:r>
            <a:r>
              <a:rPr lang="ru-RU" dirty="0" smtClean="0"/>
              <a:t> </a:t>
            </a:r>
            <a:r>
              <a:rPr lang="ru-RU" dirty="0" err="1" smtClean="0"/>
              <a:t>розумом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4" name="Picture 4" descr="http://tourlib.net/statti_ukr/images/ki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718" y="220134"/>
            <a:ext cx="328614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49682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://www.stihi.ru/pics/2011/12/18/1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19" y="-347133"/>
            <a:ext cx="8045448" cy="804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83896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577" y="308785"/>
            <a:ext cx="7055380" cy="1400530"/>
          </a:xfrm>
        </p:spPr>
        <p:txBody>
          <a:bodyPr/>
          <a:lstStyle/>
          <a:p>
            <a:pPr>
              <a:defRPr/>
            </a:pPr>
            <a:r>
              <a:rPr lang="ru-RU" dirty="0"/>
              <a:t>Перехід </a:t>
            </a:r>
            <a:r>
              <a:rPr lang="ru-RU" dirty="0" err="1"/>
              <a:t>біосфери</a:t>
            </a:r>
            <a:r>
              <a:rPr lang="ru-RU" dirty="0"/>
              <a:t> в ноосферу</a:t>
            </a:r>
            <a:endParaRPr lang="ru-RU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2751667"/>
            <a:ext cx="7772400" cy="2895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Заселення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людиною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всієї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планети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Різке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перетворення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засобів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зв'язку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обміну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між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країнами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Посилення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зв'язків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між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всіма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країнами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Землі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Переважання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геологічної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ролі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людини</a:t>
            </a:r>
            <a:r>
              <a:rPr lang="ru-RU" dirty="0">
                <a:latin typeface="Arial" panose="020B0604020202020204" pitchFamily="34" charset="0"/>
              </a:rPr>
              <a:t> над </a:t>
            </a:r>
            <a:r>
              <a:rPr lang="ru-RU" dirty="0" err="1">
                <a:latin typeface="Arial" panose="020B0604020202020204" pitchFamily="34" charset="0"/>
              </a:rPr>
              <a:t>іншими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геологічними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процесами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Розширення</a:t>
            </a:r>
            <a:r>
              <a:rPr lang="ru-RU" dirty="0">
                <a:latin typeface="Arial" panose="020B0604020202020204" pitchFamily="34" charset="0"/>
              </a:rPr>
              <a:t> меж </a:t>
            </a:r>
            <a:r>
              <a:rPr lang="ru-RU" dirty="0" err="1">
                <a:latin typeface="Arial" panose="020B0604020202020204" pitchFamily="34" charset="0"/>
              </a:rPr>
              <a:t>біосфери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вихід</a:t>
            </a:r>
            <a:r>
              <a:rPr lang="ru-RU" dirty="0">
                <a:latin typeface="Arial" panose="020B0604020202020204" pitchFamily="34" charset="0"/>
              </a:rPr>
              <a:t> у космос.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Продумана система </a:t>
            </a:r>
            <a:r>
              <a:rPr lang="ru-RU" dirty="0" err="1">
                <a:latin typeface="Arial" panose="020B0604020202020204" pitchFamily="34" charset="0"/>
              </a:rPr>
              <a:t>народної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освіти</a:t>
            </a:r>
            <a:r>
              <a:rPr lang="ru-RU" dirty="0">
                <a:latin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</a:rPr>
              <a:t>піднесення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добробуту</a:t>
            </a:r>
            <a:r>
              <a:rPr lang="ru-RU" dirty="0">
                <a:latin typeface="Arial" panose="020B0604020202020204" pitchFamily="34" charset="0"/>
              </a:rPr>
              <a:t> трудящих.</a:t>
            </a:r>
            <a:endParaRPr lang="ru-RU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1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68" y="389466"/>
            <a:ext cx="7611533" cy="1642534"/>
          </a:xfrm>
        </p:spPr>
        <p:txBody>
          <a:bodyPr/>
          <a:lstStyle/>
          <a:p>
            <a:pPr>
              <a:defRPr/>
            </a:pPr>
            <a:r>
              <a:rPr lang="ru-RU" dirty="0"/>
              <a:t>Перехід </a:t>
            </a:r>
            <a:r>
              <a:rPr lang="ru-RU" dirty="0" err="1"/>
              <a:t>біосфери</a:t>
            </a:r>
            <a:r>
              <a:rPr lang="ru-RU" dirty="0"/>
              <a:t> в </a:t>
            </a:r>
            <a:r>
              <a:rPr lang="ru-RU" dirty="0" smtClean="0"/>
              <a:t>ноосферу</a:t>
            </a:r>
            <a:endParaRPr lang="ru-RU" sz="20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734" y="2887134"/>
            <a:ext cx="7772400" cy="2971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Відкриття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нових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джерел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Рівність</a:t>
            </a:r>
            <a:r>
              <a:rPr lang="ru-RU" dirty="0">
                <a:latin typeface="Arial" panose="020B0604020202020204" pitchFamily="34" charset="0"/>
              </a:rPr>
              <a:t> людей </a:t>
            </a:r>
            <a:r>
              <a:rPr lang="ru-RU" dirty="0" err="1">
                <a:latin typeface="Arial" panose="020B0604020202020204" pitchFamily="34" charset="0"/>
              </a:rPr>
              <a:t>всіх</a:t>
            </a:r>
            <a:r>
              <a:rPr lang="ru-RU" dirty="0">
                <a:latin typeface="Arial" panose="020B0604020202020204" pitchFamily="34" charset="0"/>
              </a:rPr>
              <a:t> рас і </a:t>
            </a:r>
            <a:r>
              <a:rPr lang="ru-RU" dirty="0" err="1">
                <a:latin typeface="Arial" panose="020B0604020202020204" pitchFamily="34" charset="0"/>
              </a:rPr>
              <a:t>релігій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Збільшення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ролі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народних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мас</a:t>
            </a:r>
            <a:r>
              <a:rPr lang="ru-RU" dirty="0">
                <a:latin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</a:rPr>
              <a:t>вирішенні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питань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зовнішньої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внутрішньої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політики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Свобода </a:t>
            </a:r>
            <a:r>
              <a:rPr lang="ru-RU" dirty="0" err="1">
                <a:latin typeface="Arial" panose="020B0604020202020204" pitchFamily="34" charset="0"/>
              </a:rPr>
              <a:t>наукової</a:t>
            </a:r>
            <a:r>
              <a:rPr lang="ru-RU" dirty="0">
                <a:latin typeface="Arial" panose="020B0604020202020204" pitchFamily="34" charset="0"/>
              </a:rPr>
              <a:t> думки і </a:t>
            </a:r>
            <a:r>
              <a:rPr lang="ru-RU" dirty="0" err="1">
                <a:latin typeface="Arial" panose="020B0604020202020204" pitchFamily="34" charset="0"/>
              </a:rPr>
              <a:t>наукового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пошуку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Розумне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перетворення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первинної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природи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Землі</a:t>
            </a:r>
            <a:r>
              <a:rPr lang="ru-RU" dirty="0">
                <a:latin typeface="Arial" panose="020B0604020202020204" pitchFamily="34" charset="0"/>
              </a:rPr>
              <a:t> з метою </a:t>
            </a:r>
            <a:r>
              <a:rPr lang="ru-RU" dirty="0" err="1">
                <a:latin typeface="Arial" panose="020B0604020202020204" pitchFamily="34" charset="0"/>
              </a:rPr>
              <a:t>зробити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здатною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задовольнити</a:t>
            </a:r>
            <a:r>
              <a:rPr lang="ru-RU" dirty="0">
                <a:latin typeface="Arial" panose="020B0604020202020204" pitchFamily="34" charset="0"/>
              </a:rPr>
              <a:t> потреби </a:t>
            </a:r>
            <a:r>
              <a:rPr lang="ru-RU" dirty="0" err="1">
                <a:latin typeface="Arial" panose="020B0604020202020204" pitchFamily="34" charset="0"/>
              </a:rPr>
              <a:t>населення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dirty="0" err="1">
                <a:latin typeface="Arial" panose="020B0604020202020204" pitchFamily="34" charset="0"/>
              </a:rPr>
              <a:t>Винятки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війн</a:t>
            </a:r>
            <a:r>
              <a:rPr lang="ru-RU" dirty="0">
                <a:latin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</a:rPr>
              <a:t>життя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суспільства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0" y="1147213"/>
            <a:ext cx="7239000" cy="45847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 1944 р. В.І. </a:t>
            </a:r>
            <a:r>
              <a:rPr lang="ru-RU" dirty="0" err="1" smtClean="0"/>
              <a:t>Вернадський</a:t>
            </a:r>
            <a:r>
              <a:rPr lang="ru-RU" dirty="0" smtClean="0"/>
              <a:t> написав </a:t>
            </a:r>
            <a:r>
              <a:rPr lang="ru-RU" dirty="0" err="1" smtClean="0"/>
              <a:t>статтю</a:t>
            </a:r>
            <a:r>
              <a:rPr lang="ru-RU" dirty="0" smtClean="0"/>
              <a:t> "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про ноосферу", де </a:t>
            </a:r>
            <a:r>
              <a:rPr lang="ru-RU" dirty="0" err="1" smtClean="0"/>
              <a:t>визначив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ноосфера - </a:t>
            </a:r>
            <a:r>
              <a:rPr lang="ru-RU" dirty="0" err="1" smtClean="0"/>
              <a:t>це</a:t>
            </a:r>
            <a:r>
              <a:rPr lang="ru-RU" dirty="0" smtClean="0"/>
              <a:t> "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 в </a:t>
            </a:r>
            <a:r>
              <a:rPr lang="ru-RU" dirty="0" err="1" smtClean="0"/>
              <a:t>геологічній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наших </a:t>
            </a:r>
            <a:r>
              <a:rPr lang="ru-RU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прояснюватися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геологічного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аспектах. Ноосфера -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геологічне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величезною</a:t>
            </a:r>
            <a:r>
              <a:rPr lang="ru-RU" dirty="0" smtClean="0"/>
              <a:t> </a:t>
            </a:r>
            <a:r>
              <a:rPr lang="ru-RU" dirty="0" err="1" smtClean="0"/>
              <a:t>геологічною</a:t>
            </a:r>
            <a:r>
              <a:rPr lang="ru-RU" dirty="0" smtClean="0"/>
              <a:t> силою. 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повинна </a:t>
            </a:r>
            <a:r>
              <a:rPr lang="ru-RU" dirty="0" err="1" smtClean="0"/>
              <a:t>перебудувати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думкою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перебудувати</a:t>
            </a:r>
            <a:r>
              <a:rPr lang="ru-RU" dirty="0" smtClean="0"/>
              <a:t> </a:t>
            </a:r>
            <a:r>
              <a:rPr lang="ru-RU" dirty="0" err="1" smtClean="0"/>
              <a:t>докорінно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5579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hkola.ua/web/uploads/book/96/images/KleJkh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50166"/>
            <a:ext cx="7000892" cy="6908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5502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934" y="1253576"/>
            <a:ext cx="7239000" cy="4410625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ноосфери</a:t>
            </a:r>
            <a:r>
              <a:rPr lang="ru-RU" dirty="0" smtClean="0"/>
              <a:t> В.І.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складався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взаємопов'язаних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: природа - </a:t>
            </a:r>
            <a:r>
              <a:rPr lang="ru-RU" dirty="0" err="1" smtClean="0"/>
              <a:t>людина</a:t>
            </a:r>
            <a:r>
              <a:rPr lang="ru-RU" dirty="0" smtClean="0"/>
              <a:t> - </a:t>
            </a:r>
            <a:r>
              <a:rPr lang="ru-RU" dirty="0" err="1" smtClean="0"/>
              <a:t>суспільство</a:t>
            </a:r>
            <a:r>
              <a:rPr lang="ru-RU" dirty="0" smtClean="0"/>
              <a:t>. До них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приєднується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суттєвий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- </a:t>
            </a:r>
            <a:r>
              <a:rPr lang="ru-RU" dirty="0" err="1" smtClean="0"/>
              <a:t>техніка</a:t>
            </a:r>
            <a:r>
              <a:rPr lang="ru-RU" dirty="0" smtClean="0"/>
              <a:t>, яка створена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яка стала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, особливо </a:t>
            </a:r>
            <a:r>
              <a:rPr lang="ru-RU" dirty="0" err="1" smtClean="0"/>
              <a:t>з</a:t>
            </a:r>
            <a:r>
              <a:rPr lang="ru-RU" dirty="0" smtClean="0"/>
              <a:t> початком </a:t>
            </a:r>
            <a:r>
              <a:rPr lang="ru-RU" dirty="0" err="1" smtClean="0"/>
              <a:t>наприкінці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науково-технічної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як </a:t>
            </a:r>
            <a:r>
              <a:rPr lang="ru-RU" dirty="0" err="1" smtClean="0"/>
              <a:t>велетенського</a:t>
            </a:r>
            <a:r>
              <a:rPr lang="ru-RU" dirty="0" smtClean="0"/>
              <a:t> </a:t>
            </a:r>
            <a:r>
              <a:rPr lang="ru-RU" dirty="0" err="1" smtClean="0"/>
              <a:t>якісного</a:t>
            </a:r>
            <a:r>
              <a:rPr lang="ru-RU" dirty="0" smtClean="0"/>
              <a:t> </a:t>
            </a:r>
            <a:r>
              <a:rPr lang="ru-RU" dirty="0" err="1" smtClean="0"/>
              <a:t>стрибка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спричинило</a:t>
            </a:r>
            <a:r>
              <a:rPr lang="ru-RU" dirty="0" smtClean="0"/>
              <a:t> </a:t>
            </a:r>
            <a:r>
              <a:rPr lang="ru-RU" dirty="0" err="1" smtClean="0"/>
              <a:t>екологічну</a:t>
            </a:r>
            <a:r>
              <a:rPr lang="ru-RU" dirty="0" smtClean="0"/>
              <a:t> проблему - 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найнебезпечніших</a:t>
            </a:r>
            <a:r>
              <a:rPr lang="ru-RU" dirty="0" smtClean="0"/>
              <a:t> </a:t>
            </a:r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глобальних</a:t>
            </a:r>
            <a:r>
              <a:rPr lang="ru-RU" dirty="0" smtClean="0"/>
              <a:t> проблем </a:t>
            </a:r>
            <a:r>
              <a:rPr lang="ru-RU" dirty="0" err="1" smtClean="0"/>
              <a:t>людства</a:t>
            </a:r>
            <a:r>
              <a:rPr lang="ru-RU" dirty="0" smtClean="0"/>
              <a:t>;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руйнація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людьми та природою.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58404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ublic-liceum.ru/files/15/5/ekologi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81890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94186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7" y="249518"/>
            <a:ext cx="772160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Основні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ноосферу В.І.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/>
              <a:t>Еволюція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біосфери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спричинила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появу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котра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відзначається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мисленням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рефлексією</a:t>
            </a:r>
            <a:r>
              <a:rPr lang="ru-RU" sz="2800" dirty="0" smtClean="0"/>
              <a:t>. </a:t>
            </a:r>
            <a:r>
              <a:rPr lang="ru-RU" sz="2800" dirty="0" err="1" smtClean="0"/>
              <a:t>Мислення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самостійним</a:t>
            </a:r>
            <a:r>
              <a:rPr lang="ru-RU" sz="2800" dirty="0" smtClean="0"/>
              <a:t> феноменом,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подальший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довколишнього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спрямовано</a:t>
            </a:r>
            <a:r>
              <a:rPr lang="ru-RU" sz="2800" dirty="0" smtClean="0"/>
              <a:t>. </a:t>
            </a:r>
            <a:r>
              <a:rPr lang="ru-RU" sz="2800" dirty="0" err="1" smtClean="0"/>
              <a:t>Останнє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сутністю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ноосфери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Людина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168518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466" y="452718"/>
            <a:ext cx="5753623" cy="140053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Зміст</a:t>
            </a: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latin typeface="Arial" panose="020B0604020202020204" pitchFamily="34" charset="0"/>
                <a:hlinkClick r:id="rId2" action="ppaction://hlinksldjump"/>
              </a:rPr>
              <a:t>Біографія</a:t>
            </a:r>
            <a:endParaRPr lang="uk-UA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uk-UA" dirty="0" smtClean="0">
                <a:latin typeface="Arial" panose="020B0604020202020204" pitchFamily="34" charset="0"/>
                <a:hlinkClick r:id="rId3" action="ppaction://hlinksldjump"/>
              </a:rPr>
              <a:t>Ноосфера</a:t>
            </a:r>
            <a:endParaRPr lang="uk-UA" dirty="0" smtClean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hlinkClick r:id="rId4" action="ppaction://hlinksldjump"/>
              </a:rPr>
              <a:t>Єдність </a:t>
            </a:r>
            <a:r>
              <a:rPr lang="ru-RU" dirty="0" err="1">
                <a:latin typeface="Arial" panose="020B0604020202020204" pitchFamily="34" charset="0"/>
                <a:hlinkClick r:id="rId4" action="ppaction://hlinksldjump"/>
              </a:rPr>
              <a:t>людини</a:t>
            </a:r>
            <a:r>
              <a:rPr lang="ru-RU" dirty="0">
                <a:latin typeface="Arial" panose="020B0604020202020204" pitchFamily="34" charset="0"/>
                <a:hlinkClick r:id="rId4" action="ppaction://hlinksldjump"/>
              </a:rPr>
              <a:t> і </a:t>
            </a:r>
            <a:r>
              <a:rPr lang="ru-RU" dirty="0" err="1">
                <a:latin typeface="Arial" panose="020B0604020202020204" pitchFamily="34" charset="0"/>
                <a:hlinkClick r:id="rId4" action="ppaction://hlinksldjump"/>
              </a:rPr>
              <a:t>біосфери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hlinkClick r:id="rId5" action="ppaction://hlinksldjump"/>
              </a:rPr>
              <a:t>Перехід </a:t>
            </a:r>
            <a:r>
              <a:rPr lang="ru-RU" dirty="0" err="1">
                <a:latin typeface="Arial" panose="020B0604020202020204" pitchFamily="34" charset="0"/>
                <a:hlinkClick r:id="rId5" action="ppaction://hlinksldjump"/>
              </a:rPr>
              <a:t>біосфери</a:t>
            </a:r>
            <a:r>
              <a:rPr lang="ru-RU" dirty="0">
                <a:latin typeface="Arial" panose="020B0604020202020204" pitchFamily="34" charset="0"/>
                <a:hlinkClick r:id="rId5" action="ppaction://hlinksldjump"/>
              </a:rPr>
              <a:t> в </a:t>
            </a:r>
            <a:r>
              <a:rPr lang="ru-RU" dirty="0" smtClean="0">
                <a:latin typeface="Arial" panose="020B0604020202020204" pitchFamily="34" charset="0"/>
                <a:hlinkClick r:id="rId5" action="ppaction://hlinksldjump"/>
              </a:rPr>
              <a:t>ноосферу</a:t>
            </a:r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>
                <a:hlinkClick r:id="rId6" action="ppaction://hlinksldjump"/>
              </a:rPr>
              <a:t>Основні </a:t>
            </a:r>
            <a:r>
              <a:rPr lang="ru-RU" dirty="0" err="1">
                <a:hlinkClick r:id="rId6" action="ppaction://hlinksldjump"/>
              </a:rPr>
              <a:t>ідеї</a:t>
            </a:r>
            <a:r>
              <a:rPr lang="ru-RU" dirty="0">
                <a:hlinkClick r:id="rId6" action="ppaction://hlinksldjump"/>
              </a:rPr>
              <a:t> </a:t>
            </a:r>
            <a:r>
              <a:rPr lang="ru-RU" dirty="0" err="1">
                <a:hlinkClick r:id="rId6" action="ppaction://hlinksldjump"/>
              </a:rPr>
              <a:t>вчення</a:t>
            </a:r>
            <a:r>
              <a:rPr lang="ru-RU" dirty="0">
                <a:hlinkClick r:id="rId6" action="ppaction://hlinksldjump"/>
              </a:rPr>
              <a:t> про ноосферу </a:t>
            </a:r>
            <a:r>
              <a:rPr lang="ru-RU" dirty="0" err="1">
                <a:hlinkClick r:id="rId6" action="ppaction://hlinksldjump"/>
              </a:rPr>
              <a:t>Вернадського</a:t>
            </a:r>
            <a:r>
              <a:rPr lang="ru-RU" dirty="0">
                <a:hlinkClick r:id="rId6" action="ppaction://hlinksldjump"/>
              </a:rPr>
              <a:t> </a:t>
            </a:r>
            <a:endParaRPr lang="ru-RU" dirty="0"/>
          </a:p>
          <a:p>
            <a:r>
              <a:rPr lang="ru-RU" dirty="0" smtClean="0">
                <a:latin typeface="Arial" panose="020B0604020202020204" pitchFamily="34" charset="0"/>
                <a:hlinkClick r:id="rId7" action="ppaction://hlinksldjump"/>
              </a:rPr>
              <a:t>Висновок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118"/>
            <a:ext cx="777240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Основні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ноосферу В.І.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800" dirty="0" err="1" smtClean="0"/>
              <a:t>Людство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заселило </a:t>
            </a:r>
            <a:r>
              <a:rPr lang="ru-RU" sz="2800" dirty="0" err="1" smtClean="0"/>
              <a:t>біосферу</a:t>
            </a:r>
            <a:r>
              <a:rPr lang="ru-RU" sz="2800" dirty="0" smtClean="0"/>
              <a:t>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тиск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повсюди</a:t>
            </a:r>
            <a:r>
              <a:rPr lang="ru-RU" sz="2800" dirty="0" smtClean="0"/>
              <a:t>,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глобальний</a:t>
            </a:r>
            <a:r>
              <a:rPr lang="ru-RU" sz="2800" dirty="0" smtClean="0"/>
              <a:t> характер. </a:t>
            </a:r>
            <a:r>
              <a:rPr lang="ru-RU" sz="2800" dirty="0" err="1" smtClean="0"/>
              <a:t>Потужність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зрівнялась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наймогутнішими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процесами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 smtClean="0"/>
              <a:t>Завдання</a:t>
            </a:r>
            <a:r>
              <a:rPr lang="ru-RU" sz="2800" dirty="0" smtClean="0"/>
              <a:t> науки - </a:t>
            </a:r>
            <a:r>
              <a:rPr lang="ru-RU" sz="2800" dirty="0" err="1" smtClean="0"/>
              <a:t>свідоме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ноосфери</a:t>
            </a:r>
            <a:r>
              <a:rPr lang="ru-RU" sz="2800" dirty="0" smtClean="0"/>
              <a:t>, </a:t>
            </a:r>
            <a:r>
              <a:rPr lang="ru-RU" sz="2800" dirty="0" err="1" smtClean="0"/>
              <a:t>регулювання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доцільного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розподілу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благ.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837276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biology.kiev.ua/wp-content/uploads/2011/12/zemnoysh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11089475" cy="7056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0592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42727"/>
            <a:ext cx="4864623" cy="140053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467" y="2475963"/>
            <a:ext cx="8001024" cy="340837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Вчення</a:t>
            </a:r>
            <a:r>
              <a:rPr lang="ru-RU" dirty="0" smtClean="0"/>
              <a:t> про ноосферу В. </a:t>
            </a:r>
            <a:r>
              <a:rPr lang="ru-RU" dirty="0" err="1" smtClean="0"/>
              <a:t>Вернадського</a:t>
            </a:r>
            <a:r>
              <a:rPr lang="ru-RU" dirty="0" smtClean="0"/>
              <a:t> стало стимулом 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перш за все на </a:t>
            </a:r>
            <a:r>
              <a:rPr lang="ru-RU" dirty="0" err="1" smtClean="0"/>
              <a:t>знання</a:t>
            </a:r>
            <a:r>
              <a:rPr lang="ru-RU" dirty="0" smtClean="0"/>
              <a:t> як </a:t>
            </a:r>
            <a:r>
              <a:rPr lang="ru-RU" dirty="0" err="1" smtClean="0"/>
              <a:t>істину</a:t>
            </a:r>
            <a:r>
              <a:rPr lang="ru-RU" dirty="0" smtClean="0"/>
              <a:t> у </a:t>
            </a:r>
            <a:r>
              <a:rPr lang="ru-RU" dirty="0" err="1" smtClean="0"/>
              <a:t>пізнанні</a:t>
            </a:r>
            <a:r>
              <a:rPr lang="ru-RU" dirty="0" smtClean="0"/>
              <a:t>, а не </a:t>
            </a:r>
            <a:r>
              <a:rPr lang="ru-RU" dirty="0" err="1" smtClean="0"/>
              <a:t>підкоренні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(</a:t>
            </a:r>
            <a:r>
              <a:rPr lang="ru-RU" dirty="0" err="1" smtClean="0"/>
              <a:t>екологічного</a:t>
            </a:r>
            <a:r>
              <a:rPr lang="ru-RU" dirty="0" smtClean="0"/>
              <a:t> </a:t>
            </a:r>
            <a:r>
              <a:rPr lang="ru-RU" dirty="0" err="1" smtClean="0"/>
              <a:t>імперативу</a:t>
            </a:r>
            <a:r>
              <a:rPr lang="ru-RU" dirty="0" smtClean="0"/>
              <a:t>), перегляду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світоглядних</a:t>
            </a:r>
            <a:r>
              <a:rPr lang="ru-RU" dirty="0" smtClean="0"/>
              <a:t> </a:t>
            </a:r>
            <a:r>
              <a:rPr lang="ru-RU" dirty="0" err="1" smtClean="0"/>
              <a:t>уявлень</a:t>
            </a:r>
            <a:r>
              <a:rPr lang="ru-RU" dirty="0" smtClean="0"/>
              <a:t> про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роль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, </a:t>
            </a:r>
            <a:r>
              <a:rPr lang="ru-RU" dirty="0" err="1" smtClean="0"/>
              <a:t>виявленні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, </a:t>
            </a:r>
            <a:r>
              <a:rPr lang="ru-RU" dirty="0" err="1" smtClean="0"/>
              <a:t>пріоритетів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норм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www.topos.ru/sites/default/files/article_archive/1012/04_08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2285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3767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0.liveinternet.ru/images/attach/c/0/40/613/40613489_1236333817_shutterstock_10494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69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5746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Біографічна довідка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690" y="1853248"/>
            <a:ext cx="6756400" cy="4775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В. І.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12 </a:t>
            </a:r>
            <a:r>
              <a:rPr lang="ru-RU" dirty="0" err="1" smtClean="0"/>
              <a:t>березня</a:t>
            </a:r>
            <a:r>
              <a:rPr lang="ru-RU" dirty="0" smtClean="0"/>
              <a:t> 1863 року у </a:t>
            </a:r>
            <a:r>
              <a:rPr lang="ru-RU" dirty="0" err="1" smtClean="0"/>
              <a:t>Петербурзі</a:t>
            </a:r>
            <a:r>
              <a:rPr lang="ru-RU" dirty="0" smtClean="0"/>
              <a:t> в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економіста</a:t>
            </a:r>
            <a:r>
              <a:rPr lang="ru-RU" dirty="0" smtClean="0"/>
              <a:t>,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Петербурзькому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, коли там </a:t>
            </a:r>
            <a:r>
              <a:rPr lang="ru-RU" dirty="0" err="1" smtClean="0"/>
              <a:t>викладали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В. В. </a:t>
            </a:r>
            <a:r>
              <a:rPr lang="ru-RU" dirty="0" err="1" smtClean="0"/>
              <a:t>Докучаєв</a:t>
            </a:r>
            <a:r>
              <a:rPr lang="ru-RU" dirty="0" smtClean="0"/>
              <a:t>, Д. І. </a:t>
            </a:r>
            <a:r>
              <a:rPr lang="ru-RU" dirty="0" err="1" smtClean="0"/>
              <a:t>Менделєєв</a:t>
            </a:r>
            <a:r>
              <a:rPr lang="ru-RU" dirty="0" smtClean="0"/>
              <a:t>, М. П. Вагнер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для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першим президентом </a:t>
            </a:r>
            <a:r>
              <a:rPr lang="ru-RU" dirty="0" err="1" smtClean="0"/>
              <a:t>Всеукраїнської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наук,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книгозбірні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Комісії</a:t>
            </a:r>
            <a:r>
              <a:rPr lang="ru-RU" dirty="0" smtClean="0"/>
              <a:t> по </a:t>
            </a:r>
            <a:r>
              <a:rPr lang="ru-RU" dirty="0" err="1" smtClean="0"/>
              <a:t>вивченню</a:t>
            </a:r>
            <a:r>
              <a:rPr lang="ru-RU" dirty="0" smtClean="0"/>
              <a:t> </a:t>
            </a:r>
            <a:r>
              <a:rPr lang="ru-RU" dirty="0" err="1" smtClean="0"/>
              <a:t>продуктивних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Всесвітню</a:t>
            </a:r>
            <a:r>
              <a:rPr lang="ru-RU" dirty="0" smtClean="0"/>
              <a:t> славу </a:t>
            </a:r>
            <a:r>
              <a:rPr lang="ru-RU" dirty="0" err="1" smtClean="0"/>
              <a:t>вченому</a:t>
            </a:r>
            <a:r>
              <a:rPr lang="ru-RU" dirty="0" smtClean="0"/>
              <a:t> принесли </a:t>
            </a:r>
            <a:r>
              <a:rPr lang="ru-RU" dirty="0" err="1" smtClean="0"/>
              <a:t>створені</a:t>
            </a:r>
            <a:r>
              <a:rPr lang="ru-RU" dirty="0" smtClean="0"/>
              <a:t> ним </a:t>
            </a:r>
            <a:r>
              <a:rPr lang="ru-RU" dirty="0" err="1" smtClean="0"/>
              <a:t>вчення</a:t>
            </a:r>
            <a:r>
              <a:rPr lang="ru-RU" dirty="0" smtClean="0"/>
              <a:t> про </a:t>
            </a:r>
            <a:r>
              <a:rPr lang="ru-RU" dirty="0" err="1" smtClean="0"/>
              <a:t>біосферу</a:t>
            </a:r>
            <a:r>
              <a:rPr lang="ru-RU" dirty="0" smtClean="0"/>
              <a:t> та ноосферу.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853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day.kiev.ua/sites/default/files/main/openpublish_article/20080815/4145-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8846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8119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96334"/>
            <a:ext cx="8153400" cy="5334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Вернадський</a:t>
            </a:r>
            <a:r>
              <a:rPr lang="ru-RU" dirty="0"/>
              <a:t> В. І. 1863-1945</a:t>
            </a:r>
            <a:endParaRPr lang="ru-RU" dirty="0" smtClean="0"/>
          </a:p>
        </p:txBody>
      </p:sp>
      <p:pic>
        <p:nvPicPr>
          <p:cNvPr id="6147" name="Picture 5" descr="ver_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13933"/>
            <a:ext cx="2339975" cy="3246438"/>
          </a:xfr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60866" y="2413000"/>
            <a:ext cx="5791200" cy="35814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1923 - 1936 роки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виходять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томи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Історії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мінералів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земної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кори».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1937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Володимир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Іванович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востаннє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виступає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Міжнародному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геологічному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конгресі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доповіддю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радіоактивності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сучасної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геології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січня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1945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вісімдесят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другому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574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Роботи</a:t>
            </a:r>
            <a:r>
              <a:rPr lang="ru-RU" dirty="0"/>
              <a:t> В.І. </a:t>
            </a:r>
            <a:r>
              <a:rPr lang="ru-RU" dirty="0" err="1"/>
              <a:t>Вернадського</a:t>
            </a:r>
            <a:endParaRPr lang="ru-R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133" y="2658534"/>
            <a:ext cx="6400800" cy="182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З 1906 по 1918 </a:t>
            </a:r>
            <a:r>
              <a:rPr lang="ru-RU" dirty="0" err="1">
                <a:latin typeface="Arial" panose="020B0604020202020204" pitchFamily="34" charset="0"/>
              </a:rPr>
              <a:t>виходять</a:t>
            </a:r>
            <a:r>
              <a:rPr lang="ru-RU" dirty="0">
                <a:latin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</a:rPr>
              <a:t>світ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окремі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частини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його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фундаментальної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праці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Досвід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описової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мінералогії</a:t>
            </a:r>
            <a:r>
              <a:rPr lang="ru-RU" dirty="0">
                <a:latin typeface="Arial" panose="020B0604020202020204" pitchFamily="34" charset="0"/>
              </a:rPr>
              <a:t>». У 1923 - 1926 роки </a:t>
            </a:r>
            <a:r>
              <a:rPr lang="ru-RU" dirty="0" err="1">
                <a:latin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провів</a:t>
            </a:r>
            <a:r>
              <a:rPr lang="ru-RU" dirty="0">
                <a:latin typeface="Arial" panose="020B0604020202020204" pitchFamily="34" charset="0"/>
              </a:rPr>
              <a:t> за кордоном, </a:t>
            </a:r>
            <a:r>
              <a:rPr lang="ru-RU" dirty="0" err="1">
                <a:latin typeface="Arial" panose="020B0604020202020204" pitchFamily="34" charset="0"/>
              </a:rPr>
              <a:t>переважно</a:t>
            </a:r>
            <a:r>
              <a:rPr lang="ru-RU" dirty="0">
                <a:latin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</a:rPr>
              <a:t>Франції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ведучи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велику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науково-дослідну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викладацьку</a:t>
            </a:r>
            <a:r>
              <a:rPr lang="ru-RU" dirty="0">
                <a:latin typeface="Arial" panose="020B0604020202020204" pitchFamily="34" charset="0"/>
              </a:rPr>
              <a:t> роботу.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Повернувшись в 1926 </a:t>
            </a:r>
            <a:r>
              <a:rPr lang="ru-RU" dirty="0" err="1">
                <a:latin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</a:rPr>
              <a:t>батьківщину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публікує</a:t>
            </a:r>
            <a:r>
              <a:rPr lang="ru-RU" dirty="0">
                <a:latin typeface="Arial" panose="020B0604020202020204" pitchFamily="34" charset="0"/>
              </a:rPr>
              <a:t> свою </a:t>
            </a:r>
            <a:r>
              <a:rPr lang="ru-RU" dirty="0" err="1">
                <a:latin typeface="Arial" panose="020B0604020202020204" pitchFamily="34" charset="0"/>
              </a:rPr>
              <a:t>знамениту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монографію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Біосфера</a:t>
            </a:r>
            <a:r>
              <a:rPr lang="ru-RU" dirty="0">
                <a:latin typeface="Arial" panose="020B0604020202020204" pitchFamily="34" charset="0"/>
              </a:rPr>
              <a:t>».</a:t>
            </a:r>
            <a:endParaRPr lang="ru-RU" sz="2400" dirty="0" smtClean="0">
              <a:latin typeface="Arial" panose="020B0604020202020204" pitchFamily="34" charset="0"/>
            </a:endParaRPr>
          </a:p>
        </p:txBody>
      </p:sp>
      <p:pic>
        <p:nvPicPr>
          <p:cNvPr id="7172" name="Picture 5" descr="v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201334"/>
            <a:ext cx="201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6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70"/>
            <a:ext cx="7239000" cy="607223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Ноосфера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сфера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, у межах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800" dirty="0" smtClean="0"/>
          </a:p>
          <a:p>
            <a:pPr algn="just"/>
            <a:r>
              <a:rPr lang="ru-RU" sz="2800" dirty="0" err="1" smtClean="0"/>
              <a:t>Французький</a:t>
            </a:r>
            <a:r>
              <a:rPr lang="ru-RU" sz="2800" dirty="0" smtClean="0"/>
              <a:t> математик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філософ</a:t>
            </a:r>
            <a:r>
              <a:rPr lang="ru-RU" sz="2800" dirty="0" smtClean="0"/>
              <a:t> </a:t>
            </a:r>
            <a:r>
              <a:rPr lang="ru-RU" sz="2800" dirty="0" err="1" smtClean="0"/>
              <a:t>Едуард</a:t>
            </a:r>
            <a:r>
              <a:rPr lang="ru-RU" sz="2800" dirty="0" smtClean="0"/>
              <a:t> </a:t>
            </a:r>
            <a:r>
              <a:rPr lang="ru-RU" sz="2800" dirty="0" err="1" smtClean="0"/>
              <a:t>Леруа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запропонував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"ноосфера" у 1927 р.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трактував</a:t>
            </a:r>
            <a:r>
              <a:rPr lang="ru-RU" sz="2800" dirty="0" smtClean="0"/>
              <a:t> ноосферу як "</a:t>
            </a:r>
            <a:r>
              <a:rPr lang="ru-RU" sz="2800" dirty="0" err="1" smtClean="0"/>
              <a:t>мислячу</a:t>
            </a:r>
            <a:r>
              <a:rPr lang="ru-RU" sz="2800" dirty="0" smtClean="0"/>
              <a:t>" </a:t>
            </a:r>
            <a:r>
              <a:rPr lang="ru-RU" sz="2800" dirty="0" err="1" smtClean="0"/>
              <a:t>оболонку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свідомістю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8367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tofmal.ru/projects/noosphere/images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3181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67" y="110067"/>
            <a:ext cx="7620000" cy="1219200"/>
          </a:xfrm>
        </p:spPr>
        <p:txBody>
          <a:bodyPr/>
          <a:lstStyle/>
          <a:p>
            <a:pPr>
              <a:defRPr/>
            </a:pPr>
            <a:r>
              <a:rPr lang="ru-RU" dirty="0"/>
              <a:t>Єдність </a:t>
            </a:r>
            <a:r>
              <a:rPr lang="ru-RU" dirty="0" err="1"/>
              <a:t>біосфери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endParaRPr lang="ru-RU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67" y="1447800"/>
            <a:ext cx="6781800" cy="420793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Людина, як </a:t>
            </a:r>
            <a:r>
              <a:rPr lang="ru-RU" dirty="0" err="1">
                <a:latin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спостерігається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природі</a:t>
            </a:r>
            <a:r>
              <a:rPr lang="ru-RU" dirty="0">
                <a:latin typeface="Arial" panose="020B0604020202020204" pitchFamily="34" charset="0"/>
              </a:rPr>
              <a:t>, як і </a:t>
            </a:r>
            <a:r>
              <a:rPr lang="ru-RU" dirty="0" err="1">
                <a:latin typeface="Arial" panose="020B0604020202020204" pitchFamily="34" charset="0"/>
              </a:rPr>
              <a:t>всі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живі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організми</a:t>
            </a:r>
            <a:r>
              <a:rPr lang="ru-RU" dirty="0">
                <a:latin typeface="Arial" panose="020B0604020202020204" pitchFamily="34" charset="0"/>
              </a:rPr>
              <a:t>, як </a:t>
            </a:r>
            <a:r>
              <a:rPr lang="ru-RU" dirty="0" err="1">
                <a:latin typeface="Arial" panose="020B0604020202020204" pitchFamily="34" charset="0"/>
              </a:rPr>
              <a:t>усяка</a:t>
            </a:r>
            <a:r>
              <a:rPr lang="ru-RU" dirty="0">
                <a:latin typeface="Arial" panose="020B0604020202020204" pitchFamily="34" charset="0"/>
              </a:rPr>
              <a:t> жива </a:t>
            </a:r>
            <a:r>
              <a:rPr lang="ru-RU" dirty="0" err="1">
                <a:latin typeface="Arial" panose="020B0604020202020204" pitchFamily="34" charset="0"/>
              </a:rPr>
              <a:t>речовина</a:t>
            </a:r>
            <a:r>
              <a:rPr lang="ru-RU" dirty="0">
                <a:latin typeface="Arial" panose="020B0604020202020204" pitchFamily="34" charset="0"/>
              </a:rPr>
              <a:t>, є </a:t>
            </a:r>
            <a:r>
              <a:rPr lang="ru-RU" dirty="0" err="1">
                <a:latin typeface="Arial" panose="020B0604020202020204" pitchFamily="34" charset="0"/>
              </a:rPr>
              <a:t>певна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функція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біосфери</a:t>
            </a:r>
            <a:r>
              <a:rPr lang="ru-RU" dirty="0">
                <a:latin typeface="Arial" panose="020B0604020202020204" pitchFamily="34" charset="0"/>
              </a:rPr>
              <a:t>, у </a:t>
            </a:r>
            <a:r>
              <a:rPr lang="ru-RU" dirty="0" err="1">
                <a:latin typeface="Arial" panose="020B0604020202020204" pitchFamily="34" charset="0"/>
              </a:rPr>
              <a:t>визначеному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просторі-часі</a:t>
            </a:r>
            <a:r>
              <a:rPr lang="ru-RU" dirty="0">
                <a:latin typeface="Arial" panose="020B0604020202020204" pitchFamily="34" charset="0"/>
              </a:rPr>
              <a:t>;</a:t>
            </a:r>
          </a:p>
          <a:p>
            <a:r>
              <a:rPr lang="ru-RU" dirty="0">
                <a:latin typeface="Arial" panose="020B0604020202020204" pitchFamily="34" charset="0"/>
              </a:rPr>
              <a:t>Людина у </a:t>
            </a:r>
            <a:r>
              <a:rPr lang="ru-RU" dirty="0" err="1">
                <a:latin typeface="Arial" panose="020B0604020202020204" pitchFamily="34" charset="0"/>
              </a:rPr>
              <a:t>всіх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його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проявах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являє</a:t>
            </a:r>
            <a:r>
              <a:rPr lang="ru-RU" dirty="0">
                <a:latin typeface="Arial" panose="020B0604020202020204" pitchFamily="34" charset="0"/>
              </a:rPr>
              <a:t> собою </a:t>
            </a:r>
            <a:r>
              <a:rPr lang="ru-RU" dirty="0" err="1">
                <a:latin typeface="Arial" panose="020B0604020202020204" pitchFamily="34" charset="0"/>
              </a:rPr>
              <a:t>частина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біосфери</a:t>
            </a:r>
            <a:r>
              <a:rPr lang="ru-RU" dirty="0" smtClean="0">
                <a:latin typeface="Arial" panose="020B0604020202020204" pitchFamily="34" charset="0"/>
              </a:rPr>
              <a:t>;</a:t>
            </a:r>
          </a:p>
          <a:p>
            <a:r>
              <a:rPr lang="ru-RU" dirty="0" err="1">
                <a:latin typeface="Arial" panose="020B0604020202020204" pitchFamily="34" charset="0"/>
              </a:rPr>
              <a:t>Прорив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наукової</a:t>
            </a:r>
            <a:r>
              <a:rPr lang="ru-RU" dirty="0">
                <a:latin typeface="Arial" panose="020B0604020202020204" pitchFamily="34" charset="0"/>
              </a:rPr>
              <a:t> думки </a:t>
            </a:r>
            <a:r>
              <a:rPr lang="ru-RU" dirty="0" err="1">
                <a:latin typeface="Arial" panose="020B0604020202020204" pitchFamily="34" charset="0"/>
              </a:rPr>
              <a:t>підготовлений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усім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минулим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біосфери</a:t>
            </a:r>
            <a:r>
              <a:rPr lang="ru-RU" dirty="0">
                <a:latin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еволюційні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корені</a:t>
            </a:r>
            <a:r>
              <a:rPr lang="ru-RU" dirty="0">
                <a:latin typeface="Arial" panose="020B0604020202020204" pitchFamily="34" charset="0"/>
              </a:rPr>
              <a:t>;</a:t>
            </a:r>
          </a:p>
          <a:p>
            <a:r>
              <a:rPr lang="ru-RU" dirty="0">
                <a:latin typeface="Arial" panose="020B0604020202020204" pitchFamily="34" charset="0"/>
              </a:rPr>
              <a:t>Ноосфера - </a:t>
            </a:r>
            <a:r>
              <a:rPr lang="ru-RU" dirty="0" err="1">
                <a:latin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біосфера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перероблена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науковою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думкою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підготовляється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всім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минулим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планети</a:t>
            </a:r>
            <a:r>
              <a:rPr lang="ru-RU" dirty="0">
                <a:latin typeface="Arial" panose="020B0604020202020204" pitchFamily="34" charset="0"/>
              </a:rPr>
              <a:t>, а не </a:t>
            </a:r>
            <a:r>
              <a:rPr lang="ru-RU" dirty="0" err="1">
                <a:latin typeface="Arial" panose="020B0604020202020204" pitchFamily="34" charset="0"/>
              </a:rPr>
              <a:t>короткочасне</a:t>
            </a:r>
            <a:r>
              <a:rPr lang="ru-RU" dirty="0">
                <a:latin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</a:rPr>
              <a:t>перехідне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геологічне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явище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</a:endParaRPr>
          </a:p>
        </p:txBody>
      </p:sp>
      <p:pic>
        <p:nvPicPr>
          <p:cNvPr id="47108" name="Picture 4" descr="C:\Program Files\Common Files\Microsoft Shared\Clipart\cagcat50\BD0666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3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987</Words>
  <Application>Microsoft Office PowerPoint</Application>
  <PresentationFormat>Экран (4:3)</PresentationFormat>
  <Paragraphs>58</Paragraphs>
  <Slides>23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Ион</vt:lpstr>
      <vt:lpstr>Вчення ВОЛОДИМИРА ІВАНОВИЧА Вернадського  про ноосферу</vt:lpstr>
      <vt:lpstr>Зміст</vt:lpstr>
      <vt:lpstr>Біографічна довідка</vt:lpstr>
      <vt:lpstr>Презентация PowerPoint</vt:lpstr>
      <vt:lpstr>Вернадський В. І. 1863-1945</vt:lpstr>
      <vt:lpstr>Роботи В.І. Вернадського</vt:lpstr>
      <vt:lpstr>Презентация PowerPoint</vt:lpstr>
      <vt:lpstr>Презентация PowerPoint</vt:lpstr>
      <vt:lpstr>Єдність біосфери і людини</vt:lpstr>
      <vt:lpstr>Вернадський про єдність людини і біосфери</vt:lpstr>
      <vt:lpstr>Презентация PowerPoint</vt:lpstr>
      <vt:lpstr>Презентация PowerPoint</vt:lpstr>
      <vt:lpstr>Перехід біосфери в ноосферу</vt:lpstr>
      <vt:lpstr>Перехід біосфери в ноосферу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ідеї вчення про ноосферу В.І. Вернадського </vt:lpstr>
      <vt:lpstr>Основні ідеї вчення про ноосферу В.І. Вернадського </vt:lpstr>
      <vt:lpstr>Презентация PowerPoint</vt:lpstr>
      <vt:lpstr>ВИСНОВОК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Вчення ВОЛОДИМИРА ІВАНОВИЧА Вернадського  про ноосферу</dc:title>
  <dc:creator>Gor</dc:creator>
  <cp:lastModifiedBy>Gor</cp:lastModifiedBy>
  <cp:revision>5</cp:revision>
  <dcterms:created xsi:type="dcterms:W3CDTF">2014-11-26T20:46:29Z</dcterms:created>
  <dcterms:modified xsi:type="dcterms:W3CDTF">2014-11-26T21:26:40Z</dcterms:modified>
</cp:coreProperties>
</file>