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handoutMasterIdLst>
    <p:handoutMasterId r:id="rId30"/>
  </p:handoutMasterIdLst>
  <p:sldIdLst>
    <p:sldId id="257" r:id="rId3"/>
    <p:sldId id="259" r:id="rId4"/>
    <p:sldId id="274" r:id="rId5"/>
    <p:sldId id="278" r:id="rId6"/>
    <p:sldId id="260" r:id="rId7"/>
    <p:sldId id="271" r:id="rId8"/>
    <p:sldId id="275" r:id="rId9"/>
    <p:sldId id="262" r:id="rId10"/>
    <p:sldId id="276" r:id="rId11"/>
    <p:sldId id="277" r:id="rId12"/>
    <p:sldId id="261" r:id="rId13"/>
    <p:sldId id="264" r:id="rId14"/>
    <p:sldId id="279" r:id="rId15"/>
    <p:sldId id="265" r:id="rId16"/>
    <p:sldId id="280" r:id="rId17"/>
    <p:sldId id="266" r:id="rId18"/>
    <p:sldId id="267" r:id="rId19"/>
    <p:sldId id="268" r:id="rId20"/>
    <p:sldId id="272" r:id="rId21"/>
    <p:sldId id="273" r:id="rId22"/>
    <p:sldId id="281" r:id="rId23"/>
    <p:sldId id="270" r:id="rId24"/>
    <p:sldId id="282" r:id="rId25"/>
    <p:sldId id="283" r:id="rId26"/>
    <p:sldId id="284" r:id="rId27"/>
    <p:sldId id="285" r:id="rId28"/>
  </p:sldIdLst>
  <p:sldSz cx="12192000" cy="6858000"/>
  <p:notesSz cx="9945688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70" d="100"/>
          <a:sy n="70" d="100"/>
        </p:scale>
        <p:origin x="720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3588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B5CC2-EB92-4977-9893-7CDBC4323242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3588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228C6-895E-4658-B15B-2C361B426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655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3588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8A8F5-04EF-4D49-A763-AC20F25F629A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57250"/>
            <a:ext cx="4116388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569" y="3300412"/>
            <a:ext cx="795655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3588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0B1DB-6797-4A94-8EAE-089177D87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371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Пищеварительная система</a:t>
            </a:r>
            <a:r>
              <a:rPr lang="ru-RU" dirty="0" smtClean="0"/>
              <a:t> начинается </a:t>
            </a:r>
            <a:r>
              <a:rPr lang="ru-RU" i="1" dirty="0" err="1" smtClean="0"/>
              <a:t>ротоглоточной</a:t>
            </a:r>
            <a:r>
              <a:rPr lang="ru-RU" i="1" dirty="0" smtClean="0"/>
              <a:t> полостью</a:t>
            </a:r>
            <a:r>
              <a:rPr lang="ru-RU" dirty="0" smtClean="0"/>
              <a:t>, в которой находятся однородные конические </a:t>
            </a:r>
            <a:r>
              <a:rPr lang="ru-RU" i="1" dirty="0" smtClean="0"/>
              <a:t>зубы</a:t>
            </a:r>
            <a:r>
              <a:rPr lang="ru-RU" dirty="0" smtClean="0"/>
              <a:t> и </a:t>
            </a:r>
            <a:r>
              <a:rPr lang="ru-RU" i="1" dirty="0" smtClean="0"/>
              <a:t>язык</a:t>
            </a:r>
            <a:r>
              <a:rPr lang="ru-RU" dirty="0" smtClean="0"/>
              <a:t>. Появляются </a:t>
            </a:r>
            <a:r>
              <a:rPr lang="ru-RU" i="1" dirty="0" smtClean="0"/>
              <a:t>слюнные железы</a:t>
            </a:r>
            <a:r>
              <a:rPr lang="ru-RU" dirty="0" smtClean="0"/>
              <a:t>, секрет которых не содержит ферментов. Пищеварительная трубка относительно короткая. Она дифференцирована на пищевод, желудок, двенадцатиперстную кишку, тонкую кишку и толстую (прямую) кишку, заканчивающуюся </a:t>
            </a:r>
            <a:r>
              <a:rPr lang="ru-RU" i="1" dirty="0" smtClean="0"/>
              <a:t>клоакой</a:t>
            </a:r>
            <a:r>
              <a:rPr lang="ru-RU" dirty="0" smtClean="0"/>
              <a:t>, в которую также открываются мочеточники, а у самок и яйцеводы.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0B1DB-6797-4A94-8EAE-089177D8775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523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Кровеносная система</a:t>
            </a:r>
            <a:r>
              <a:rPr lang="ru-RU" dirty="0" smtClean="0"/>
              <a:t> претерпевает существенные изменения в связи с развитием легочного дыхания. </a:t>
            </a:r>
            <a:r>
              <a:rPr lang="ru-RU" i="1" dirty="0" smtClean="0"/>
              <a:t>Сердце трехкамерное</a:t>
            </a:r>
            <a:r>
              <a:rPr lang="ru-RU" dirty="0" smtClean="0"/>
              <a:t>: два предсердия (правое и левое) и один желудочек. Появляется второй </a:t>
            </a:r>
            <a:r>
              <a:rPr lang="ru-RU" i="1" dirty="0" smtClean="0"/>
              <a:t>легочной</a:t>
            </a:r>
            <a:r>
              <a:rPr lang="ru-RU" dirty="0" smtClean="0"/>
              <a:t> круг кровообращения, однако потоки артериальной и венозной крови частично перемешиваются внутри желудочка. От правой стороны желудочка отходит </a:t>
            </a:r>
            <a:r>
              <a:rPr lang="ru-RU" i="1" dirty="0" smtClean="0"/>
              <a:t>артериальный конус</a:t>
            </a:r>
            <a:r>
              <a:rPr lang="ru-RU" dirty="0" smtClean="0"/>
              <a:t>, распределяющий кровь по трем парам сосудов: венозная кровь по </a:t>
            </a:r>
            <a:r>
              <a:rPr lang="ru-RU" i="1" dirty="0" smtClean="0"/>
              <a:t>кожно-легочным артериям</a:t>
            </a:r>
            <a:r>
              <a:rPr lang="ru-RU" dirty="0" smtClean="0"/>
              <a:t> течет к органам дыхания (малый круг), смешанная кровь — по </a:t>
            </a:r>
            <a:r>
              <a:rPr lang="ru-RU" i="1" dirty="0" smtClean="0"/>
              <a:t>правой и левой дугам аорты</a:t>
            </a:r>
            <a:r>
              <a:rPr lang="ru-RU" dirty="0" smtClean="0"/>
              <a:t> поступает ко всем органам и тканям (большой круг), артериальная кровь — </a:t>
            </a:r>
            <a:r>
              <a:rPr lang="ru-RU" i="1" dirty="0" smtClean="0"/>
              <a:t>по сонным артериям</a:t>
            </a:r>
            <a:r>
              <a:rPr lang="ru-RU" dirty="0" smtClean="0"/>
              <a:t> к головному мозгу (большой круг). Артериальная кровь от легких течет к левому предсердию по легочным венам. Венозная кровь от всех органов и тканей собирается в правое предсердие по </a:t>
            </a:r>
            <a:r>
              <a:rPr lang="ru-RU" i="1" dirty="0" smtClean="0"/>
              <a:t>полым венам</a:t>
            </a:r>
            <a:r>
              <a:rPr lang="ru-RU" dirty="0" smtClean="0"/>
              <a:t>. Следует отметить, что у земноводных с развитым кожным дыханием небольшое количество артериальной крови по кожным венам также попадает в правое предсердие, поэтому там кровь не венозная, а частично смешанная. Благодаря этой особенности при длительном пребывании под водой некоторые земноводные могут полностью переходить на кожное дыхание. Температура тела непостоянная. Возможности терморегуляции земноводных ограничены тем, что большинство органов и тканей снабжаются смешанной, а не артериальной кровью, происходит активное испарение с поверхности кожи и интенсивное охлаждение тела.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0B1DB-6797-4A94-8EAE-089177D8775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531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0B1DB-6797-4A94-8EAE-089177D8775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682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Центральная нервная система</a:t>
            </a:r>
            <a:r>
              <a:rPr lang="ru-RU" dirty="0" smtClean="0"/>
              <a:t> состоит из головного и спинного мозга. </a:t>
            </a:r>
            <a:r>
              <a:rPr lang="ru-RU" i="1" dirty="0" smtClean="0"/>
              <a:t>Головной мозг</a:t>
            </a:r>
            <a:r>
              <a:rPr lang="ru-RU" dirty="0" smtClean="0"/>
              <a:t> имеет 5 отделов: передний, промежуточный, средний, задний (мозжечок) и продолговатый. </a:t>
            </a:r>
            <a:r>
              <a:rPr lang="ru-RU" i="1" dirty="0" smtClean="0"/>
              <a:t>Передний мозг</a:t>
            </a:r>
            <a:r>
              <a:rPr lang="ru-RU" dirty="0" smtClean="0"/>
              <a:t> развит лучше, чем у рыб, он имеет большие размеры и разделен на 2 полушария. Мозжечок развит хуже, чем у рыб, что обусловлено более примитивными движениями земноводных. </a:t>
            </a:r>
            <a:r>
              <a:rPr lang="ru-RU" b="1" dirty="0" smtClean="0"/>
              <a:t>Периферическая нервная система</a:t>
            </a:r>
            <a:r>
              <a:rPr lang="ru-RU" dirty="0" smtClean="0"/>
              <a:t> представлена 10 парами черепно-мозговых нервов и спинно-мозговыми нервами, образующими сплетения.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0B1DB-6797-4A94-8EAE-089177D8775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987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Органы чувств</a:t>
            </a:r>
            <a:r>
              <a:rPr lang="ru-RU" dirty="0" smtClean="0"/>
              <a:t>. </a:t>
            </a:r>
            <a:r>
              <a:rPr lang="ru-RU" i="1" dirty="0" smtClean="0"/>
              <a:t>Органы зрения</a:t>
            </a:r>
            <a:r>
              <a:rPr lang="ru-RU" dirty="0" smtClean="0"/>
              <a:t>. Глаза земноводных более совершенны, чем у рыб, они позволяют видеть объекты на большом расстоянии. Это связано с развитием линзовидного хрусталика и выпуклой роговицы. Выход земноводных на сушу предопределил появление верхних и нижних век и мигательной перепонки, защищающих глаза от высыхания. Аккомодация достигается перемещением хрусталика относительно сетчатки с помощью специальной мышцы. У многих земноводных развито цветовое зрение. </a:t>
            </a:r>
            <a:r>
              <a:rPr lang="ru-RU" i="1" dirty="0" smtClean="0"/>
              <a:t>Орган слуха</a:t>
            </a:r>
            <a:r>
              <a:rPr lang="ru-RU" dirty="0" smtClean="0"/>
              <a:t>. В связи с выходом на сушу кроме внутреннего уха у земноводных имеется и </a:t>
            </a:r>
            <a:r>
              <a:rPr lang="ru-RU" i="1" dirty="0" smtClean="0"/>
              <a:t>среднее ухо</a:t>
            </a:r>
            <a:r>
              <a:rPr lang="ru-RU" dirty="0" smtClean="0"/>
              <a:t>. Оно представлено полостью, закрытой от внешней среды </a:t>
            </a:r>
            <a:r>
              <a:rPr lang="ru-RU" i="1" dirty="0" smtClean="0"/>
              <a:t>барабанной перепонкой</a:t>
            </a:r>
            <a:r>
              <a:rPr lang="ru-RU" dirty="0" smtClean="0"/>
              <a:t>, сообщающейся евстахиевой трубой с </a:t>
            </a:r>
            <a:r>
              <a:rPr lang="ru-RU" dirty="0" err="1" smtClean="0"/>
              <a:t>ротоглоточной</a:t>
            </a:r>
            <a:r>
              <a:rPr lang="ru-RU" dirty="0" smtClean="0"/>
              <a:t> полостью и содержащей </a:t>
            </a:r>
            <a:r>
              <a:rPr lang="ru-RU" i="1" dirty="0" smtClean="0"/>
              <a:t>одну слуховую косточку</a:t>
            </a:r>
            <a:r>
              <a:rPr lang="ru-RU" dirty="0" smtClean="0"/>
              <a:t> — стремечко. Многие земноводные имеют голосовой аппарат: две складки слизистой оболочки, натянутые между хрящами, окружающими голосовую щель. По бокам головы самцов у большинства видов амфибий имеются особые расширения — </a:t>
            </a:r>
            <a:r>
              <a:rPr lang="ru-RU" i="1" dirty="0" smtClean="0"/>
              <a:t>резонаторные мешки</a:t>
            </a:r>
            <a:r>
              <a:rPr lang="ru-RU" dirty="0" smtClean="0"/>
              <a:t>, усиливающие звук. Издаваемые звуки помогают распознать животных противоположного пола в период размножения. </a:t>
            </a:r>
            <a:r>
              <a:rPr lang="ru-RU" i="1" dirty="0" smtClean="0"/>
              <a:t>Орган обоняния</a:t>
            </a:r>
            <a:r>
              <a:rPr lang="ru-RU" dirty="0" smtClean="0"/>
              <a:t> — обонятельные мешки, наружные и внутренние ноздри (хоаны), </a:t>
            </a:r>
            <a:r>
              <a:rPr lang="ru-RU" i="1" dirty="0" smtClean="0"/>
              <a:t>вкуса</a:t>
            </a:r>
            <a:r>
              <a:rPr lang="ru-RU" dirty="0" smtClean="0"/>
              <a:t> — язык, </a:t>
            </a:r>
            <a:r>
              <a:rPr lang="ru-RU" i="1" dirty="0" smtClean="0"/>
              <a:t>осязания</a:t>
            </a:r>
            <a:r>
              <a:rPr lang="ru-RU" dirty="0" smtClean="0"/>
              <a:t> — кожа. У личинок и взрослых животных, постоянно обитающих в воде, выражена боковая линия.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0B1DB-6797-4A94-8EAE-089177D8775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539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0B1DB-6797-4A94-8EAE-089177D8775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163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0B1DB-6797-4A94-8EAE-089177D8775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747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4B45F6-ED47-4044-AC03-FE7B1FE6920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13526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2024DC-12BC-43C2-9B7A-6E678674015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73143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3A53B7-32EC-43C8-B107-977266BDFDB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29601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BD6D-C5C9-44DE-9DD2-B9B9168F44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9079-0599-4B57-AF7B-58E59922A4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76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BD6D-C5C9-44DE-9DD2-B9B9168F44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9079-0599-4B57-AF7B-58E59922A4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BD6D-C5C9-44DE-9DD2-B9B9168F44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9079-0599-4B57-AF7B-58E59922A4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079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BD6D-C5C9-44DE-9DD2-B9B9168F44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9079-0599-4B57-AF7B-58E59922A4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317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BD6D-C5C9-44DE-9DD2-B9B9168F44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9079-0599-4B57-AF7B-58E59922A4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86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BD6D-C5C9-44DE-9DD2-B9B9168F44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9079-0599-4B57-AF7B-58E59922A4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54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BD6D-C5C9-44DE-9DD2-B9B9168F44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9079-0599-4B57-AF7B-58E59922A4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886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BD6D-C5C9-44DE-9DD2-B9B9168F44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9079-0599-4B57-AF7B-58E59922A4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729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4598C4-349F-4DA8-97D6-C5C68F22CCA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84635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BD6D-C5C9-44DE-9DD2-B9B9168F44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9079-0599-4B57-AF7B-58E59922A4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785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BD6D-C5C9-44DE-9DD2-B9B9168F44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9079-0599-4B57-AF7B-58E59922A4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949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BD6D-C5C9-44DE-9DD2-B9B9168F44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9079-0599-4B57-AF7B-58E59922A4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96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EAC29C-D171-4C1A-802A-34DBEC9A486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59663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EF6390-05B9-48E3-8ECC-691988F0E5F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388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4A55E5-21B5-4E9D-9F3A-A3E87866402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46943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B9CD01-51F4-4AAC-9606-4E801F82BA9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09244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030CBA-F16E-44F4-857E-83DF0571D98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55315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B350D7-3821-43CC-9E1E-3866294A85D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50467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A353C2-98E1-4B38-9C57-415314154D6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35910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A61C882-C2AC-43FF-9908-68EBBC9FC5DF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D9BD6D-C5C9-44DE-9DD2-B9B9168F44C5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26.11.2014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7519079-0599-4B57-AF7B-58E59922A44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90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1312291" y="270568"/>
            <a:ext cx="892899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en-US" sz="5400" b="1" dirty="0" smtClean="0">
                <a:solidFill>
                  <a:srgbClr val="3399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ru-RU" altLang="en-US" sz="5400" b="1" dirty="0" err="1" smtClean="0">
                <a:solidFill>
                  <a:srgbClr val="3399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Клас</a:t>
            </a:r>
            <a:r>
              <a:rPr lang="ru-RU" altLang="en-US" sz="5400" b="1" dirty="0">
                <a:solidFill>
                  <a:srgbClr val="3399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altLang="en-US" sz="5400" b="1" dirty="0" err="1">
                <a:solidFill>
                  <a:srgbClr val="3399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Земноводні</a:t>
            </a:r>
            <a:r>
              <a:rPr lang="ru-RU" altLang="en-US" sz="5400" b="1" dirty="0">
                <a:solidFill>
                  <a:srgbClr val="3399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altLang="en-US" sz="5400" b="1" dirty="0" err="1">
                <a:solidFill>
                  <a:srgbClr val="3399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Амфібії</a:t>
            </a:r>
            <a:r>
              <a:rPr lang="ru-RU" altLang="en-US" sz="5400" b="1" dirty="0">
                <a:solidFill>
                  <a:srgbClr val="3399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en-US" sz="5400" b="1" dirty="0">
              <a:solidFill>
                <a:srgbClr val="3399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2" name="Picture 5" descr="2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50" y="1193898"/>
            <a:ext cx="5471914" cy="446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18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237" y="1195028"/>
            <a:ext cx="3097046" cy="252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220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2"/>
          <a:stretch/>
        </p:blipFill>
        <p:spPr bwMode="auto">
          <a:xfrm>
            <a:off x="7143543" y="3673236"/>
            <a:ext cx="3097740" cy="200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36360" y="5967591"/>
            <a:ext cx="3347464" cy="451403"/>
          </a:xfrm>
        </p:spPr>
        <p:txBody>
          <a:bodyPr/>
          <a:lstStyle/>
          <a:p>
            <a:r>
              <a:rPr lang="uk-UA" sz="1600" b="1" i="1" dirty="0" smtClean="0"/>
              <a:t>Виконала:</a:t>
            </a:r>
            <a:br>
              <a:rPr lang="uk-UA" sz="1600" b="1" i="1" dirty="0" smtClean="0"/>
            </a:br>
            <a:r>
              <a:rPr lang="uk-UA" sz="1600" b="1" i="1" dirty="0" smtClean="0"/>
              <a:t>студентка 2-го курсу</a:t>
            </a:r>
            <a:r>
              <a:rPr lang="uk-UA" sz="1600" b="1" i="1" dirty="0"/>
              <a:t/>
            </a:r>
            <a:br>
              <a:rPr lang="uk-UA" sz="1600" b="1" i="1" dirty="0"/>
            </a:br>
            <a:r>
              <a:rPr lang="uk-UA" sz="1600" b="1" i="1" dirty="0" smtClean="0"/>
              <a:t>факультет біології,</a:t>
            </a:r>
            <a:br>
              <a:rPr lang="uk-UA" sz="1600" b="1" i="1" dirty="0" smtClean="0"/>
            </a:br>
            <a:r>
              <a:rPr lang="uk-UA" sz="1600" b="1" i="1" dirty="0" smtClean="0"/>
              <a:t>географії та екології</a:t>
            </a:r>
            <a:br>
              <a:rPr lang="uk-UA" sz="1600" b="1" i="1" dirty="0" smtClean="0"/>
            </a:br>
            <a:r>
              <a:rPr lang="uk-UA" sz="1600" b="1" i="1" dirty="0" err="1" smtClean="0"/>
              <a:t>Хабарова</a:t>
            </a:r>
            <a:r>
              <a:rPr lang="uk-UA" sz="1600" b="1" i="1" dirty="0" smtClean="0"/>
              <a:t> Яна</a:t>
            </a:r>
            <a:endParaRPr lang="ru-RU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407368" y="214771"/>
            <a:ext cx="10585176" cy="69394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altLang="en-US" b="1" kern="0" dirty="0">
                <a:solidFill>
                  <a:srgbClr val="339933"/>
                </a:solidFill>
                <a:latin typeface="Calibri" panose="020F0502020204030204" pitchFamily="34" charset="0"/>
              </a:rPr>
              <a:t>Скелет </a:t>
            </a:r>
            <a:r>
              <a:rPr lang="ru-RU" altLang="en-US" b="1" kern="0" dirty="0" err="1">
                <a:solidFill>
                  <a:srgbClr val="339933"/>
                </a:solidFill>
                <a:latin typeface="Calibri" panose="020F0502020204030204" pitchFamily="34" charset="0"/>
              </a:rPr>
              <a:t>задніх</a:t>
            </a:r>
            <a:r>
              <a:rPr lang="ru-RU" altLang="en-US" b="1" kern="0" dirty="0">
                <a:solidFill>
                  <a:srgbClr val="339933"/>
                </a:solidFill>
                <a:latin typeface="Calibri" panose="020F0502020204030204" pitchFamily="34" charset="0"/>
              </a:rPr>
              <a:t> </a:t>
            </a:r>
            <a:r>
              <a:rPr lang="ru-RU" altLang="en-US" b="1" kern="0" dirty="0" err="1">
                <a:solidFill>
                  <a:srgbClr val="339933"/>
                </a:solidFill>
                <a:latin typeface="Calibri" panose="020F0502020204030204" pitchFamily="34" charset="0"/>
              </a:rPr>
              <a:t>кінцівок</a:t>
            </a:r>
            <a:r>
              <a:rPr lang="ru-RU" altLang="en-US" b="1" kern="0" dirty="0">
                <a:solidFill>
                  <a:srgbClr val="339933"/>
                </a:solidFill>
                <a:latin typeface="Calibri" panose="020F0502020204030204" pitchFamily="34" charset="0"/>
              </a:rPr>
              <a:t> і тазового пояса</a:t>
            </a:r>
            <a:endParaRPr lang="ru-RU" kern="0" dirty="0">
              <a:latin typeface="Calibri" panose="020F0502020204030204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07368" y="908720"/>
            <a:ext cx="1166529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Тазовий</a:t>
            </a:r>
            <a:r>
              <a:rPr lang="ru-RU" altLang="ru-RU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пояс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складається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парних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клубових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сідничих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лобкових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кісток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Клубові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кістки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приєднані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до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відростків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крижового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хребця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що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надає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тазовому поясу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додаткову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міцність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Скелет </a:t>
            </a:r>
            <a:r>
              <a:rPr lang="ru-RU" altLang="ru-RU" sz="3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вільної</a:t>
            </a:r>
            <a:r>
              <a:rPr lang="ru-RU" altLang="ru-RU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задньої</a:t>
            </a:r>
            <a:r>
              <a:rPr lang="ru-RU" altLang="ru-RU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кінцівки</a:t>
            </a:r>
            <a:r>
              <a:rPr lang="ru-RU" altLang="ru-RU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стегнова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кістка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3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кістки</a:t>
            </a:r>
            <a:r>
              <a:rPr lang="ru-RU" altLang="ru-RU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гомілки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і стопи.</a:t>
            </a:r>
          </a:p>
        </p:txBody>
      </p:sp>
      <p:pic>
        <p:nvPicPr>
          <p:cNvPr id="8" name="Picture 8" descr="zadn konech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2853115"/>
            <a:ext cx="3185145" cy="370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7536160" y="2858453"/>
            <a:ext cx="3312368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>
                <a:latin typeface="Calibri" panose="020F0502020204030204" pitchFamily="34" charset="0"/>
              </a:rPr>
              <a:t>1 - </a:t>
            </a:r>
            <a:r>
              <a:rPr lang="ru-RU" altLang="ru-RU" dirty="0" err="1">
                <a:latin typeface="Calibri" panose="020F0502020204030204" pitchFamily="34" charset="0"/>
              </a:rPr>
              <a:t>стегнова</a:t>
            </a:r>
            <a:r>
              <a:rPr lang="ru-RU" altLang="ru-RU" dirty="0">
                <a:latin typeface="Calibri" panose="020F0502020204030204" pitchFamily="34" charset="0"/>
              </a:rPr>
              <a:t> </a:t>
            </a:r>
            <a:r>
              <a:rPr lang="ru-RU" altLang="ru-RU" dirty="0" err="1">
                <a:latin typeface="Calibri" panose="020F0502020204030204" pitchFamily="34" charset="0"/>
              </a:rPr>
              <a:t>кістка</a:t>
            </a:r>
            <a:endParaRPr lang="ru-RU" altLang="ru-RU" dirty="0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dirty="0">
                <a:latin typeface="Calibri" panose="020F0502020204030204" pitchFamily="34" charset="0"/>
              </a:rPr>
              <a:t>3 - </a:t>
            </a:r>
            <a:r>
              <a:rPr lang="ru-RU" altLang="ru-RU" dirty="0" err="1">
                <a:latin typeface="Calibri" panose="020F0502020204030204" pitchFamily="34" charset="0"/>
              </a:rPr>
              <a:t>гомілка</a:t>
            </a:r>
            <a:endParaRPr lang="ru-RU" altLang="ru-RU" dirty="0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dirty="0">
                <a:latin typeface="Calibri" panose="020F0502020204030204" pitchFamily="34" charset="0"/>
              </a:rPr>
              <a:t>4 - велика </a:t>
            </a:r>
            <a:r>
              <a:rPr lang="ru-RU" altLang="ru-RU" dirty="0" err="1">
                <a:latin typeface="Calibri" panose="020F0502020204030204" pitchFamily="34" charset="0"/>
              </a:rPr>
              <a:t>гомілкова</a:t>
            </a:r>
            <a:r>
              <a:rPr lang="ru-RU" altLang="ru-RU" dirty="0">
                <a:latin typeface="Calibri" panose="020F0502020204030204" pitchFamily="34" charset="0"/>
              </a:rPr>
              <a:t> </a:t>
            </a:r>
            <a:r>
              <a:rPr lang="ru-RU" altLang="ru-RU" dirty="0" err="1">
                <a:latin typeface="Calibri" panose="020F0502020204030204" pitchFamily="34" charset="0"/>
              </a:rPr>
              <a:t>кістка</a:t>
            </a:r>
            <a:r>
              <a:rPr lang="ru-RU" altLang="ru-RU" dirty="0">
                <a:latin typeface="Calibri" panose="020F0502020204030204" pitchFamily="34" charset="0"/>
              </a:rPr>
              <a:t>, </a:t>
            </a:r>
            <a:endParaRPr lang="ru-RU" altLang="ru-RU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dirty="0" smtClean="0">
                <a:latin typeface="Calibri" panose="020F0502020204030204" pitchFamily="34" charset="0"/>
              </a:rPr>
              <a:t>5 </a:t>
            </a:r>
            <a:r>
              <a:rPr lang="ru-RU" altLang="ru-RU" dirty="0">
                <a:latin typeface="Calibri" panose="020F0502020204030204" pitchFamily="34" charset="0"/>
              </a:rPr>
              <a:t>- мала </a:t>
            </a:r>
            <a:r>
              <a:rPr lang="ru-RU" altLang="ru-RU" dirty="0" err="1">
                <a:latin typeface="Calibri" panose="020F0502020204030204" pitchFamily="34" charset="0"/>
              </a:rPr>
              <a:t>гомілкова</a:t>
            </a:r>
            <a:r>
              <a:rPr lang="ru-RU" altLang="ru-RU" dirty="0">
                <a:latin typeface="Calibri" panose="020F0502020204030204" pitchFamily="34" charset="0"/>
              </a:rPr>
              <a:t> </a:t>
            </a:r>
            <a:r>
              <a:rPr lang="ru-RU" altLang="ru-RU" dirty="0" err="1">
                <a:latin typeface="Calibri" panose="020F0502020204030204" pitchFamily="34" charset="0"/>
              </a:rPr>
              <a:t>кістка</a:t>
            </a:r>
            <a:endParaRPr lang="ru-RU" altLang="ru-RU" dirty="0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dirty="0">
                <a:latin typeface="Calibri" panose="020F0502020204030204" pitchFamily="34" charset="0"/>
              </a:rPr>
              <a:t>6 - </a:t>
            </a:r>
            <a:r>
              <a:rPr lang="ru-RU" altLang="ru-RU" dirty="0" err="1">
                <a:latin typeface="Calibri" panose="020F0502020204030204" pitchFamily="34" charset="0"/>
              </a:rPr>
              <a:t>передплесно</a:t>
            </a:r>
            <a:endParaRPr lang="ru-RU" altLang="ru-RU" dirty="0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dirty="0">
                <a:latin typeface="Calibri" panose="020F0502020204030204" pitchFamily="34" charset="0"/>
              </a:rPr>
              <a:t>9 - </a:t>
            </a:r>
            <a:r>
              <a:rPr lang="ru-RU" altLang="ru-RU" dirty="0" err="1" smtClean="0">
                <a:latin typeface="Calibri" panose="020F0502020204030204" pitchFamily="34" charset="0"/>
              </a:rPr>
              <a:t>плесно</a:t>
            </a:r>
            <a:endParaRPr lang="ru-RU" altLang="ru-RU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dirty="0" smtClean="0">
                <a:latin typeface="Calibri" panose="020F0502020204030204" pitchFamily="34" charset="0"/>
              </a:rPr>
              <a:t>10 </a:t>
            </a:r>
            <a:r>
              <a:rPr lang="ru-RU" altLang="ru-RU" dirty="0">
                <a:latin typeface="Calibri" panose="020F0502020204030204" pitchFamily="34" charset="0"/>
              </a:rPr>
              <a:t>- фаланги </a:t>
            </a:r>
            <a:r>
              <a:rPr lang="ru-RU" altLang="ru-RU" dirty="0" err="1">
                <a:latin typeface="Calibri" panose="020F0502020204030204" pitchFamily="34" charset="0"/>
              </a:rPr>
              <a:t>пальців</a:t>
            </a:r>
            <a:endParaRPr lang="ru-RU" altLang="ru-RU" dirty="0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dirty="0">
                <a:latin typeface="Calibri" panose="020F0502020204030204" pitchFamily="34" charset="0"/>
              </a:rPr>
              <a:t>11 - рудимент </a:t>
            </a:r>
            <a:r>
              <a:rPr lang="en-US" altLang="ru-RU" dirty="0">
                <a:latin typeface="Calibri" panose="020F0502020204030204" pitchFamily="34" charset="0"/>
              </a:rPr>
              <a:t>VI </a:t>
            </a:r>
            <a:r>
              <a:rPr lang="ru-RU" altLang="ru-RU" dirty="0" err="1">
                <a:latin typeface="Calibri" panose="020F0502020204030204" pitchFamily="34" charset="0"/>
              </a:rPr>
              <a:t>пальця</a:t>
            </a:r>
            <a:endParaRPr lang="ru-RU" altLang="ru-RU" dirty="0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dirty="0">
                <a:latin typeface="Calibri" panose="020F0502020204030204" pitchFamily="34" charset="0"/>
              </a:rPr>
              <a:t>12 - </a:t>
            </a:r>
            <a:r>
              <a:rPr lang="ru-RU" altLang="ru-RU" dirty="0" err="1">
                <a:latin typeface="Calibri" panose="020F0502020204030204" pitchFamily="34" charset="0"/>
              </a:rPr>
              <a:t>клубова</a:t>
            </a:r>
            <a:r>
              <a:rPr lang="ru-RU" altLang="ru-RU" dirty="0">
                <a:latin typeface="Calibri" panose="020F0502020204030204" pitchFamily="34" charset="0"/>
              </a:rPr>
              <a:t> </a:t>
            </a:r>
            <a:r>
              <a:rPr lang="ru-RU" altLang="ru-RU" dirty="0" err="1">
                <a:latin typeface="Calibri" panose="020F0502020204030204" pitchFamily="34" charset="0"/>
              </a:rPr>
              <a:t>кістка</a:t>
            </a:r>
            <a:r>
              <a:rPr lang="ru-RU" altLang="ru-RU" dirty="0">
                <a:latin typeface="Calibri" panose="020F0502020204030204" pitchFamily="34" charset="0"/>
              </a:rPr>
              <a:t>, </a:t>
            </a:r>
            <a:endParaRPr lang="ru-RU" altLang="ru-RU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dirty="0" smtClean="0">
                <a:latin typeface="Calibri" panose="020F0502020204030204" pitchFamily="34" charset="0"/>
              </a:rPr>
              <a:t>13 </a:t>
            </a:r>
            <a:r>
              <a:rPr lang="ru-RU" altLang="ru-RU" dirty="0">
                <a:latin typeface="Calibri" panose="020F0502020204030204" pitchFamily="34" charset="0"/>
              </a:rPr>
              <a:t>- </a:t>
            </a:r>
            <a:r>
              <a:rPr lang="ru-RU" altLang="ru-RU" dirty="0" err="1">
                <a:latin typeface="Calibri" panose="020F0502020204030204" pitchFamily="34" charset="0"/>
              </a:rPr>
              <a:t>сіднича</a:t>
            </a:r>
            <a:r>
              <a:rPr lang="ru-RU" altLang="ru-RU" dirty="0">
                <a:latin typeface="Calibri" panose="020F0502020204030204" pitchFamily="34" charset="0"/>
              </a:rPr>
              <a:t> </a:t>
            </a:r>
            <a:r>
              <a:rPr lang="ru-RU" altLang="ru-RU" dirty="0" err="1">
                <a:latin typeface="Calibri" panose="020F0502020204030204" pitchFamily="34" charset="0"/>
              </a:rPr>
              <a:t>кістка</a:t>
            </a:r>
            <a:endParaRPr lang="ru-RU" altLang="ru-RU" dirty="0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dirty="0">
                <a:latin typeface="Calibri" panose="020F0502020204030204" pitchFamily="34" charset="0"/>
              </a:rPr>
              <a:t>14 - </a:t>
            </a:r>
            <a:r>
              <a:rPr lang="ru-RU" altLang="ru-RU" dirty="0" err="1">
                <a:latin typeface="Calibri" panose="020F0502020204030204" pitchFamily="34" charset="0"/>
              </a:rPr>
              <a:t>лобковий</a:t>
            </a:r>
            <a:r>
              <a:rPr lang="ru-RU" altLang="ru-RU" dirty="0">
                <a:latin typeface="Calibri" panose="020F0502020204030204" pitchFamily="34" charset="0"/>
              </a:rPr>
              <a:t> хрящ</a:t>
            </a:r>
          </a:p>
          <a:p>
            <a:pPr eaLnBrk="1" hangingPunct="1"/>
            <a:r>
              <a:rPr lang="ru-RU" altLang="ru-RU" dirty="0">
                <a:latin typeface="Calibri" panose="020F0502020204030204" pitchFamily="34" charset="0"/>
              </a:rPr>
              <a:t>15 - </a:t>
            </a:r>
            <a:r>
              <a:rPr lang="ru-RU" altLang="ru-RU" dirty="0" err="1" smtClean="0">
                <a:latin typeface="Calibri" panose="020F0502020204030204" pitchFamily="34" charset="0"/>
              </a:rPr>
              <a:t>вертлужна</a:t>
            </a:r>
            <a:r>
              <a:rPr lang="ru-RU" altLang="ru-RU" dirty="0" smtClean="0">
                <a:latin typeface="Calibri" panose="020F0502020204030204" pitchFamily="34" charset="0"/>
              </a:rPr>
              <a:t> </a:t>
            </a:r>
            <a:r>
              <a:rPr lang="ru-RU" altLang="ru-RU" dirty="0">
                <a:latin typeface="Calibri" panose="020F0502020204030204" pitchFamily="34" charset="0"/>
              </a:rPr>
              <a:t>западина, </a:t>
            </a:r>
            <a:endParaRPr lang="ru-RU" altLang="ru-RU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dirty="0" smtClean="0">
                <a:latin typeface="Calibri" panose="020F0502020204030204" pitchFamily="34" charset="0"/>
              </a:rPr>
              <a:t> </a:t>
            </a:r>
            <a:r>
              <a:rPr lang="en-US" altLang="ru-RU" dirty="0">
                <a:latin typeface="Calibri" panose="020F0502020204030204" pitchFamily="34" charset="0"/>
              </a:rPr>
              <a:t>I - V - </a:t>
            </a:r>
            <a:r>
              <a:rPr lang="ru-RU" altLang="ru-RU" dirty="0" err="1">
                <a:latin typeface="Calibri" panose="020F0502020204030204" pitchFamily="34" charset="0"/>
              </a:rPr>
              <a:t>пальці</a:t>
            </a:r>
            <a:endParaRPr lang="en-US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83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6"/>
          <p:cNvSpPr txBox="1">
            <a:spLocks noChangeArrowheads="1"/>
          </p:cNvSpPr>
          <p:nvPr/>
        </p:nvSpPr>
        <p:spPr bwMode="auto">
          <a:xfrm>
            <a:off x="263352" y="908720"/>
            <a:ext cx="1159328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Мускулатура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диференційована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6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краще</a:t>
            </a:r>
            <a:r>
              <a:rPr lang="ru-RU" altLang="ru-RU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чим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у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риб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Найбільш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розвинені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м'язи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задніх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кінцівок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голови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черевної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стінки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ротової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порожнини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149" name="Picture 9" descr="vnu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2729484"/>
            <a:ext cx="6241725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07368" y="214771"/>
            <a:ext cx="8443914" cy="693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auto">
              <a:spcAft>
                <a:spcPts val="0"/>
              </a:spcAft>
              <a:defRPr/>
            </a:pPr>
            <a:r>
              <a:rPr lang="ru-RU" altLang="en-US" b="1" dirty="0" err="1">
                <a:solidFill>
                  <a:srgbClr val="339933"/>
                </a:solidFill>
                <a:latin typeface="Calibri"/>
              </a:rPr>
              <a:t>М'язова</a:t>
            </a:r>
            <a:r>
              <a:rPr lang="ru-RU" altLang="en-US" b="1" dirty="0">
                <a:solidFill>
                  <a:srgbClr val="339933"/>
                </a:solidFill>
                <a:latin typeface="Calibri"/>
              </a:rPr>
              <a:t> система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6151" name="Picture 7" descr="http://www.factroom.ru/wp-content/uploads/2011/12/Frog_Le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2729484"/>
            <a:ext cx="498650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9" descr="diges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3216044"/>
            <a:ext cx="4680520" cy="36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11"/>
          <p:cNvSpPr>
            <a:spLocks noChangeArrowheads="1"/>
          </p:cNvSpPr>
          <p:nvPr/>
        </p:nvSpPr>
        <p:spPr bwMode="auto">
          <a:xfrm>
            <a:off x="377077" y="907720"/>
            <a:ext cx="1178463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Травна</a:t>
            </a:r>
            <a:r>
              <a:rPr lang="ru-RU" altLang="ru-RU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система </a:t>
            </a:r>
            <a:r>
              <a:rPr lang="ru-RU" altLang="ru-RU" sz="36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більш</a:t>
            </a:r>
            <a:r>
              <a:rPr lang="ru-RU" altLang="ru-RU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диференційована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ніж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у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риб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Є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конічні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зуби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добре </a:t>
            </a:r>
            <a:r>
              <a:rPr lang="ru-RU" altLang="ru-RU" sz="36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розвинений</a:t>
            </a:r>
            <a:r>
              <a:rPr lang="ru-RU" altLang="ru-RU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6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язик</a:t>
            </a:r>
            <a:r>
              <a:rPr lang="ru-RU" altLang="ru-RU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шлунок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відособлений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товста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кишка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розширюється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клоаку. Добре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розвинені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печінка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підшлункова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залоза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ru-RU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07368" y="214771"/>
            <a:ext cx="8443914" cy="693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auto">
              <a:spcAft>
                <a:spcPts val="0"/>
              </a:spcAft>
              <a:defRPr/>
            </a:pPr>
            <a:r>
              <a:rPr lang="ru-RU" altLang="en-US" sz="4800" b="1" dirty="0" err="1">
                <a:solidFill>
                  <a:srgbClr val="339933"/>
                </a:solidFill>
                <a:latin typeface="Calibri"/>
              </a:rPr>
              <a:t>Травна</a:t>
            </a:r>
            <a:r>
              <a:rPr lang="ru-RU" altLang="en-US" sz="4800" b="1" dirty="0">
                <a:solidFill>
                  <a:srgbClr val="339933"/>
                </a:solidFill>
                <a:latin typeface="Calibri"/>
              </a:rPr>
              <a:t> система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1"/>
          <p:cNvSpPr>
            <a:spLocks noChangeArrowheads="1"/>
          </p:cNvSpPr>
          <p:nvPr/>
        </p:nvSpPr>
        <p:spPr bwMode="auto">
          <a:xfrm>
            <a:off x="136126" y="879973"/>
            <a:ext cx="1205587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Живляться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амфібії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рухливими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тваринами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Добувають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їжу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захоплюючи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її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щелепами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або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липким </a:t>
            </a:r>
            <a:r>
              <a:rPr lang="ru-RU" altLang="ru-RU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довгим</a:t>
            </a:r>
            <a:r>
              <a:rPr lang="ru-RU" alt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язиком</a:t>
            </a:r>
            <a:r>
              <a:rPr lang="ru-RU" alt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Заковтуванню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допомагають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очі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що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всовуються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ротоглоткову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порожнину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проштовхують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їжу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стравохід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У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стані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заціпеніння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земноводні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здатні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тривало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голодувати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ru-R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35360" y="124488"/>
            <a:ext cx="8443914" cy="693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auto">
              <a:spcAft>
                <a:spcPts val="0"/>
              </a:spcAft>
              <a:defRPr/>
            </a:pPr>
            <a:r>
              <a:rPr lang="ru-RU" altLang="en-US" b="1" dirty="0" err="1">
                <a:solidFill>
                  <a:srgbClr val="339933"/>
                </a:solidFill>
                <a:latin typeface="Calibri"/>
              </a:rPr>
              <a:t>Живлення</a:t>
            </a:r>
            <a:r>
              <a:rPr lang="ru-RU" altLang="en-US" b="1" dirty="0">
                <a:solidFill>
                  <a:srgbClr val="339933"/>
                </a:solidFill>
                <a:latin typeface="Calibri"/>
              </a:rPr>
              <a:t> </a:t>
            </a:r>
            <a:r>
              <a:rPr lang="ru-RU" altLang="en-US" b="1" dirty="0" err="1" smtClean="0">
                <a:solidFill>
                  <a:srgbClr val="339933"/>
                </a:solidFill>
                <a:latin typeface="Calibri"/>
              </a:rPr>
              <a:t>Амфібій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6082" name="Picture 2" descr="http://i.dailymail.co.uk/i/pix/2010/08/13/article-1302767-0AC86732000005DC-811_634x4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826" y="2852936"/>
            <a:ext cx="5265976" cy="346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http://animalworld.com.ua/images/2010/October/Foto/Mantis/Mantis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9376" y="2852935"/>
            <a:ext cx="5328592" cy="346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06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8"/>
          <p:cNvSpPr>
            <a:spLocks noChangeArrowheads="1"/>
          </p:cNvSpPr>
          <p:nvPr/>
        </p:nvSpPr>
        <p:spPr bwMode="auto">
          <a:xfrm>
            <a:off x="407368" y="734506"/>
            <a:ext cx="1144927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Видільна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система представлена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парними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тулубовими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бруньками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altLang="ru-RU" sz="3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компактнішими</a:t>
            </a:r>
            <a:r>
              <a:rPr lang="ru-RU" altLang="ru-RU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3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ніж</a:t>
            </a:r>
            <a:r>
              <a:rPr lang="ru-RU" altLang="ru-RU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риб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Сеча по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сечоводах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поступає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клоаку,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потім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сечовий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міхур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який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періодично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звільняється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Продукт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обміну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сечовина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ru-RU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07368" y="214771"/>
            <a:ext cx="8443914" cy="693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auto">
              <a:spcAft>
                <a:spcPts val="0"/>
              </a:spcAft>
              <a:defRPr/>
            </a:pPr>
            <a:r>
              <a:rPr lang="ru-RU" altLang="en-US" b="1" dirty="0" err="1">
                <a:solidFill>
                  <a:srgbClr val="339933"/>
                </a:solidFill>
                <a:latin typeface="Calibri"/>
              </a:rPr>
              <a:t>Видільна</a:t>
            </a:r>
            <a:r>
              <a:rPr lang="ru-RU" altLang="en-US" b="1" dirty="0">
                <a:solidFill>
                  <a:srgbClr val="339933"/>
                </a:solidFill>
                <a:latin typeface="Calibri"/>
              </a:rPr>
              <a:t> система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1271" name="Picture 7" descr="http://topreferat.znate.ru/pars_docs/refs/51/50731/50731_html_30db9a57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8" r="22721"/>
          <a:stretch/>
        </p:blipFill>
        <p:spPr bwMode="auto">
          <a:xfrm>
            <a:off x="6600056" y="3140968"/>
            <a:ext cx="4896544" cy="330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8"/>
          <p:cNvSpPr>
            <a:spLocks noChangeArrowheads="1"/>
          </p:cNvSpPr>
          <p:nvPr/>
        </p:nvSpPr>
        <p:spPr bwMode="auto">
          <a:xfrm>
            <a:off x="407368" y="826840"/>
            <a:ext cx="1178463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Знаходячись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у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воді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земноводні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виділяють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велику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кількість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мало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концентрованої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сечі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оскільки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втрата</a:t>
            </a:r>
            <a:r>
              <a:rPr lang="ru-RU" alt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води легко </a:t>
            </a:r>
            <a:r>
              <a:rPr lang="ru-RU" altLang="ru-RU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компенсується</a:t>
            </a:r>
            <a:r>
              <a:rPr lang="ru-RU" alt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її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проникненням</a:t>
            </a:r>
            <a:r>
              <a:rPr lang="ru-RU" alt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через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шкіру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На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суші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втрата</a:t>
            </a:r>
            <a:r>
              <a:rPr lang="ru-RU" alt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води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економічніша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через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стінки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сечового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міхура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відбувається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додаткове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всмоктування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води з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сечі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кров, сеча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стає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більше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концентрованою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ru-R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07368" y="214771"/>
            <a:ext cx="8443914" cy="693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auto">
              <a:spcAft>
                <a:spcPts val="0"/>
              </a:spcAft>
              <a:defRPr/>
            </a:pPr>
            <a:r>
              <a:rPr lang="ru-RU" altLang="en-US" b="1" dirty="0" err="1">
                <a:solidFill>
                  <a:srgbClr val="339933"/>
                </a:solidFill>
                <a:latin typeface="Calibri"/>
              </a:rPr>
              <a:t>Видільна</a:t>
            </a:r>
            <a:r>
              <a:rPr lang="ru-RU" altLang="en-US" b="1" dirty="0">
                <a:solidFill>
                  <a:srgbClr val="339933"/>
                </a:solidFill>
                <a:latin typeface="Calibri"/>
              </a:rPr>
              <a:t> система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7106" name="Picture 2" descr="http://simple-fauna.ru/wp-content/uploads/2013/02/ispanskiy-trit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3501008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70565" y="6444044"/>
            <a:ext cx="1975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Calibri" panose="020F0502020204030204" pitchFamily="34" charset="0"/>
              </a:rPr>
              <a:t>іспанський</a:t>
            </a:r>
            <a:r>
              <a:rPr lang="ru-RU" dirty="0">
                <a:latin typeface="Calibri" panose="020F0502020204030204" pitchFamily="34" charset="0"/>
              </a:rPr>
              <a:t> тритон</a:t>
            </a:r>
          </a:p>
        </p:txBody>
      </p:sp>
      <p:pic>
        <p:nvPicPr>
          <p:cNvPr id="47108" name="Picture 4" descr="http://ooptsvao.mos.ru/upload/medialibrary/2b9/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3392" y="3484218"/>
            <a:ext cx="4752528" cy="287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042695" y="6446375"/>
            <a:ext cx="1564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Calibri" panose="020F0502020204030204" pitchFamily="34" charset="0"/>
              </a:rPr>
              <a:t>трав'яна</a:t>
            </a:r>
            <a:r>
              <a:rPr lang="ru-RU" dirty="0">
                <a:latin typeface="Calibri" panose="020F0502020204030204" pitchFamily="34" charset="0"/>
              </a:rPr>
              <a:t> жаба</a:t>
            </a:r>
          </a:p>
        </p:txBody>
      </p:sp>
    </p:spTree>
    <p:extLst>
      <p:ext uri="{BB962C8B-B14F-4D97-AF65-F5344CB8AC3E}">
        <p14:creationId xmlns:p14="http://schemas.microsoft.com/office/powerpoint/2010/main" val="352203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7" descr="bl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437" y="2420888"/>
            <a:ext cx="4392860" cy="422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8" descr="he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2996952"/>
            <a:ext cx="5014649" cy="328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407368" y="830373"/>
            <a:ext cx="1152128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Кровоносна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система </a:t>
            </a:r>
            <a:r>
              <a:rPr lang="ru-RU" alt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замкнута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Серце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altLang="ru-RU" sz="2800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трьохкамерне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З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появою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легенів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сформувався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малий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круг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кровообігу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Усі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органи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отримують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змішану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кров.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Тільки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мозок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отримує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артеріальну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кров.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Земноводні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alt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холоднокровні</a:t>
            </a:r>
            <a:r>
              <a:rPr lang="ru-RU" alt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тварини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ru-R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07368" y="214771"/>
            <a:ext cx="8443914" cy="693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auto">
              <a:spcAft>
                <a:spcPts val="0"/>
              </a:spcAft>
              <a:defRPr/>
            </a:pPr>
            <a:r>
              <a:rPr lang="ru-RU" altLang="en-US" sz="4800" b="1" dirty="0" err="1">
                <a:solidFill>
                  <a:srgbClr val="339933"/>
                </a:solidFill>
                <a:latin typeface="Calibri"/>
              </a:rPr>
              <a:t>Кровоносна</a:t>
            </a:r>
            <a:r>
              <a:rPr lang="ru-RU" altLang="en-US" sz="4800" b="1" dirty="0">
                <a:solidFill>
                  <a:srgbClr val="339933"/>
                </a:solidFill>
                <a:latin typeface="Calibri"/>
              </a:rPr>
              <a:t> система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8" descr="brea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57" y="2708920"/>
            <a:ext cx="6403094" cy="306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lung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3429000"/>
            <a:ext cx="4465637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407368" y="724055"/>
            <a:ext cx="115932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Органи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дихання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altLang="ru-RU" sz="3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легені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маленькі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тонкостінні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мішки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Додатково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диханні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бере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участь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шкіра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слизова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оболонка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ротової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порожнини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На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малюнку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показана схема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вдиху-видиху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жаби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ru-RU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07368" y="214771"/>
            <a:ext cx="8443914" cy="693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auto">
              <a:spcAft>
                <a:spcPts val="0"/>
              </a:spcAft>
              <a:defRPr/>
            </a:pPr>
            <a:r>
              <a:rPr lang="ru-RU" altLang="en-US" b="1" dirty="0" err="1">
                <a:solidFill>
                  <a:srgbClr val="339933"/>
                </a:solidFill>
                <a:latin typeface="Calibri"/>
              </a:rPr>
              <a:t>Дихальна</a:t>
            </a:r>
            <a:r>
              <a:rPr lang="ru-RU" altLang="en-US" b="1" dirty="0">
                <a:solidFill>
                  <a:srgbClr val="339933"/>
                </a:solidFill>
                <a:latin typeface="Calibri"/>
              </a:rPr>
              <a:t> система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69590" y="5445224"/>
            <a:ext cx="2277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Calibri" panose="020F0502020204030204" pitchFamily="34" charset="0"/>
              </a:rPr>
              <a:t>легені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різних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амфібій</a:t>
            </a:r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0"/>
          <p:cNvSpPr>
            <a:spLocks noChangeArrowheads="1"/>
          </p:cNvSpPr>
          <p:nvPr/>
        </p:nvSpPr>
        <p:spPr bwMode="auto">
          <a:xfrm>
            <a:off x="407368" y="868016"/>
            <a:ext cx="1166529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Нервова</a:t>
            </a:r>
            <a:r>
              <a:rPr lang="ru-RU" alt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система </a:t>
            </a:r>
            <a:r>
              <a:rPr lang="ru-RU" altLang="ru-RU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поділяється</a:t>
            </a:r>
            <a:r>
              <a:rPr lang="ru-RU" alt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центральну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периферичну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Головний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мозок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складається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 5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відділів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alt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передній</a:t>
            </a:r>
            <a:r>
              <a:rPr lang="ru-RU" alt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мозок</a:t>
            </a:r>
            <a:r>
              <a:rPr lang="ru-RU" alt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великий,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поділений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дві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півкулі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Мозочок</a:t>
            </a:r>
            <a:r>
              <a:rPr lang="ru-RU" alt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розвинений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слабо у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зв'язку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одноманітними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рухами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ru-R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341" name="Picture 11" descr="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144" y="2996952"/>
            <a:ext cx="60102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07368" y="214771"/>
            <a:ext cx="8443914" cy="693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auto">
              <a:spcAft>
                <a:spcPts val="0"/>
              </a:spcAft>
              <a:defRPr/>
            </a:pPr>
            <a:r>
              <a:rPr lang="ru-RU" altLang="en-US" b="1" dirty="0" err="1">
                <a:solidFill>
                  <a:srgbClr val="339933"/>
                </a:solidFill>
                <a:latin typeface="Calibri"/>
              </a:rPr>
              <a:t>Нервова</a:t>
            </a:r>
            <a:r>
              <a:rPr lang="ru-RU" altLang="en-US" b="1" dirty="0">
                <a:solidFill>
                  <a:srgbClr val="339933"/>
                </a:solidFill>
                <a:latin typeface="Calibri"/>
              </a:rPr>
              <a:t> система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7" name="Picture 4" descr="E:\Documents and Settings\Admin\Мои документы\Мои рисунки\Изображение\Изображение 13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2636912"/>
            <a:ext cx="4920555" cy="339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07368" y="871965"/>
            <a:ext cx="1152128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Перехід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наземно-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повітряне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середовище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викликав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зміну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структурі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органів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чуттів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Орган слуху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має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два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відділи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alt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середнє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ru-RU" alt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внутрішнє</a:t>
            </a:r>
            <a:r>
              <a:rPr lang="ru-RU" alt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вухо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Очі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мають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повіки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Розвинені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також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органи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нюху -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ніздрі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органи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дотику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смаку.</a:t>
            </a:r>
            <a:endParaRPr lang="en-US" altLang="ru-R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365" name="Picture 6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2852739"/>
            <a:ext cx="22193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4941888"/>
            <a:ext cx="22193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3141664"/>
            <a:ext cx="22193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9" descr="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9" y="4941888"/>
            <a:ext cx="22193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07368" y="214771"/>
            <a:ext cx="8443914" cy="693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auto">
              <a:spcAft>
                <a:spcPts val="0"/>
              </a:spcAft>
              <a:defRPr/>
            </a:pPr>
            <a:r>
              <a:rPr lang="ru-RU" altLang="en-US" b="1" dirty="0" err="1">
                <a:solidFill>
                  <a:srgbClr val="339933"/>
                </a:solidFill>
                <a:latin typeface="Calibri"/>
              </a:rPr>
              <a:t>Органи</a:t>
            </a:r>
            <a:r>
              <a:rPr lang="ru-RU" altLang="en-US" b="1" dirty="0">
                <a:solidFill>
                  <a:srgbClr val="339933"/>
                </a:solidFill>
                <a:latin typeface="Calibri"/>
              </a:rPr>
              <a:t> </a:t>
            </a:r>
            <a:r>
              <a:rPr lang="ru-RU" altLang="en-US" b="1" dirty="0" err="1">
                <a:solidFill>
                  <a:srgbClr val="339933"/>
                </a:solidFill>
                <a:latin typeface="Calibri"/>
              </a:rPr>
              <a:t>чуття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5720" y="2561711"/>
            <a:ext cx="44859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>
                <a:latin typeface="Calibri" panose="020F0502020204030204" pitchFamily="34" charset="0"/>
              </a:rPr>
              <a:t>виявлення</a:t>
            </a:r>
            <a:r>
              <a:rPr lang="ru-RU" sz="2000" dirty="0">
                <a:latin typeface="Calibri" panose="020F0502020204030204" pitchFamily="34" charset="0"/>
              </a:rPr>
              <a:t> і </a:t>
            </a:r>
            <a:r>
              <a:rPr lang="ru-RU" sz="2000" dirty="0" err="1">
                <a:latin typeface="Calibri" panose="020F0502020204030204" pitchFamily="34" charset="0"/>
              </a:rPr>
              <a:t>захоплення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здобичі</a:t>
            </a:r>
            <a:r>
              <a:rPr lang="ru-RU" sz="2000" dirty="0">
                <a:latin typeface="Calibri" panose="020F0502020204030204" pitchFamily="34" charset="0"/>
              </a:rPr>
              <a:t> жабою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7" descr="22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1663137"/>
            <a:ext cx="3521968" cy="206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8" descr="26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3729358"/>
            <a:ext cx="3521968" cy="257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9"/>
          <p:cNvSpPr>
            <a:spLocks noChangeArrowheads="1"/>
          </p:cNvSpPr>
          <p:nvPr/>
        </p:nvSpPr>
        <p:spPr bwMode="auto">
          <a:xfrm>
            <a:off x="263352" y="1174101"/>
            <a:ext cx="815779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Земноводні</a:t>
            </a:r>
            <a:r>
              <a:rPr lang="ru-RU" altLang="ru-RU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 - </a:t>
            </a:r>
            <a:r>
              <a:rPr lang="ru-RU" altLang="ru-RU" sz="3600" b="1" dirty="0" err="1">
                <a:latin typeface="Calibri" panose="020F0502020204030204" pitchFamily="34" charset="0"/>
              </a:rPr>
              <a:t>це</a:t>
            </a:r>
            <a:r>
              <a:rPr lang="ru-RU" altLang="ru-RU" sz="3600" b="1" dirty="0">
                <a:latin typeface="Calibri" panose="020F0502020204030204" pitchFamily="34" charset="0"/>
              </a:rPr>
              <a:t> </a:t>
            </a:r>
            <a:r>
              <a:rPr lang="ru-RU" altLang="ru-RU" sz="3600" b="1" dirty="0" smtClean="0">
                <a:latin typeface="Calibri" panose="020F0502020204030204" pitchFamily="34" charset="0"/>
              </a:rPr>
              <a:t>в </a:t>
            </a:r>
            <a:r>
              <a:rPr lang="ru-RU" altLang="ru-RU" sz="3600" b="1" dirty="0" err="1">
                <a:latin typeface="Calibri" panose="020F0502020204030204" pitchFamily="34" charset="0"/>
              </a:rPr>
              <a:t>більшості</a:t>
            </a:r>
            <a:r>
              <a:rPr lang="ru-RU" altLang="ru-RU" sz="3600" b="1" dirty="0">
                <a:latin typeface="Calibri" panose="020F0502020204030204" pitchFamily="34" charset="0"/>
              </a:rPr>
              <a:t> </a:t>
            </a:r>
            <a:r>
              <a:rPr lang="ru-RU" altLang="ru-RU" sz="3600" b="1" dirty="0" err="1" smtClean="0">
                <a:latin typeface="Calibri" panose="020F0502020204030204" pitchFamily="34" charset="0"/>
              </a:rPr>
              <a:t>чотириногі</a:t>
            </a:r>
            <a:r>
              <a:rPr lang="ru-RU" altLang="ru-RU" sz="3600" b="1" dirty="0" smtClean="0">
                <a:latin typeface="Calibri" panose="020F0502020204030204" pitchFamily="34" charset="0"/>
              </a:rPr>
              <a:t> </a:t>
            </a:r>
            <a:r>
              <a:rPr lang="ru-RU" altLang="ru-RU" sz="3600" b="1" dirty="0" err="1">
                <a:latin typeface="Calibri" panose="020F0502020204030204" pitchFamily="34" charset="0"/>
              </a:rPr>
              <a:t>холоднокровні</a:t>
            </a:r>
            <a:r>
              <a:rPr lang="ru-RU" altLang="ru-RU" sz="3600" b="1" dirty="0">
                <a:latin typeface="Calibri" panose="020F0502020204030204" pitchFamily="34" charset="0"/>
              </a:rPr>
              <a:t> </a:t>
            </a:r>
            <a:r>
              <a:rPr lang="ru-RU" altLang="ru-RU" sz="3600" b="1" dirty="0" err="1">
                <a:latin typeface="Calibri" panose="020F0502020204030204" pitchFamily="34" charset="0"/>
              </a:rPr>
              <a:t>хребетні</a:t>
            </a:r>
            <a:r>
              <a:rPr lang="ru-RU" altLang="ru-RU" sz="3600" b="1" dirty="0">
                <a:latin typeface="Calibri" panose="020F0502020204030204" pitchFamily="34" charset="0"/>
              </a:rPr>
              <a:t> </a:t>
            </a:r>
            <a:r>
              <a:rPr lang="ru-RU" altLang="ru-RU" sz="3600" b="1" dirty="0" err="1">
                <a:latin typeface="Calibri" panose="020F0502020204030204" pitchFamily="34" charset="0"/>
              </a:rPr>
              <a:t>тварини</a:t>
            </a:r>
            <a:r>
              <a:rPr lang="ru-RU" altLang="ru-RU" sz="3600" b="1" dirty="0">
                <a:latin typeface="Calibri" panose="020F0502020204030204" pitchFamily="34" charset="0"/>
              </a:rPr>
              <a:t>, </a:t>
            </a:r>
            <a:r>
              <a:rPr lang="ru-RU" altLang="ru-RU" sz="3600" b="1" dirty="0" err="1">
                <a:latin typeface="Calibri" panose="020F0502020204030204" pitchFamily="34" charset="0"/>
              </a:rPr>
              <a:t>що</a:t>
            </a:r>
            <a:r>
              <a:rPr lang="ru-RU" altLang="ru-RU" sz="3600" b="1" dirty="0">
                <a:latin typeface="Calibri" panose="020F0502020204030204" pitchFamily="34" charset="0"/>
              </a:rPr>
              <a:t> </a:t>
            </a:r>
            <a:r>
              <a:rPr lang="ru-RU" altLang="ru-RU" sz="3600" b="1" dirty="0" err="1">
                <a:latin typeface="Calibri" panose="020F0502020204030204" pitchFamily="34" charset="0"/>
              </a:rPr>
              <a:t>мають</a:t>
            </a:r>
            <a:r>
              <a:rPr lang="ru-RU" altLang="ru-RU" sz="3600" b="1" dirty="0">
                <a:latin typeface="Calibri" panose="020F0502020204030204" pitchFamily="34" charset="0"/>
              </a:rPr>
              <a:t> </a:t>
            </a:r>
            <a:r>
              <a:rPr lang="ru-RU" altLang="ru-RU" sz="3600" b="1" dirty="0" err="1">
                <a:latin typeface="Calibri" panose="020F0502020204030204" pitchFamily="34" charset="0"/>
              </a:rPr>
              <a:t>стадію</a:t>
            </a:r>
            <a:r>
              <a:rPr lang="ru-RU" altLang="ru-RU" sz="3600" b="1" dirty="0">
                <a:latin typeface="Calibri" panose="020F0502020204030204" pitchFamily="34" charset="0"/>
              </a:rPr>
              <a:t> </a:t>
            </a:r>
            <a:r>
              <a:rPr lang="ru-RU" altLang="ru-RU" sz="3600" b="1" dirty="0" err="1">
                <a:latin typeface="Calibri" panose="020F0502020204030204" pitchFamily="34" charset="0"/>
              </a:rPr>
              <a:t>водної</a:t>
            </a:r>
            <a:r>
              <a:rPr lang="ru-RU" altLang="ru-RU" sz="3600" b="1" dirty="0">
                <a:latin typeface="Calibri" panose="020F0502020204030204" pitchFamily="34" charset="0"/>
              </a:rPr>
              <a:t> личинки, а в </a:t>
            </a:r>
            <a:r>
              <a:rPr lang="ru-RU" altLang="ru-RU" sz="3600" b="1" dirty="0" err="1">
                <a:latin typeface="Calibri" panose="020F0502020204030204" pitchFamily="34" charset="0"/>
              </a:rPr>
              <a:t>дорослому</a:t>
            </a:r>
            <a:r>
              <a:rPr lang="ru-RU" altLang="ru-RU" sz="3600" b="1" dirty="0">
                <a:latin typeface="Calibri" panose="020F0502020204030204" pitchFamily="34" charset="0"/>
              </a:rPr>
              <a:t> </a:t>
            </a:r>
            <a:r>
              <a:rPr lang="ru-RU" altLang="ru-RU" sz="3600" b="1" dirty="0" err="1">
                <a:latin typeface="Calibri" panose="020F0502020204030204" pitchFamily="34" charset="0"/>
              </a:rPr>
              <a:t>стані</a:t>
            </a:r>
            <a:r>
              <a:rPr lang="ru-RU" altLang="ru-RU" sz="3600" b="1" dirty="0">
                <a:latin typeface="Calibri" panose="020F0502020204030204" pitchFamily="34" charset="0"/>
              </a:rPr>
              <a:t> </a:t>
            </a:r>
            <a:r>
              <a:rPr lang="ru-RU" altLang="ru-RU" sz="3600" b="1" dirty="0" err="1">
                <a:latin typeface="Calibri" panose="020F0502020204030204" pitchFamily="34" charset="0"/>
              </a:rPr>
              <a:t>пов'язані</a:t>
            </a:r>
            <a:r>
              <a:rPr lang="ru-RU" altLang="ru-RU" sz="3600" b="1" dirty="0">
                <a:latin typeface="Calibri" panose="020F0502020204030204" pitchFamily="34" charset="0"/>
              </a:rPr>
              <a:t> як з водою, так і з </a:t>
            </a:r>
            <a:r>
              <a:rPr lang="ru-RU" altLang="ru-RU" sz="3600" b="1" dirty="0" err="1">
                <a:latin typeface="Calibri" panose="020F0502020204030204" pitchFamily="34" charset="0"/>
              </a:rPr>
              <a:t>наземним</a:t>
            </a:r>
            <a:r>
              <a:rPr lang="ru-RU" altLang="ru-RU" sz="3600" b="1" dirty="0">
                <a:latin typeface="Calibri" panose="020F0502020204030204" pitchFamily="34" charset="0"/>
              </a:rPr>
              <a:t> </a:t>
            </a:r>
            <a:r>
              <a:rPr lang="ru-RU" altLang="ru-RU" sz="3600" b="1" dirty="0" err="1">
                <a:latin typeface="Calibri" panose="020F0502020204030204" pitchFamily="34" charset="0"/>
              </a:rPr>
              <a:t>середовищем</a:t>
            </a:r>
            <a:r>
              <a:rPr lang="ru-RU" altLang="ru-RU" sz="3600" b="1" dirty="0">
                <a:latin typeface="Calibri" panose="020F0502020204030204" pitchFamily="34" charset="0"/>
              </a:rPr>
              <a:t>. </a:t>
            </a:r>
            <a:r>
              <a:rPr lang="ru-RU" altLang="ru-RU" sz="3600" b="1" dirty="0" err="1" smtClean="0">
                <a:latin typeface="Calibri" panose="020F0502020204030204" pitchFamily="34" charset="0"/>
              </a:rPr>
              <a:t>Клас</a:t>
            </a:r>
            <a:r>
              <a:rPr lang="ru-RU" altLang="ru-RU" sz="3600" b="1" dirty="0" smtClean="0">
                <a:latin typeface="Calibri" panose="020F0502020204030204" pitchFamily="34" charset="0"/>
              </a:rPr>
              <a:t> </a:t>
            </a:r>
            <a:r>
              <a:rPr lang="ru-RU" altLang="ru-RU" sz="3600" b="1" dirty="0" err="1">
                <a:latin typeface="Calibri" panose="020F0502020204030204" pitchFamily="34" charset="0"/>
              </a:rPr>
              <a:t>об'єднує</a:t>
            </a:r>
            <a:r>
              <a:rPr lang="ru-RU" altLang="ru-RU" sz="3600" b="1" dirty="0">
                <a:latin typeface="Calibri" panose="020F0502020204030204" pitchFamily="34" charset="0"/>
              </a:rPr>
              <a:t> </a:t>
            </a:r>
            <a:r>
              <a:rPr lang="ru-RU" altLang="ru-RU" sz="3600" b="1" dirty="0" err="1">
                <a:latin typeface="Calibri" panose="020F0502020204030204" pitchFamily="34" charset="0"/>
              </a:rPr>
              <a:t>близько</a:t>
            </a:r>
            <a:r>
              <a:rPr lang="ru-RU" altLang="ru-RU" sz="3600" b="1" dirty="0">
                <a:latin typeface="Calibri" panose="020F0502020204030204" pitchFamily="34" charset="0"/>
              </a:rPr>
              <a:t> 2600 </a:t>
            </a:r>
            <a:r>
              <a:rPr lang="ru-RU" altLang="ru-RU" sz="3600" b="1" dirty="0" err="1">
                <a:latin typeface="Calibri" panose="020F0502020204030204" pitchFamily="34" charset="0"/>
              </a:rPr>
              <a:t>видів</a:t>
            </a:r>
            <a:r>
              <a:rPr lang="ru-RU" altLang="ru-RU" sz="3600" b="1" dirty="0">
                <a:latin typeface="Calibri" panose="020F0502020204030204" pitchFamily="34" charset="0"/>
              </a:rPr>
              <a:t>.</a:t>
            </a:r>
            <a:endParaRPr lang="en-US" altLang="ru-RU" sz="3600" dirty="0">
              <a:latin typeface="Calibri" panose="020F050202020403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07368" y="307469"/>
            <a:ext cx="8443914" cy="621941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altLang="en-US" sz="4800" b="1" kern="0" dirty="0" err="1">
                <a:solidFill>
                  <a:srgbClr val="339933"/>
                </a:solidFill>
                <a:latin typeface="Calibri" panose="020F0502020204030204" pitchFamily="34" charset="0"/>
              </a:rPr>
              <a:t>Різноманіття</a:t>
            </a:r>
            <a:r>
              <a:rPr lang="ru-RU" altLang="en-US" sz="4800" b="1" kern="0" dirty="0">
                <a:solidFill>
                  <a:srgbClr val="339933"/>
                </a:solidFill>
                <a:latin typeface="Calibri" panose="020F0502020204030204" pitchFamily="34" charset="0"/>
              </a:rPr>
              <a:t> </a:t>
            </a:r>
            <a:r>
              <a:rPr lang="ru-RU" altLang="en-US" sz="4800" b="1" kern="0" dirty="0" err="1">
                <a:solidFill>
                  <a:srgbClr val="339933"/>
                </a:solidFill>
                <a:latin typeface="Calibri" panose="020F0502020204030204" pitchFamily="34" charset="0"/>
              </a:rPr>
              <a:t>Амфібій</a:t>
            </a:r>
            <a:endParaRPr lang="ru-RU" sz="4800" kern="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07368" y="864584"/>
            <a:ext cx="115212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Земноводні</a:t>
            </a:r>
            <a:r>
              <a:rPr lang="ru-RU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altLang="ru-RU" sz="24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роздільностатеві</a:t>
            </a:r>
            <a:r>
              <a:rPr lang="ru-RU" altLang="ru-RU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тварини</a:t>
            </a:r>
            <a:r>
              <a:rPr lang="ru-RU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Статеві</a:t>
            </a:r>
            <a:r>
              <a:rPr lang="ru-RU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залози</a:t>
            </a:r>
            <a:r>
              <a:rPr lang="ru-RU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парні</a:t>
            </a:r>
            <a:r>
              <a:rPr lang="ru-RU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Сім'япроводи</a:t>
            </a:r>
            <a:r>
              <a:rPr lang="ru-RU" alt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відкриваються</a:t>
            </a:r>
            <a:r>
              <a:rPr lang="ru-RU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сечовід</a:t>
            </a:r>
            <a:r>
              <a:rPr lang="ru-RU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яйцепроводи</a:t>
            </a:r>
            <a:r>
              <a:rPr lang="ru-RU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в клоаку. </a:t>
            </a:r>
            <a:r>
              <a:rPr lang="ru-RU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Запліднення</a:t>
            </a:r>
            <a:r>
              <a:rPr lang="ru-RU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у </a:t>
            </a:r>
            <a:r>
              <a:rPr lang="ru-RU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безхвостих</a:t>
            </a:r>
            <a:r>
              <a:rPr lang="ru-RU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зовнішнє</a:t>
            </a:r>
            <a:r>
              <a:rPr lang="ru-RU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Утворення</a:t>
            </a:r>
            <a:r>
              <a:rPr lang="ru-RU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зиготи</a:t>
            </a:r>
            <a:r>
              <a:rPr lang="ru-RU" alt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 </a:t>
            </a:r>
            <a:r>
              <a:rPr lang="ru-RU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її</a:t>
            </a:r>
            <a:r>
              <a:rPr lang="ru-RU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розвиток</a:t>
            </a:r>
            <a:r>
              <a:rPr lang="ru-RU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відбувається</a:t>
            </a:r>
            <a:r>
              <a:rPr lang="ru-RU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у </a:t>
            </a:r>
            <a:r>
              <a:rPr lang="ru-RU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воді</a:t>
            </a:r>
            <a:r>
              <a:rPr lang="ru-RU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Виражений</a:t>
            </a:r>
            <a:r>
              <a:rPr lang="ru-RU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статевий</a:t>
            </a:r>
            <a:r>
              <a:rPr lang="ru-RU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диморфізм</a:t>
            </a:r>
            <a:r>
              <a:rPr lang="ru-RU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що</a:t>
            </a:r>
            <a:r>
              <a:rPr lang="ru-RU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проявляється</a:t>
            </a:r>
            <a:r>
              <a:rPr lang="ru-RU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появі</a:t>
            </a:r>
            <a:r>
              <a:rPr lang="ru-RU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яскравого</a:t>
            </a:r>
            <a:r>
              <a:rPr lang="ru-RU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кольору</a:t>
            </a:r>
            <a:r>
              <a:rPr lang="ru-RU" alt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самців</a:t>
            </a:r>
            <a:r>
              <a:rPr lang="ru-RU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період</a:t>
            </a:r>
            <a:r>
              <a:rPr lang="ru-RU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розмноження</a:t>
            </a:r>
            <a:r>
              <a:rPr lang="ru-RU" alt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389" name="Picture 9" descr="ik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722688"/>
            <a:ext cx="25527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0" descr="1212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8" y="3284539"/>
            <a:ext cx="14351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1" descr="1313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2708275"/>
            <a:ext cx="316230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07368" y="154052"/>
            <a:ext cx="8443914" cy="693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auto">
              <a:spcAft>
                <a:spcPts val="0"/>
              </a:spcAft>
              <a:defRPr/>
            </a:pPr>
            <a:r>
              <a:rPr lang="ru-RU" altLang="en-US" b="1" dirty="0" err="1">
                <a:solidFill>
                  <a:srgbClr val="339933"/>
                </a:solidFill>
                <a:latin typeface="Calibri"/>
              </a:rPr>
              <a:t>Статева</a:t>
            </a:r>
            <a:r>
              <a:rPr lang="ru-RU" altLang="en-US" b="1" dirty="0">
                <a:solidFill>
                  <a:srgbClr val="339933"/>
                </a:solidFill>
                <a:latin typeface="Calibri"/>
              </a:rPr>
              <a:t> система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66664" y="692436"/>
            <a:ext cx="12025336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Розвиток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супроводжується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метаморфозом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З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яйця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виходить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личинка (</a:t>
            </a:r>
            <a:r>
              <a:rPr lang="ru-RU" alt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пуголовок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схожа на малька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риб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За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сприятливих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умов у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трав'яної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жаби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період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метаморфоза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завершується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впродовж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35-40 </a:t>
            </a:r>
            <a:r>
              <a:rPr lang="ru-RU" alt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діб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У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недоліку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тепла метаморфоз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може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розтягуватися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 два роки. Для аксолотлей - личинок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хвостатих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земноводних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амбістом</a:t>
            </a:r>
            <a:r>
              <a:rPr lang="ru-RU" alt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характерна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неотенія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здатність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до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статевого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розмноження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до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кінця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метаморфоза.</a:t>
            </a:r>
            <a:endParaRPr lang="en-US" altLang="ru-R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66664" y="211956"/>
            <a:ext cx="8443914" cy="693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auto">
              <a:spcAft>
                <a:spcPts val="0"/>
              </a:spcAft>
              <a:defRPr/>
            </a:pPr>
            <a:r>
              <a:rPr lang="ru-RU" altLang="en-US" b="1" dirty="0" err="1">
                <a:solidFill>
                  <a:srgbClr val="339933"/>
                </a:solidFill>
                <a:latin typeface="Calibri"/>
              </a:rPr>
              <a:t>Розвиток</a:t>
            </a:r>
            <a:r>
              <a:rPr lang="ru-RU" altLang="en-US" b="1" dirty="0">
                <a:solidFill>
                  <a:srgbClr val="339933"/>
                </a:solidFill>
                <a:latin typeface="Calibri"/>
              </a:rPr>
              <a:t> </a:t>
            </a:r>
            <a:r>
              <a:rPr lang="ru-RU" altLang="en-US" b="1" dirty="0" err="1">
                <a:solidFill>
                  <a:srgbClr val="339933"/>
                </a:solidFill>
                <a:latin typeface="Calibri"/>
              </a:rPr>
              <a:t>Амфібій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8130" name="Picture 2" descr="http://prodcp.ru/image/29025_3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919" y="3153673"/>
            <a:ext cx="6000725" cy="348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 descr="http://animal.ru/i/upload/1268838093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3345405"/>
            <a:ext cx="42672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67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4309414" y="1610560"/>
            <a:ext cx="19614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Ряд: </a:t>
            </a:r>
            <a:r>
              <a:rPr lang="ru-RU" altLang="ru-RU" sz="2200" i="1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Безхвості</a:t>
            </a:r>
            <a:endParaRPr lang="ru-RU" altLang="ru-RU" sz="2200" i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4" name="TextBox 9"/>
          <p:cNvSpPr txBox="1">
            <a:spLocks noChangeArrowheads="1"/>
          </p:cNvSpPr>
          <p:nvPr/>
        </p:nvSpPr>
        <p:spPr bwMode="auto">
          <a:xfrm>
            <a:off x="8598146" y="1610560"/>
            <a:ext cx="194713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Ряд: </a:t>
            </a:r>
            <a:r>
              <a:rPr lang="ru-RU" altLang="ru-RU" sz="2200" i="1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Хвостаті</a:t>
            </a:r>
            <a:endParaRPr lang="ru-RU" altLang="ru-RU" sz="2200" i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417" name="Picture 11" descr="ozerna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167" y="4544607"/>
            <a:ext cx="1908175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2" descr="zaka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050" y="2328845"/>
            <a:ext cx="2335868" cy="180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3" descr="sal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146" y="4780060"/>
            <a:ext cx="3402012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4" descr="trit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2415136"/>
            <a:ext cx="3402012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Rectangle 15"/>
          <p:cNvSpPr>
            <a:spLocks noChangeArrowheads="1"/>
          </p:cNvSpPr>
          <p:nvPr/>
        </p:nvSpPr>
        <p:spPr bwMode="auto">
          <a:xfrm>
            <a:off x="4789507" y="6242559"/>
            <a:ext cx="14588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 err="1">
                <a:latin typeface="Calibri" panose="020F0502020204030204" pitchFamily="34" charset="0"/>
              </a:rPr>
              <a:t>Озерна</a:t>
            </a:r>
            <a:r>
              <a:rPr lang="ru-RU" altLang="ru-RU" dirty="0">
                <a:latin typeface="Calibri" panose="020F0502020204030204" pitchFamily="34" charset="0"/>
              </a:rPr>
              <a:t> жаба</a:t>
            </a:r>
            <a:endParaRPr lang="en-US" altLang="ru-RU" dirty="0">
              <a:latin typeface="Calibri" panose="020F0502020204030204" pitchFamily="34" charset="0"/>
            </a:endParaRPr>
          </a:p>
        </p:txBody>
      </p:sp>
      <p:sp>
        <p:nvSpPr>
          <p:cNvPr id="17422" name="Rectangle 17"/>
          <p:cNvSpPr>
            <a:spLocks noChangeArrowheads="1"/>
          </p:cNvSpPr>
          <p:nvPr/>
        </p:nvSpPr>
        <p:spPr bwMode="auto">
          <a:xfrm>
            <a:off x="4565375" y="4041768"/>
            <a:ext cx="19183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 err="1">
                <a:latin typeface="Calibri" panose="020F0502020204030204" pitchFamily="34" charset="0"/>
              </a:rPr>
              <a:t>Закавказька</a:t>
            </a:r>
            <a:r>
              <a:rPr lang="ru-RU" altLang="ru-RU" dirty="0">
                <a:latin typeface="Calibri" panose="020F0502020204030204" pitchFamily="34" charset="0"/>
              </a:rPr>
              <a:t> жаба</a:t>
            </a:r>
            <a:endParaRPr lang="en-US" altLang="ru-RU" dirty="0">
              <a:latin typeface="Calibri" panose="020F0502020204030204" pitchFamily="34" charset="0"/>
            </a:endParaRPr>
          </a:p>
        </p:txBody>
      </p:sp>
      <p:sp>
        <p:nvSpPr>
          <p:cNvPr id="17423" name="Rectangle 18"/>
          <p:cNvSpPr>
            <a:spLocks noChangeArrowheads="1"/>
          </p:cNvSpPr>
          <p:nvPr/>
        </p:nvSpPr>
        <p:spPr bwMode="auto">
          <a:xfrm>
            <a:off x="8819633" y="6279744"/>
            <a:ext cx="2217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 err="1">
                <a:latin typeface="Calibri" panose="020F0502020204030204" pitchFamily="34" charset="0"/>
              </a:rPr>
              <a:t>Вогняна</a:t>
            </a:r>
            <a:r>
              <a:rPr lang="ru-RU" altLang="ru-RU" dirty="0">
                <a:latin typeface="Calibri" panose="020F0502020204030204" pitchFamily="34" charset="0"/>
              </a:rPr>
              <a:t> саламандра</a:t>
            </a:r>
            <a:endParaRPr lang="en-US" altLang="ru-RU" dirty="0">
              <a:latin typeface="Calibri" panose="020F0502020204030204" pitchFamily="34" charset="0"/>
            </a:endParaRPr>
          </a:p>
        </p:txBody>
      </p:sp>
      <p:sp>
        <p:nvSpPr>
          <p:cNvPr id="17424" name="Rectangle 19"/>
          <p:cNvSpPr>
            <a:spLocks noChangeArrowheads="1"/>
          </p:cNvSpPr>
          <p:nvPr/>
        </p:nvSpPr>
        <p:spPr bwMode="auto">
          <a:xfrm>
            <a:off x="8780040" y="4070950"/>
            <a:ext cx="19641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 smtClean="0">
                <a:latin typeface="Calibri" panose="020F0502020204030204" pitchFamily="34" charset="0"/>
              </a:rPr>
              <a:t>Тритон </a:t>
            </a:r>
            <a:r>
              <a:rPr lang="ru-RU" altLang="ru-RU" dirty="0" err="1" smtClean="0">
                <a:latin typeface="Calibri" panose="020F0502020204030204" pitchFamily="34" charset="0"/>
              </a:rPr>
              <a:t>звичайний</a:t>
            </a:r>
            <a:endParaRPr lang="en-US" altLang="ru-RU" dirty="0">
              <a:latin typeface="Calibri" panose="020F0502020204030204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372999" y="140969"/>
            <a:ext cx="4608512" cy="693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ru-RU" altLang="en-US" b="1" dirty="0" err="1">
                <a:solidFill>
                  <a:srgbClr val="339933"/>
                </a:solidFill>
                <a:latin typeface="Calibri"/>
              </a:rPr>
              <a:t>Клас</a:t>
            </a:r>
            <a:r>
              <a:rPr lang="ru-RU" altLang="en-US" b="1" dirty="0">
                <a:solidFill>
                  <a:srgbClr val="339933"/>
                </a:solidFill>
                <a:latin typeface="Calibri"/>
              </a:rPr>
              <a:t> </a:t>
            </a:r>
            <a:r>
              <a:rPr lang="ru-RU" altLang="en-US" b="1" dirty="0" err="1">
                <a:solidFill>
                  <a:srgbClr val="339933"/>
                </a:solidFill>
                <a:latin typeface="Calibri"/>
              </a:rPr>
              <a:t>Земноводні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2135560" y="776110"/>
            <a:ext cx="3317393" cy="808111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464969" y="767535"/>
            <a:ext cx="3511351" cy="843025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5464969" y="782926"/>
            <a:ext cx="8069" cy="907307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695400" y="1610560"/>
            <a:ext cx="16310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Ряд: </a:t>
            </a:r>
            <a:r>
              <a:rPr lang="ru-RU" altLang="ru-RU" sz="2200" i="1" u="sng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Безногі</a:t>
            </a:r>
            <a:endParaRPr lang="ru-RU" altLang="ru-RU" sz="2200" i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84" y="2636912"/>
            <a:ext cx="2577452" cy="870456"/>
          </a:xfrm>
          <a:prstGeom prst="rect">
            <a:avLst/>
          </a:prstGeom>
        </p:spPr>
      </p:pic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727865" y="4070950"/>
            <a:ext cx="19852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 err="1">
                <a:latin typeface="Calibri" panose="020F0502020204030204" pitchFamily="34" charset="0"/>
              </a:rPr>
              <a:t>Кільчаста</a:t>
            </a:r>
            <a:r>
              <a:rPr lang="ru-RU" altLang="ru-RU" dirty="0">
                <a:latin typeface="Calibri" panose="020F0502020204030204" pitchFamily="34" charset="0"/>
              </a:rPr>
              <a:t> </a:t>
            </a:r>
            <a:r>
              <a:rPr lang="ru-RU" altLang="ru-RU" dirty="0" err="1">
                <a:latin typeface="Calibri" panose="020F0502020204030204" pitchFamily="34" charset="0"/>
              </a:rPr>
              <a:t>червяга</a:t>
            </a:r>
            <a:endParaRPr lang="en-US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22717" y="826840"/>
            <a:ext cx="1152128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Налічує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близько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60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видів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амфібій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що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ведуть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підземний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спосіб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життя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Форма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тіла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червоподібна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у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багатьох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видів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з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кільцеподібними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перетяжками.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Кінцівки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їх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пояси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відсутні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Очі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рудиментарні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шкіра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багата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залозами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що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виділяють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слиз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Живляться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грунтовими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безхребетними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Зустрічаються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тільки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тропіках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ru-R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2717" y="188640"/>
            <a:ext cx="8443914" cy="693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auto">
              <a:spcAft>
                <a:spcPts val="0"/>
              </a:spcAft>
              <a:defRPr/>
            </a:pPr>
            <a:r>
              <a:rPr lang="ru-RU" altLang="en-US" b="1" i="1" dirty="0">
                <a:solidFill>
                  <a:srgbClr val="339933"/>
                </a:solidFill>
                <a:latin typeface="Calibri"/>
              </a:rPr>
              <a:t>Ряд </a:t>
            </a:r>
            <a:r>
              <a:rPr lang="ru-RU" altLang="en-US" b="1" i="1" dirty="0" err="1">
                <a:solidFill>
                  <a:srgbClr val="339933"/>
                </a:solidFill>
                <a:latin typeface="Calibri"/>
              </a:rPr>
              <a:t>Безногі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51202" name="Picture 2" descr="https://farm7.staticflickr.com/6049/6279270948_456535062f_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60185" y="3140968"/>
            <a:ext cx="4812891" cy="311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990108" y="6381328"/>
            <a:ext cx="1597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Calibri" panose="020F0502020204030204" pitchFamily="34" charset="0"/>
              </a:rPr>
              <a:t>Чорна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червяга</a:t>
            </a:r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51206" name="Picture 6" descr="http://www.filin.vn.ua/images/filin_images/amphibia/i_kohtaoens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595" y="3140968"/>
            <a:ext cx="4136547" cy="311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905268" y="6381328"/>
            <a:ext cx="2607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>
                <a:latin typeface="Calibri" panose="020F0502020204030204" pitchFamily="34" charset="0"/>
              </a:rPr>
              <a:t>Жовтополосий</a:t>
            </a:r>
            <a:r>
              <a:rPr lang="uk-UA" dirty="0" smtClean="0">
                <a:latin typeface="Calibri" panose="020F0502020204030204" pitchFamily="34" charset="0"/>
              </a:rPr>
              <a:t> </a:t>
            </a:r>
            <a:r>
              <a:rPr lang="uk-UA" dirty="0" err="1" smtClean="0">
                <a:latin typeface="Calibri" panose="020F0502020204030204" pitchFamily="34" charset="0"/>
              </a:rPr>
              <a:t>рибозмій</a:t>
            </a:r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61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88366" y="806515"/>
            <a:ext cx="1152128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Налічує</a:t>
            </a:r>
            <a:r>
              <a:rPr lang="ru-RU" altLang="ru-RU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близько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280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видів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Вони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характеризуються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подовженим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тілом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 добре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розвиненими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головним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тулубовим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хвостовим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відділами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На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вигляд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нагадують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ящірок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але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їх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шкіра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не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має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лусок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Запліднення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у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багатьох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видів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внутрішнє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ru-RU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2717" y="188640"/>
            <a:ext cx="8443914" cy="693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b="1" i="1" u="none" strike="noStrike" kern="120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Ряд </a:t>
            </a:r>
            <a:r>
              <a:rPr kumimoji="0" lang="ru-RU" altLang="en-US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Хвостаті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50178" name="Picture 2" descr="http://nature.sfu-kras.ru/files/nature/Triturus-vulgar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97" y="3140968"/>
            <a:ext cx="4997067" cy="303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61492" y="6344198"/>
            <a:ext cx="2011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/>
                <a:latin typeface="Calibri" panose="020F0502020204030204" pitchFamily="34" charset="0"/>
              </a:rPr>
              <a:t>Тритон </a:t>
            </a:r>
            <a:r>
              <a:rPr lang="ru-RU" dirty="0" err="1" smtClean="0">
                <a:latin typeface="Calibri" panose="020F0502020204030204" pitchFamily="34" charset="0"/>
              </a:rPr>
              <a:t>звичайний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50180" name="Picture 4" descr="http://givotnie.com/wp-content/uploads/2011/09/salamandra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3135892"/>
            <a:ext cx="4053838" cy="303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91544" y="6332264"/>
            <a:ext cx="2217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Calibri" panose="020F0502020204030204" pitchFamily="34" charset="0"/>
              </a:rPr>
              <a:t>В</a:t>
            </a:r>
            <a:r>
              <a:rPr lang="ru-RU" dirty="0" err="1" smtClean="0">
                <a:latin typeface="Calibri" panose="020F0502020204030204" pitchFamily="34" charset="0"/>
              </a:rPr>
              <a:t>огняна</a:t>
            </a:r>
            <a:r>
              <a:rPr lang="ru-RU" dirty="0" smtClean="0">
                <a:latin typeface="Calibri" panose="020F0502020204030204" pitchFamily="34" charset="0"/>
              </a:rPr>
              <a:t> саламандра</a:t>
            </a:r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59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22717" y="929625"/>
            <a:ext cx="1152128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Налічує</a:t>
            </a:r>
            <a:r>
              <a:rPr lang="ru-RU" alt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близько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2100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видів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Навесні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період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розмноження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заселяють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невеликі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прогріті</a:t>
            </a:r>
            <a:r>
              <a:rPr lang="ru-RU" alt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водойми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Влітку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ru-RU" altLang="ru-RU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восени</a:t>
            </a:r>
            <a:r>
              <a:rPr lang="ru-RU" alt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мешкають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поблизу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водойм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Квакши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живуть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 деревах,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утримуючись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за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допомогою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присосок 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пальцях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У жаб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шкіра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груба,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виділяє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отруйну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рідину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ru-R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2717" y="188640"/>
            <a:ext cx="8443914" cy="693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b="1" i="1" u="none" strike="noStrike" kern="120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Ряд </a:t>
            </a:r>
            <a:r>
              <a:rPr kumimoji="0" lang="ru-RU" altLang="en-US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Безхвості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49154" name="Picture 2" descr="http://static.playfamily.ru/storage1/static/dfe8/7fa3/42d3/496e/b9f5/4cc90ec8f65b/output_545x3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473" y="3212976"/>
            <a:ext cx="5191125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66983" y="6300028"/>
            <a:ext cx="1739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Calibri" panose="020F0502020204030204" pitchFamily="34" charset="0"/>
              </a:rPr>
              <a:t>Очеретяні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жаби</a:t>
            </a:r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49156" name="Picture 4" descr="http://eublepharis.ru/gallery/albums/userpics/10002/normal_Agalychnis_callidryas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3212975"/>
            <a:ext cx="4118560" cy="292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28955" y="6300028"/>
            <a:ext cx="2112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Calibri" panose="020F0502020204030204" pitchFamily="34" charset="0"/>
              </a:rPr>
              <a:t>Червоноока</a:t>
            </a:r>
            <a:r>
              <a:rPr lang="ru-RU" dirty="0" smtClean="0">
                <a:latin typeface="Calibri" panose="020F0502020204030204" pitchFamily="34" charset="0"/>
              </a:rPr>
              <a:t> квакша</a:t>
            </a:r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75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5440" y="260648"/>
            <a:ext cx="10363200" cy="1470025"/>
          </a:xfrm>
        </p:spPr>
        <p:txBody>
          <a:bodyPr/>
          <a:lstStyle/>
          <a:p>
            <a:r>
              <a:rPr lang="uk-UA" sz="6000" b="1" i="1" dirty="0" smtClean="0">
                <a:solidFill>
                  <a:srgbClr val="339933"/>
                </a:solidFill>
              </a:rPr>
              <a:t>Дякую за увагу!!!</a:t>
            </a:r>
            <a:endParaRPr lang="ru-RU" sz="6000" b="1" i="1" dirty="0">
              <a:solidFill>
                <a:srgbClr val="339933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2204864"/>
            <a:ext cx="5220411" cy="39153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639" y="1390650"/>
            <a:ext cx="571500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8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934" y="721440"/>
            <a:ext cx="115212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prstClr val="black"/>
                </a:solidFill>
                <a:latin typeface="Calibri"/>
              </a:rPr>
              <a:t>Покриви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тіла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представлені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шкірою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що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складається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з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епідермісу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і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дерми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. Вона тонка,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має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багате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кровопостачання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і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велику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кількість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багатоклітинних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залоз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. Секрет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залоз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зволожує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поверхню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шкіри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, чинить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бактерицидну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дію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і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може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бути </a:t>
            </a:r>
            <a:r>
              <a:rPr lang="ru-RU" sz="2800" dirty="0" err="1" smtClean="0">
                <a:solidFill>
                  <a:prstClr val="black"/>
                </a:solidFill>
                <a:latin typeface="Calibri"/>
              </a:rPr>
              <a:t>отруйною</a:t>
            </a: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.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Волога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шкіра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личинок і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дорослих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амфібій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бере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участь у </a:t>
            </a:r>
            <a:r>
              <a:rPr lang="ru-RU" sz="2800" dirty="0" err="1" smtClean="0">
                <a:solidFill>
                  <a:prstClr val="black"/>
                </a:solidFill>
                <a:latin typeface="Calibri"/>
              </a:rPr>
              <a:t>диханні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07368" y="142763"/>
            <a:ext cx="8443914" cy="693949"/>
          </a:xfrm>
        </p:spPr>
        <p:txBody>
          <a:bodyPr>
            <a:noAutofit/>
          </a:bodyPr>
          <a:lstStyle/>
          <a:p>
            <a:pPr algn="l"/>
            <a:r>
              <a:rPr lang="ru-RU" altLang="en-US" b="1" dirty="0">
                <a:solidFill>
                  <a:srgbClr val="339933"/>
                </a:solidFill>
              </a:rPr>
              <a:t>Покриви </a:t>
            </a:r>
            <a:r>
              <a:rPr lang="ru-RU" altLang="en-US" b="1" dirty="0" err="1">
                <a:solidFill>
                  <a:srgbClr val="339933"/>
                </a:solidFill>
              </a:rPr>
              <a:t>тіла</a:t>
            </a:r>
            <a:endParaRPr lang="ru-RU" dirty="0"/>
          </a:p>
        </p:txBody>
      </p:sp>
      <p:pic>
        <p:nvPicPr>
          <p:cNvPr id="29698" name="Picture 2" descr="http://www.ecosystema.ru/08nature/amf/m02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2852936"/>
            <a:ext cx="38100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http://calphotos.berkeley.edu/imgs/512x768/0000_0000/0213/073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37" y="2852936"/>
            <a:ext cx="5651581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34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17482" y="836712"/>
            <a:ext cx="115212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prstClr val="black"/>
                </a:solidFill>
                <a:latin typeface="Calibri"/>
              </a:rPr>
              <a:t> У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дермі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амфібій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є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пігментні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клітини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що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надають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тілу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земноводних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певний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колір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: у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мешканців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помірних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широт -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зеленувато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-буре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протекційне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забарвлення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, у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отруйних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тропічних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видів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навпаки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забарвлення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яскраве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застережливе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07368" y="142763"/>
            <a:ext cx="8443914" cy="693949"/>
          </a:xfrm>
        </p:spPr>
        <p:txBody>
          <a:bodyPr>
            <a:noAutofit/>
          </a:bodyPr>
          <a:lstStyle/>
          <a:p>
            <a:pPr algn="l"/>
            <a:r>
              <a:rPr lang="ru-RU" altLang="en-US" b="1" dirty="0" err="1">
                <a:solidFill>
                  <a:srgbClr val="339933"/>
                </a:solidFill>
              </a:rPr>
              <a:t>Забарвлення</a:t>
            </a:r>
            <a:r>
              <a:rPr lang="ru-RU" altLang="en-US" b="1" dirty="0">
                <a:solidFill>
                  <a:srgbClr val="339933"/>
                </a:solidFill>
              </a:rPr>
              <a:t> </a:t>
            </a:r>
            <a:r>
              <a:rPr lang="ru-RU" altLang="en-US" b="1" dirty="0" err="1">
                <a:solidFill>
                  <a:srgbClr val="339933"/>
                </a:solidFill>
              </a:rPr>
              <a:t>тіла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3433538"/>
            <a:ext cx="2924343" cy="22322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2929218"/>
            <a:ext cx="2428478" cy="27365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747" y="2550388"/>
            <a:ext cx="4530522" cy="354890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579333" y="6037150"/>
            <a:ext cx="3393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libri" panose="020F0502020204030204" pitchFamily="34" charset="0"/>
              </a:rPr>
              <a:t>поперечно-</a:t>
            </a:r>
            <a:r>
              <a:rPr lang="ru-RU" dirty="0" err="1">
                <a:latin typeface="Calibri" panose="020F0502020204030204" pitchFamily="34" charset="0"/>
              </a:rPr>
              <a:t>смугастий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 smtClean="0">
                <a:latin typeface="Calibri" panose="020F0502020204030204" pitchFamily="34" charset="0"/>
              </a:rPr>
              <a:t>дереволаз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62620" y="6037150"/>
            <a:ext cx="2450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Calibri" panose="020F0502020204030204" pitchFamily="34" charset="0"/>
              </a:rPr>
              <a:t>малоазіатський</a:t>
            </a:r>
            <a:r>
              <a:rPr lang="ru-RU" dirty="0">
                <a:latin typeface="Calibri" panose="020F0502020204030204" pitchFamily="34" charset="0"/>
              </a:rPr>
              <a:t> тритон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04406" y="6037150"/>
            <a:ext cx="2330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effectLst/>
                <a:latin typeface="+mn-lt"/>
              </a:rPr>
              <a:t>гостроморда</a:t>
            </a:r>
            <a:r>
              <a:rPr lang="ru-RU" dirty="0" smtClean="0">
                <a:effectLst/>
                <a:latin typeface="+mn-lt"/>
              </a:rPr>
              <a:t> </a:t>
            </a:r>
            <a:r>
              <a:rPr lang="ru-RU" dirty="0" err="1" smtClean="0">
                <a:effectLst/>
                <a:latin typeface="+mn-lt"/>
              </a:rPr>
              <a:t>річниця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773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Прямоугольник 7"/>
          <p:cNvSpPr>
            <a:spLocks noChangeArrowheads="1"/>
          </p:cNvSpPr>
          <p:nvPr/>
        </p:nvSpPr>
        <p:spPr bwMode="auto">
          <a:xfrm>
            <a:off x="407368" y="620688"/>
            <a:ext cx="1144927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Тіло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амфібій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поділяється</a:t>
            </a:r>
            <a:r>
              <a:rPr lang="ru-RU" alt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голову,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тулуб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хвіст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(у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хвостатих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і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дві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пари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п'ятипалих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кінцівок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Хвостаті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мають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витягнуте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тіло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 добре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розвиненим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хвостом,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передні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задні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кінцівки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приблизно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однакові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У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безхвостих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тіло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масивне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укорочене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злегка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сплощене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спинно-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черевному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напрямку</a:t>
            </a:r>
            <a:r>
              <a:rPr lang="ru-RU" alt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Задні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ноги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більші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за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передні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125" name="Picture 7" descr="vne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408" y="2908192"/>
            <a:ext cx="7427168" cy="361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07368" y="116632"/>
            <a:ext cx="8443914" cy="693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auto">
              <a:spcAft>
                <a:spcPts val="0"/>
              </a:spcAft>
              <a:defRPr/>
            </a:pPr>
            <a:r>
              <a:rPr lang="ru-RU" altLang="en-US" b="1" dirty="0" err="1">
                <a:solidFill>
                  <a:srgbClr val="339933"/>
                </a:solidFill>
                <a:latin typeface="Calibri"/>
              </a:rPr>
              <a:t>Зовнішня</a:t>
            </a:r>
            <a:r>
              <a:rPr lang="ru-RU" altLang="en-US" b="1" dirty="0">
                <a:solidFill>
                  <a:srgbClr val="339933"/>
                </a:solidFill>
                <a:latin typeface="Calibri"/>
              </a:rPr>
              <a:t> </a:t>
            </a:r>
            <a:r>
              <a:rPr lang="ru-RU" altLang="en-US" b="1" dirty="0" err="1">
                <a:solidFill>
                  <a:srgbClr val="339933"/>
                </a:solidFill>
                <a:latin typeface="Calibri"/>
              </a:rPr>
              <a:t>будова</a:t>
            </a:r>
            <a:r>
              <a:rPr lang="ru-RU" altLang="en-US" b="1" dirty="0">
                <a:solidFill>
                  <a:srgbClr val="339933"/>
                </a:solidFill>
                <a:latin typeface="Calibri"/>
              </a:rPr>
              <a:t> </a:t>
            </a:r>
            <a:r>
              <a:rPr lang="ru-RU" altLang="en-US" b="1" dirty="0" err="1">
                <a:solidFill>
                  <a:srgbClr val="339933"/>
                </a:solidFill>
                <a:latin typeface="Calibri"/>
              </a:rPr>
              <a:t>Амфібій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8" descr="ske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779" y="2060848"/>
            <a:ext cx="5472112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405463" y="785609"/>
            <a:ext cx="11784632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Скелет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земноводних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як і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інших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хребетних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тварин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поділяється</a:t>
            </a:r>
            <a:r>
              <a:rPr lang="ru-RU" alt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на:</a:t>
            </a:r>
          </a:p>
          <a:p>
            <a:pPr eaLnBrk="1" hangingPunct="1"/>
            <a:endParaRPr lang="ru-RU" alt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8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скелет </a:t>
            </a:r>
            <a:r>
              <a:rPr lang="ru-RU" altLang="ru-RU" sz="28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голови</a:t>
            </a:r>
            <a:r>
              <a:rPr lang="ru-RU" altLang="ru-RU" sz="2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(череп)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8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осьовий</a:t>
            </a:r>
            <a:r>
              <a:rPr lang="ru-RU" altLang="ru-RU" sz="2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скелет 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хребетний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стовп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скелет </a:t>
            </a:r>
            <a:r>
              <a:rPr lang="ru-RU" altLang="ru-RU" sz="28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парних</a:t>
            </a:r>
            <a:r>
              <a:rPr lang="ru-RU" altLang="ru-RU" sz="2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кінцівок</a:t>
            </a:r>
            <a:r>
              <a:rPr lang="ru-RU" altLang="ru-RU" sz="2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ru-RU" altLang="ru-RU" sz="28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їх</a:t>
            </a:r>
            <a:r>
              <a:rPr lang="ru-RU" altLang="ru-RU" sz="2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поясів</a:t>
            </a:r>
            <a: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ru-R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07368" y="214771"/>
            <a:ext cx="8443914" cy="69394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altLang="en-US" b="1" kern="0" dirty="0">
                <a:solidFill>
                  <a:srgbClr val="339933"/>
                </a:solidFill>
                <a:latin typeface="Calibri" panose="020F0502020204030204" pitchFamily="34" charset="0"/>
              </a:rPr>
              <a:t>Скелет </a:t>
            </a:r>
            <a:r>
              <a:rPr lang="ru-RU" altLang="en-US" b="1" kern="0" dirty="0" err="1" smtClean="0">
                <a:solidFill>
                  <a:srgbClr val="339933"/>
                </a:solidFill>
                <a:latin typeface="Calibri" panose="020F0502020204030204" pitchFamily="34" charset="0"/>
              </a:rPr>
              <a:t>Амфібій</a:t>
            </a:r>
            <a:endParaRPr lang="ru-RU" kern="0" dirty="0">
              <a:latin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5463" y="3429000"/>
            <a:ext cx="533049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Кінцівки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земноводних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як і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кінцівки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інших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класів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наземних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хребетних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тварин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представляють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схемі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систему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важелів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рухливо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сполучених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один з одним.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9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3212976"/>
            <a:ext cx="2646972" cy="242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07368" y="188640"/>
            <a:ext cx="8443914" cy="69394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altLang="en-US" b="1" kern="0" dirty="0" smtClean="0">
                <a:solidFill>
                  <a:srgbClr val="339933"/>
                </a:solidFill>
                <a:latin typeface="Calibri" panose="020F0502020204030204" pitchFamily="34" charset="0"/>
              </a:rPr>
              <a:t>Скелет </a:t>
            </a:r>
            <a:r>
              <a:rPr lang="ru-RU" altLang="en-US" b="1" kern="0" dirty="0" err="1" smtClean="0">
                <a:solidFill>
                  <a:srgbClr val="339933"/>
                </a:solidFill>
                <a:latin typeface="Calibri" panose="020F0502020204030204" pitchFamily="34" charset="0"/>
              </a:rPr>
              <a:t>голови</a:t>
            </a:r>
            <a:endParaRPr lang="ru-RU" kern="0" dirty="0">
              <a:latin typeface="Calibri" panose="020F0502020204030204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80971" y="778769"/>
            <a:ext cx="1123324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Скелет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голови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(череп)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має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відділи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мозковий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лицьовий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містить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невелике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число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кісток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зчленовується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 хребтом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відносно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рухливо</a:t>
            </a:r>
            <a:r>
              <a:rPr lang="ru-RU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0" name="Picture 8" descr="ske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386" y="2492896"/>
            <a:ext cx="5025819" cy="398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43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7" descr="poz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2636912"/>
            <a:ext cx="1832099" cy="400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13"/>
          <p:cNvSpPr>
            <a:spLocks noChangeArrowheads="1"/>
          </p:cNvSpPr>
          <p:nvPr/>
        </p:nvSpPr>
        <p:spPr bwMode="auto">
          <a:xfrm>
            <a:off x="8256240" y="2671261"/>
            <a:ext cx="36004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1 - </a:t>
            </a:r>
            <a:r>
              <a:rPr lang="ru-RU" alt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шийний</a:t>
            </a:r>
            <a:r>
              <a:rPr lang="ru-RU" alt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хребець</a:t>
            </a:r>
            <a:endParaRPr lang="ru-RU" alt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ru-RU" alt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2 - </a:t>
            </a:r>
            <a:r>
              <a:rPr lang="ru-RU" alt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тулубові</a:t>
            </a:r>
            <a:r>
              <a:rPr lang="ru-RU" alt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хребці</a:t>
            </a:r>
            <a:r>
              <a:rPr lang="ru-RU" alt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/>
            <a:r>
              <a:rPr lang="ru-RU" alt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3 - </a:t>
            </a:r>
            <a:r>
              <a:rPr lang="ru-RU" alt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крижовий</a:t>
            </a:r>
            <a:r>
              <a:rPr lang="ru-RU" alt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хребець</a:t>
            </a:r>
            <a:r>
              <a:rPr lang="ru-RU" alt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eaLnBrk="1" hangingPunct="1"/>
            <a:r>
              <a:rPr lang="ru-RU" altLang="ru-RU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ru-RU" alt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alt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уростиль</a:t>
            </a:r>
            <a:endParaRPr lang="ru-RU" alt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ru-RU" alt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5 - </a:t>
            </a:r>
            <a:r>
              <a:rPr lang="ru-RU" alt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тазовий</a:t>
            </a:r>
            <a:r>
              <a:rPr lang="ru-RU" alt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пояс, </a:t>
            </a:r>
            <a:endParaRPr lang="ru-RU" altLang="ru-RU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ru-RU" altLang="ru-RU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ru-RU" alt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alt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вертлужна</a:t>
            </a:r>
            <a:r>
              <a:rPr lang="ru-RU" altLang="ru-RU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западина</a:t>
            </a:r>
            <a:endParaRPr lang="en-US" alt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07368" y="214771"/>
            <a:ext cx="8443914" cy="69394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altLang="en-US" b="1" kern="0" dirty="0" smtClean="0">
                <a:solidFill>
                  <a:srgbClr val="339933"/>
                </a:solidFill>
                <a:latin typeface="Calibri" panose="020F0502020204030204" pitchFamily="34" charset="0"/>
              </a:rPr>
              <a:t>Скелет </a:t>
            </a:r>
            <a:r>
              <a:rPr lang="ru-RU" altLang="en-US" b="1" kern="0" dirty="0" err="1">
                <a:solidFill>
                  <a:srgbClr val="339933"/>
                </a:solidFill>
                <a:latin typeface="Calibri" panose="020F0502020204030204" pitchFamily="34" charset="0"/>
              </a:rPr>
              <a:t>тулуба</a:t>
            </a:r>
            <a:r>
              <a:rPr lang="ru-RU" altLang="en-US" b="1" kern="0" dirty="0">
                <a:solidFill>
                  <a:srgbClr val="339933"/>
                </a:solidFill>
                <a:latin typeface="Calibri" panose="020F0502020204030204" pitchFamily="34" charset="0"/>
              </a:rPr>
              <a:t> (хребет)</a:t>
            </a:r>
            <a:endParaRPr lang="ru-RU" kern="0" dirty="0">
              <a:latin typeface="Calibri" panose="020F0502020204030204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07368" y="908720"/>
            <a:ext cx="1166529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Хребет у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жаби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складається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 4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відділів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шийного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(1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хребець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тулубового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(7),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крижового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(1) і хвостового. У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безхвостих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- 12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хвостових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хребців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зростаються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уростиль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Ребер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немає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або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вони не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доходять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до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грудини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407368" y="214771"/>
            <a:ext cx="10585176" cy="69394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altLang="en-US" sz="4000" b="1" kern="0" dirty="0">
                <a:solidFill>
                  <a:srgbClr val="339933"/>
                </a:solidFill>
                <a:latin typeface="Calibri" panose="020F0502020204030204" pitchFamily="34" charset="0"/>
              </a:rPr>
              <a:t>Скелет </a:t>
            </a:r>
            <a:r>
              <a:rPr lang="ru-RU" altLang="en-US" sz="4000" b="1" kern="0" dirty="0" err="1">
                <a:solidFill>
                  <a:srgbClr val="339933"/>
                </a:solidFill>
                <a:latin typeface="Calibri" panose="020F0502020204030204" pitchFamily="34" charset="0"/>
              </a:rPr>
              <a:t>передніх</a:t>
            </a:r>
            <a:r>
              <a:rPr lang="ru-RU" altLang="en-US" sz="4000" b="1" kern="0" dirty="0">
                <a:solidFill>
                  <a:srgbClr val="339933"/>
                </a:solidFill>
                <a:latin typeface="Calibri" panose="020F0502020204030204" pitchFamily="34" charset="0"/>
              </a:rPr>
              <a:t> </a:t>
            </a:r>
            <a:r>
              <a:rPr lang="ru-RU" altLang="en-US" sz="4000" b="1" kern="0" dirty="0" err="1">
                <a:solidFill>
                  <a:srgbClr val="339933"/>
                </a:solidFill>
                <a:latin typeface="Calibri" panose="020F0502020204030204" pitchFamily="34" charset="0"/>
              </a:rPr>
              <a:t>кінцівок</a:t>
            </a:r>
            <a:r>
              <a:rPr lang="ru-RU" altLang="en-US" sz="4000" b="1" kern="0" dirty="0">
                <a:solidFill>
                  <a:srgbClr val="339933"/>
                </a:solidFill>
                <a:latin typeface="Calibri" panose="020F0502020204030204" pitchFamily="34" charset="0"/>
              </a:rPr>
              <a:t> і </a:t>
            </a:r>
            <a:r>
              <a:rPr lang="ru-RU" altLang="en-US" sz="4000" b="1" kern="0" dirty="0" err="1">
                <a:solidFill>
                  <a:srgbClr val="339933"/>
                </a:solidFill>
                <a:latin typeface="Calibri" panose="020F0502020204030204" pitchFamily="34" charset="0"/>
              </a:rPr>
              <a:t>плечового</a:t>
            </a:r>
            <a:r>
              <a:rPr lang="ru-RU" altLang="en-US" sz="4000" b="1" kern="0" dirty="0">
                <a:solidFill>
                  <a:srgbClr val="339933"/>
                </a:solidFill>
                <a:latin typeface="Calibri" panose="020F0502020204030204" pitchFamily="34" charset="0"/>
              </a:rPr>
              <a:t> пояса</a:t>
            </a:r>
            <a:endParaRPr lang="ru-RU" sz="4000" kern="0" dirty="0">
              <a:latin typeface="Calibri" panose="020F0502020204030204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07368" y="908720"/>
            <a:ext cx="1178463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Плечовий</a:t>
            </a:r>
            <a:r>
              <a:rPr lang="ru-RU" altLang="ru-RU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пояс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містить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парні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лопатки,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ключиці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воронні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кістки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непарну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грудину. Грудина не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сполучена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 ребрами, тому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плечовий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пояс не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прикріплений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до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осьового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скелета. </a:t>
            </a:r>
            <a:r>
              <a:rPr lang="ru-RU" altLang="ru-RU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Скелет </a:t>
            </a:r>
            <a:r>
              <a:rPr lang="ru-RU" altLang="ru-RU" sz="3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вільної</a:t>
            </a:r>
            <a:r>
              <a:rPr lang="ru-RU" altLang="ru-RU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передньої</a:t>
            </a:r>
            <a:r>
              <a:rPr lang="ru-RU" altLang="ru-RU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кінцівки</a:t>
            </a:r>
            <a:r>
              <a:rPr lang="ru-RU" altLang="ru-RU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плечова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кістка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кістки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передпліччя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ru-RU" alt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кисті</a:t>
            </a:r>
            <a:r>
              <a:rPr lang="ru-RU" alt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Picture 7" descr="per konech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3068960"/>
            <a:ext cx="4464496" cy="349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7680176" y="3068960"/>
            <a:ext cx="3873519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>
                <a:latin typeface="Calibri" panose="020F0502020204030204" pitchFamily="34" charset="0"/>
              </a:rPr>
              <a:t>1 - </a:t>
            </a:r>
            <a:r>
              <a:rPr lang="ru-RU" altLang="ru-RU" dirty="0" err="1">
                <a:latin typeface="Calibri" panose="020F0502020204030204" pitchFamily="34" charset="0"/>
              </a:rPr>
              <a:t>плечова</a:t>
            </a:r>
            <a:r>
              <a:rPr lang="ru-RU" altLang="ru-RU" dirty="0">
                <a:latin typeface="Calibri" panose="020F0502020204030204" pitchFamily="34" charset="0"/>
              </a:rPr>
              <a:t> </a:t>
            </a:r>
            <a:r>
              <a:rPr lang="ru-RU" altLang="ru-RU" dirty="0" err="1">
                <a:latin typeface="Calibri" panose="020F0502020204030204" pitchFamily="34" charset="0"/>
              </a:rPr>
              <a:t>кістка</a:t>
            </a:r>
            <a:endParaRPr lang="ru-RU" altLang="ru-RU" dirty="0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dirty="0">
                <a:latin typeface="Calibri" panose="020F0502020204030204" pitchFamily="34" charset="0"/>
              </a:rPr>
              <a:t>3 - </a:t>
            </a:r>
            <a:r>
              <a:rPr lang="ru-RU" altLang="ru-RU" dirty="0" err="1">
                <a:latin typeface="Calibri" panose="020F0502020204030204" pitchFamily="34" charset="0"/>
              </a:rPr>
              <a:t>передпліччя</a:t>
            </a:r>
            <a:endParaRPr lang="ru-RU" altLang="ru-RU" dirty="0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dirty="0">
                <a:latin typeface="Calibri" panose="020F0502020204030204" pitchFamily="34" charset="0"/>
              </a:rPr>
              <a:t>5 - </a:t>
            </a:r>
            <a:r>
              <a:rPr lang="ru-RU" altLang="ru-RU" dirty="0" err="1">
                <a:latin typeface="Calibri" panose="020F0502020204030204" pitchFamily="34" charset="0"/>
              </a:rPr>
              <a:t>променева</a:t>
            </a:r>
            <a:r>
              <a:rPr lang="ru-RU" altLang="ru-RU" dirty="0">
                <a:latin typeface="Calibri" panose="020F0502020204030204" pitchFamily="34" charset="0"/>
              </a:rPr>
              <a:t> </a:t>
            </a:r>
            <a:r>
              <a:rPr lang="ru-RU" altLang="ru-RU" dirty="0" err="1">
                <a:latin typeface="Calibri" panose="020F0502020204030204" pitchFamily="34" charset="0"/>
              </a:rPr>
              <a:t>кістка</a:t>
            </a:r>
            <a:endParaRPr lang="ru-RU" altLang="ru-RU" dirty="0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dirty="0">
                <a:latin typeface="Calibri" panose="020F0502020204030204" pitchFamily="34" charset="0"/>
              </a:rPr>
              <a:t>7 - </a:t>
            </a:r>
            <a:r>
              <a:rPr lang="ru-RU" altLang="ru-RU" dirty="0" err="1">
                <a:latin typeface="Calibri" panose="020F0502020204030204" pitchFamily="34" charset="0"/>
              </a:rPr>
              <a:t>зап'ясток</a:t>
            </a:r>
            <a:endParaRPr lang="ru-RU" altLang="ru-RU" dirty="0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dirty="0">
                <a:latin typeface="Calibri" panose="020F0502020204030204" pitchFamily="34" charset="0"/>
              </a:rPr>
              <a:t>8 </a:t>
            </a:r>
            <a:r>
              <a:rPr lang="ru-RU" altLang="ru-RU" dirty="0" smtClean="0">
                <a:latin typeface="Calibri" panose="020F0502020204030204" pitchFamily="34" charset="0"/>
              </a:rPr>
              <a:t>– </a:t>
            </a:r>
            <a:r>
              <a:rPr lang="ru-RU" altLang="ru-RU" dirty="0" err="1" smtClean="0">
                <a:latin typeface="Calibri" panose="020F0502020204030204" pitchFamily="34" charset="0"/>
              </a:rPr>
              <a:t>пяст</a:t>
            </a:r>
            <a:r>
              <a:rPr lang="en-US" altLang="ru-RU" dirty="0" smtClean="0">
                <a:latin typeface="Calibri" panose="020F0502020204030204" pitchFamily="34" charset="0"/>
              </a:rPr>
              <a:t>’</a:t>
            </a:r>
            <a:r>
              <a:rPr lang="uk-UA" altLang="ru-RU" dirty="0" smtClean="0">
                <a:latin typeface="Calibri" panose="020F0502020204030204" pitchFamily="34" charset="0"/>
              </a:rPr>
              <a:t>є</a:t>
            </a:r>
            <a:endParaRPr lang="ru-RU" altLang="ru-RU" dirty="0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dirty="0">
                <a:latin typeface="Calibri" panose="020F0502020204030204" pitchFamily="34" charset="0"/>
              </a:rPr>
              <a:t>9 - фаланги </a:t>
            </a:r>
            <a:r>
              <a:rPr lang="ru-RU" altLang="ru-RU" dirty="0" err="1">
                <a:latin typeface="Calibri" panose="020F0502020204030204" pitchFamily="34" charset="0"/>
              </a:rPr>
              <a:t>пальців</a:t>
            </a:r>
            <a:r>
              <a:rPr lang="ru-RU" altLang="ru-RU" dirty="0">
                <a:latin typeface="Calibri" panose="020F0502020204030204" pitchFamily="34" charset="0"/>
              </a:rPr>
              <a:t>, </a:t>
            </a:r>
            <a:endParaRPr lang="ru-RU" altLang="ru-RU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dirty="0" smtClean="0">
                <a:latin typeface="Calibri" panose="020F0502020204030204" pitchFamily="34" charset="0"/>
              </a:rPr>
              <a:t>10 </a:t>
            </a:r>
            <a:r>
              <a:rPr lang="ru-RU" altLang="ru-RU" dirty="0">
                <a:latin typeface="Calibri" panose="020F0502020204030204" pitchFamily="34" charset="0"/>
              </a:rPr>
              <a:t>- лопатка</a:t>
            </a:r>
          </a:p>
          <a:p>
            <a:pPr eaLnBrk="1" hangingPunct="1"/>
            <a:r>
              <a:rPr lang="ru-RU" altLang="ru-RU" dirty="0">
                <a:latin typeface="Calibri" panose="020F0502020204030204" pitchFamily="34" charset="0"/>
              </a:rPr>
              <a:t>12 - </a:t>
            </a:r>
            <a:r>
              <a:rPr lang="ru-RU" altLang="ru-RU" dirty="0" err="1">
                <a:latin typeface="Calibri" panose="020F0502020204030204" pitchFamily="34" charset="0"/>
              </a:rPr>
              <a:t>вороняча</a:t>
            </a:r>
            <a:r>
              <a:rPr lang="ru-RU" altLang="ru-RU" dirty="0">
                <a:latin typeface="Calibri" panose="020F0502020204030204" pitchFamily="34" charset="0"/>
              </a:rPr>
              <a:t> </a:t>
            </a:r>
            <a:r>
              <a:rPr lang="ru-RU" altLang="ru-RU" dirty="0" err="1">
                <a:latin typeface="Calibri" panose="020F0502020204030204" pitchFamily="34" charset="0"/>
              </a:rPr>
              <a:t>кістка</a:t>
            </a:r>
            <a:r>
              <a:rPr lang="ru-RU" altLang="ru-RU" dirty="0">
                <a:latin typeface="Calibri" panose="020F0502020204030204" pitchFamily="34" charset="0"/>
              </a:rPr>
              <a:t> (</a:t>
            </a:r>
            <a:r>
              <a:rPr lang="ru-RU" altLang="ru-RU" dirty="0" err="1" smtClean="0">
                <a:latin typeface="Calibri" panose="020F0502020204030204" pitchFamily="34" charset="0"/>
              </a:rPr>
              <a:t>коракоїд</a:t>
            </a:r>
            <a:r>
              <a:rPr lang="ru-RU" altLang="ru-RU" dirty="0">
                <a:latin typeface="Calibri" panose="020F0502020204030204" pitchFamily="34" charset="0"/>
              </a:rPr>
              <a:t>)</a:t>
            </a:r>
          </a:p>
          <a:p>
            <a:pPr eaLnBrk="1" hangingPunct="1"/>
            <a:r>
              <a:rPr lang="ru-RU" altLang="ru-RU" dirty="0">
                <a:latin typeface="Calibri" panose="020F0502020204030204" pitchFamily="34" charset="0"/>
              </a:rPr>
              <a:t>15 - </a:t>
            </a:r>
            <a:r>
              <a:rPr lang="ru-RU" altLang="ru-RU" dirty="0" err="1">
                <a:latin typeface="Calibri" panose="020F0502020204030204" pitchFamily="34" charset="0"/>
              </a:rPr>
              <a:t>ключиця</a:t>
            </a:r>
            <a:endParaRPr lang="ru-RU" altLang="ru-RU" dirty="0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dirty="0">
                <a:latin typeface="Calibri" panose="020F0502020204030204" pitchFamily="34" charset="0"/>
              </a:rPr>
              <a:t>16 - грудина</a:t>
            </a:r>
          </a:p>
          <a:p>
            <a:pPr eaLnBrk="1" hangingPunct="1"/>
            <a:r>
              <a:rPr lang="en-US" altLang="ru-RU" dirty="0">
                <a:latin typeface="Calibri" panose="020F0502020204030204" pitchFamily="34" charset="0"/>
              </a:rPr>
              <a:t>I - </a:t>
            </a:r>
            <a:r>
              <a:rPr lang="ru-RU" altLang="ru-RU" dirty="0" err="1">
                <a:latin typeface="Calibri" panose="020F0502020204030204" pitchFamily="34" charset="0"/>
              </a:rPr>
              <a:t>зредукований</a:t>
            </a:r>
            <a:r>
              <a:rPr lang="ru-RU" altLang="ru-RU" dirty="0">
                <a:latin typeface="Calibri" panose="020F0502020204030204" pitchFamily="34" charset="0"/>
              </a:rPr>
              <a:t> перший </a:t>
            </a:r>
            <a:r>
              <a:rPr lang="ru-RU" altLang="ru-RU" dirty="0" err="1">
                <a:latin typeface="Calibri" panose="020F0502020204030204" pitchFamily="34" charset="0"/>
              </a:rPr>
              <a:t>палець</a:t>
            </a:r>
            <a:endParaRPr lang="ru-RU" altLang="ru-RU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ru-RU" dirty="0">
                <a:latin typeface="Calibri" panose="020F0502020204030204" pitchFamily="34" charset="0"/>
              </a:rPr>
              <a:t>II - V - </a:t>
            </a:r>
            <a:r>
              <a:rPr lang="ru-RU" altLang="ru-RU" dirty="0">
                <a:latin typeface="Calibri" panose="020F0502020204030204" pitchFamily="34" charset="0"/>
              </a:rPr>
              <a:t>добре </a:t>
            </a:r>
            <a:r>
              <a:rPr lang="ru-RU" altLang="ru-RU" dirty="0" err="1">
                <a:latin typeface="Calibri" panose="020F0502020204030204" pitchFamily="34" charset="0"/>
              </a:rPr>
              <a:t>розвинені</a:t>
            </a:r>
            <a:r>
              <a:rPr lang="ru-RU" altLang="ru-RU" dirty="0">
                <a:latin typeface="Calibri" panose="020F0502020204030204" pitchFamily="34" charset="0"/>
              </a:rPr>
              <a:t> </a:t>
            </a:r>
            <a:r>
              <a:rPr lang="ru-RU" altLang="ru-RU" dirty="0" err="1">
                <a:latin typeface="Calibri" panose="020F0502020204030204" pitchFamily="34" charset="0"/>
              </a:rPr>
              <a:t>пальці</a:t>
            </a:r>
            <a:endParaRPr lang="en-US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16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1651</Words>
  <Application>Microsoft Office PowerPoint</Application>
  <PresentationFormat>Широкоэкранный</PresentationFormat>
  <Paragraphs>118</Paragraphs>
  <Slides>26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Default Design</vt:lpstr>
      <vt:lpstr>Тема Office</vt:lpstr>
      <vt:lpstr>Виконала: студентка 2-го курсу факультет біології, географії та екології Хабарова Яна</vt:lpstr>
      <vt:lpstr>Презентация PowerPoint</vt:lpstr>
      <vt:lpstr>Покриви тіла</vt:lpstr>
      <vt:lpstr>Забарвлення тіла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увагу!!!</vt:lpstr>
    </vt:vector>
  </TitlesOfParts>
  <Company>eco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camlicali</dc:creator>
  <cp:lastModifiedBy>Yascha</cp:lastModifiedBy>
  <cp:revision>47</cp:revision>
  <cp:lastPrinted>2014-11-26T19:31:25Z</cp:lastPrinted>
  <dcterms:created xsi:type="dcterms:W3CDTF">2007-04-25T07:36:27Z</dcterms:created>
  <dcterms:modified xsi:type="dcterms:W3CDTF">2014-11-26T19:31:47Z</dcterms:modified>
</cp:coreProperties>
</file>