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2" r:id="rId5"/>
    <p:sldId id="261" r:id="rId6"/>
    <p:sldId id="257" r:id="rId7"/>
    <p:sldId id="25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184" y="0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Зірки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утворюються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 smtClean="0">
                <a:solidFill>
                  <a:schemeClr val="bg1"/>
                </a:solidFill>
              </a:rPr>
              <a:t>міжзоряні</a:t>
            </a:r>
            <a:r>
              <a:rPr lang="ru-RU" dirty="0" smtClean="0">
                <a:solidFill>
                  <a:schemeClr val="bg1"/>
                </a:solidFill>
              </a:rPr>
              <a:t> хмари </a:t>
            </a:r>
            <a:r>
              <a:rPr lang="ru-RU" dirty="0">
                <a:solidFill>
                  <a:schemeClr val="bg1"/>
                </a:solidFill>
              </a:rPr>
              <a:t>газу і пилу </a:t>
            </a:r>
            <a:r>
              <a:rPr lang="ru-RU" dirty="0" err="1" smtClean="0">
                <a:solidFill>
                  <a:schemeClr val="bg1"/>
                </a:solidFill>
              </a:rPr>
              <a:t>коллапсують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гравітації</a:t>
            </a:r>
            <a:r>
              <a:rPr lang="ru-RU" dirty="0">
                <a:solidFill>
                  <a:schemeClr val="bg1"/>
                </a:solidFill>
              </a:rPr>
              <a:t>. При </a:t>
            </a:r>
            <a:r>
              <a:rPr lang="ru-RU" dirty="0" err="1">
                <a:solidFill>
                  <a:schemeClr val="bg1"/>
                </a:solidFill>
              </a:rPr>
              <a:t>цьому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атоми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стикаються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виробляється</a:t>
            </a:r>
            <a:r>
              <a:rPr lang="ru-RU" dirty="0">
                <a:solidFill>
                  <a:schemeClr val="bg1"/>
                </a:solidFill>
              </a:rPr>
              <a:t> тепло. </a:t>
            </a:r>
            <a:r>
              <a:rPr lang="ru-RU" dirty="0" err="1">
                <a:solidFill>
                  <a:schemeClr val="bg1"/>
                </a:solidFill>
              </a:rPr>
              <a:t>Процес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продовжується</a:t>
            </a:r>
            <a:r>
              <a:rPr lang="ru-RU" dirty="0">
                <a:solidFill>
                  <a:schemeClr val="bg1"/>
                </a:solidFill>
              </a:rPr>
              <a:t> до тих </a:t>
            </a:r>
            <a:r>
              <a:rPr lang="ru-RU" dirty="0" err="1">
                <a:solidFill>
                  <a:schemeClr val="bg1"/>
                </a:solidFill>
              </a:rPr>
              <a:t>пір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нагрів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досягне</a:t>
            </a:r>
            <a:r>
              <a:rPr lang="ru-RU" dirty="0">
                <a:solidFill>
                  <a:schemeClr val="bg1"/>
                </a:solidFill>
              </a:rPr>
              <a:t> того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r>
              <a:rPr lang="ru-RU" dirty="0">
                <a:solidFill>
                  <a:schemeClr val="bg1"/>
                </a:solidFill>
              </a:rPr>
              <a:t>, при </a:t>
            </a:r>
            <a:r>
              <a:rPr lang="ru-RU" dirty="0" err="1">
                <a:solidFill>
                  <a:schemeClr val="bg1"/>
                </a:solidFill>
              </a:rPr>
              <a:t>якому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початися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реакції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злиття</a:t>
            </a:r>
            <a:r>
              <a:rPr lang="ru-RU" dirty="0">
                <a:solidFill>
                  <a:schemeClr val="bg1"/>
                </a:solidFill>
              </a:rPr>
              <a:t> ядер, в </a:t>
            </a:r>
            <a:r>
              <a:rPr lang="ru-RU" dirty="0" err="1">
                <a:solidFill>
                  <a:schemeClr val="bg1"/>
                </a:solidFill>
              </a:rPr>
              <a:t>ході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водень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перетворюється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гелій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21" y="47251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9184" y="3140968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ВВСТАВИТЬ ВИДЕО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4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970" y="479715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зірки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вище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сонячних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поверхня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продовжує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коллапсувати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якийсь</a:t>
            </a:r>
            <a:r>
              <a:rPr lang="ru-RU" dirty="0">
                <a:solidFill>
                  <a:schemeClr val="bg1"/>
                </a:solidFill>
              </a:rPr>
              <a:t> момент </a:t>
            </a:r>
            <a:r>
              <a:rPr lang="ru-RU" dirty="0" err="1">
                <a:solidFill>
                  <a:schemeClr val="bg1"/>
                </a:solidFill>
              </a:rPr>
              <a:t>концентрація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зростає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настільки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гравітація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дозволяє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електромагнітних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хвиль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покидати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поверхню</a:t>
            </a:r>
            <a:r>
              <a:rPr lang="ru-RU" dirty="0">
                <a:solidFill>
                  <a:schemeClr val="bg1"/>
                </a:solidFill>
              </a:rPr>
              <a:t>, при </a:t>
            </a:r>
            <a:r>
              <a:rPr lang="ru-RU" dirty="0" err="1">
                <a:solidFill>
                  <a:schemeClr val="bg1"/>
                </a:solidFill>
              </a:rPr>
              <a:t>цьому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набуває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чорний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колір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називається</a:t>
            </a:r>
            <a:r>
              <a:rPr lang="ru-RU" dirty="0">
                <a:solidFill>
                  <a:schemeClr val="bg1"/>
                </a:solidFill>
              </a:rPr>
              <a:t> Горизонтом </a:t>
            </a:r>
            <a:r>
              <a:rPr lang="ru-RU" dirty="0" err="1">
                <a:solidFill>
                  <a:schemeClr val="bg1"/>
                </a:solidFill>
              </a:rPr>
              <a:t>подій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- точка </a:t>
            </a:r>
            <a:r>
              <a:rPr lang="ru-RU" dirty="0" err="1">
                <a:solidFill>
                  <a:schemeClr val="bg1"/>
                </a:solidFill>
              </a:rPr>
              <a:t>неповернення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знаходиться</a:t>
            </a:r>
            <a:r>
              <a:rPr lang="ru-RU" dirty="0">
                <a:solidFill>
                  <a:schemeClr val="bg1"/>
                </a:solidFill>
              </a:rPr>
              <a:t> за горизонтом </a:t>
            </a:r>
            <a:r>
              <a:rPr lang="ru-RU" dirty="0" err="1">
                <a:solidFill>
                  <a:schemeClr val="bg1"/>
                </a:solidFill>
              </a:rPr>
              <a:t>подій</a:t>
            </a:r>
            <a:r>
              <a:rPr lang="ru-RU" dirty="0">
                <a:solidFill>
                  <a:schemeClr val="bg1"/>
                </a:solidFill>
              </a:rPr>
              <a:t> - предмет </a:t>
            </a:r>
            <a:r>
              <a:rPr lang="ru-RU" dirty="0" err="1">
                <a:solidFill>
                  <a:schemeClr val="bg1"/>
                </a:solidFill>
              </a:rPr>
              <a:t>суперечок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дискусій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032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20" y="0"/>
            <a:ext cx="91362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Реакції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протікають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ядрі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зірки,що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зароджується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призводять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викиду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випромінювання</a:t>
            </a:r>
            <a:r>
              <a:rPr lang="ru-RU" dirty="0">
                <a:solidFill>
                  <a:schemeClr val="bg1"/>
                </a:solidFill>
              </a:rPr>
              <a:t>, яке </a:t>
            </a:r>
            <a:r>
              <a:rPr lang="ru-RU" dirty="0" err="1">
                <a:solidFill>
                  <a:schemeClr val="bg1"/>
                </a:solidFill>
              </a:rPr>
              <a:t>сприяє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призупинення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колапсу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</a:t>
            </a:r>
            <a:r>
              <a:rPr lang="ru-RU" dirty="0">
                <a:solidFill>
                  <a:schemeClr val="bg1"/>
                </a:solidFill>
              </a:rPr>
              <a:t> названий </a:t>
            </a:r>
            <a:r>
              <a:rPr lang="ru-RU" dirty="0" err="1">
                <a:solidFill>
                  <a:schemeClr val="bg1"/>
                </a:solidFill>
              </a:rPr>
              <a:t>Термоядерним</a:t>
            </a:r>
            <a:r>
              <a:rPr lang="ru-RU" dirty="0">
                <a:solidFill>
                  <a:schemeClr val="bg1"/>
                </a:solidFill>
              </a:rPr>
              <a:t> синтезом і </a:t>
            </a:r>
            <a:r>
              <a:rPr lang="ru-RU" dirty="0" err="1">
                <a:solidFill>
                  <a:schemeClr val="bg1"/>
                </a:solidFill>
              </a:rPr>
              <a:t>супроводжується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колосальним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виділенням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енергії</a:t>
            </a:r>
            <a:r>
              <a:rPr lang="ru-RU" dirty="0">
                <a:solidFill>
                  <a:schemeClr val="bg1"/>
                </a:solidFill>
              </a:rPr>
              <a:t>. На </a:t>
            </a:r>
            <a:r>
              <a:rPr lang="ru-RU" dirty="0" err="1">
                <a:solidFill>
                  <a:schemeClr val="bg1"/>
                </a:solidFill>
              </a:rPr>
              <a:t>цій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стадії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асоціюються</a:t>
            </a:r>
            <a:r>
              <a:rPr lang="ru-RU" dirty="0">
                <a:solidFill>
                  <a:schemeClr val="bg1"/>
                </a:solidFill>
              </a:rPr>
              <a:t> ядра </a:t>
            </a:r>
            <a:r>
              <a:rPr lang="ru-RU" dirty="0" err="1">
                <a:solidFill>
                  <a:schemeClr val="bg1"/>
                </a:solidFill>
              </a:rPr>
              <a:t>Водню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з'єднання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призводить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утворення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Гелія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запуску </a:t>
            </a:r>
            <a:r>
              <a:rPr lang="ru-RU" dirty="0" err="1">
                <a:solidFill>
                  <a:schemeClr val="bg1"/>
                </a:solidFill>
              </a:rPr>
              <a:t>термоядерних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реакцій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тиск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створюється</a:t>
            </a:r>
            <a:r>
              <a:rPr lang="ru-RU" dirty="0">
                <a:solidFill>
                  <a:schemeClr val="bg1"/>
                </a:solidFill>
              </a:rPr>
              <a:t> ними </a:t>
            </a:r>
            <a:r>
              <a:rPr lang="ru-RU" dirty="0" err="1">
                <a:solidFill>
                  <a:schemeClr val="bg1"/>
                </a:solidFill>
              </a:rPr>
              <a:t>всередині</a:t>
            </a:r>
            <a:r>
              <a:rPr lang="ru-RU" dirty="0">
                <a:solidFill>
                  <a:schemeClr val="bg1"/>
                </a:solidFill>
              </a:rPr>
              <a:t> газового </a:t>
            </a:r>
            <a:r>
              <a:rPr lang="ru-RU" dirty="0" err="1">
                <a:solidFill>
                  <a:schemeClr val="bg1"/>
                </a:solidFill>
              </a:rPr>
              <a:t>кулі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врівноважує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гравітаційного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стиснення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колапс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припиняється.Ця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стадія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призводить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виникненню</a:t>
            </a:r>
            <a:r>
              <a:rPr lang="ru-RU" dirty="0">
                <a:solidFill>
                  <a:schemeClr val="bg1"/>
                </a:solidFill>
              </a:rPr>
              <a:t> ПРОТОЗІРКИ</a:t>
            </a:r>
          </a:p>
        </p:txBody>
      </p:sp>
    </p:spTree>
    <p:extLst>
      <p:ext uri="{BB962C8B-B14F-4D97-AF65-F5344CB8AC3E}">
        <p14:creationId xmlns:p14="http://schemas.microsoft.com/office/powerpoint/2010/main" val="309885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8546"/>
            <a:ext cx="8039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запуску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термоядерної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реакції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зірка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переходить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стадії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протозірки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стадію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зірок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головної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послідовності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етап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еволюційного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розвитку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зірок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займає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цілих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80%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життєвого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циклу.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ході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світило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спалює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запаси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водню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близько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90%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всієї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зірки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2852936"/>
            <a:ext cx="60841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масивності</a:t>
            </a:r>
            <a:r>
              <a:rPr lang="ru-RU" sz="2000" dirty="0"/>
              <a:t> </a:t>
            </a:r>
            <a:r>
              <a:rPr lang="ru-RU" sz="2000" dirty="0" err="1"/>
              <a:t>зірки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займати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10 </a:t>
            </a:r>
            <a:r>
              <a:rPr lang="ru-RU" sz="2000" dirty="0" err="1"/>
              <a:t>мільйонів</a:t>
            </a:r>
            <a:r>
              <a:rPr lang="ru-RU" sz="2000" dirty="0"/>
              <a:t> до 100 </a:t>
            </a:r>
            <a:r>
              <a:rPr lang="ru-RU" sz="2000" dirty="0" err="1"/>
              <a:t>мільярдів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, </a:t>
            </a:r>
            <a:r>
              <a:rPr lang="ru-RU" sz="2000" dirty="0" err="1"/>
              <a:t>причому</a:t>
            </a:r>
            <a:r>
              <a:rPr lang="ru-RU" sz="2000" dirty="0"/>
              <a:t> </a:t>
            </a:r>
            <a:r>
              <a:rPr lang="ru-RU" sz="2000" dirty="0" err="1"/>
              <a:t>чим</a:t>
            </a:r>
            <a:r>
              <a:rPr lang="ru-RU" sz="2000" dirty="0"/>
              <a:t> </a:t>
            </a:r>
            <a:r>
              <a:rPr lang="ru-RU" sz="2000" dirty="0" err="1"/>
              <a:t>важче</a:t>
            </a:r>
            <a:r>
              <a:rPr lang="ru-RU" sz="2000" dirty="0"/>
              <a:t> </a:t>
            </a:r>
            <a:r>
              <a:rPr lang="ru-RU" sz="2000" dirty="0" err="1"/>
              <a:t>об'єкт</a:t>
            </a:r>
            <a:r>
              <a:rPr lang="ru-RU" sz="2000" dirty="0"/>
              <a:t>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швидше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«</a:t>
            </a:r>
            <a:r>
              <a:rPr lang="ru-RU" sz="2000" dirty="0" err="1"/>
              <a:t>прогорить</a:t>
            </a:r>
            <a:r>
              <a:rPr lang="ru-RU" sz="2000" dirty="0"/>
              <a:t>».</a:t>
            </a:r>
          </a:p>
          <a:p>
            <a:r>
              <a:rPr lang="ru-RU" sz="2000" dirty="0"/>
              <a:t>Так, наше </a:t>
            </a:r>
            <a:r>
              <a:rPr lang="ru-RU" sz="2000" dirty="0" err="1"/>
              <a:t>Сонце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в </a:t>
            </a:r>
            <a:r>
              <a:rPr lang="ru-RU" sz="2000" dirty="0" err="1"/>
              <a:t>даний</a:t>
            </a:r>
            <a:r>
              <a:rPr lang="ru-RU" sz="2000" dirty="0"/>
              <a:t> момент </a:t>
            </a:r>
            <a:r>
              <a:rPr lang="ru-RU" sz="2000" dirty="0" err="1"/>
              <a:t>саме</a:t>
            </a:r>
            <a:r>
              <a:rPr lang="ru-RU" sz="2000" dirty="0"/>
              <a:t> на </a:t>
            </a:r>
            <a:r>
              <a:rPr lang="ru-RU" sz="2000" dirty="0" err="1"/>
              <a:t>цій</a:t>
            </a:r>
            <a:r>
              <a:rPr lang="ru-RU" sz="2000" dirty="0"/>
              <a:t> </a:t>
            </a:r>
            <a:r>
              <a:rPr lang="ru-RU" sz="2000" dirty="0" err="1"/>
              <a:t>стадії</a:t>
            </a:r>
            <a:r>
              <a:rPr lang="ru-RU" sz="2000" dirty="0"/>
              <a:t>. </a:t>
            </a:r>
            <a:r>
              <a:rPr lang="ru-RU" sz="2000" dirty="0" err="1"/>
              <a:t>Йому</a:t>
            </a:r>
            <a:r>
              <a:rPr lang="ru-RU" sz="2000" dirty="0"/>
              <a:t> (</a:t>
            </a:r>
            <a:r>
              <a:rPr lang="ru-RU" sz="2000" dirty="0" err="1"/>
              <a:t>втім</a:t>
            </a:r>
            <a:r>
              <a:rPr lang="ru-RU" sz="2000" dirty="0"/>
              <a:t>, як і </a:t>
            </a:r>
            <a:r>
              <a:rPr lang="ru-RU" sz="2000" dirty="0" err="1"/>
              <a:t>Землі</a:t>
            </a:r>
            <a:r>
              <a:rPr lang="ru-RU" sz="2000" dirty="0"/>
              <a:t>) 4.5 млрд. </a:t>
            </a:r>
            <a:r>
              <a:rPr lang="ru-RU" sz="2000" dirty="0" err="1"/>
              <a:t>Років</a:t>
            </a:r>
            <a:r>
              <a:rPr lang="ru-RU" sz="2000" dirty="0"/>
              <a:t> і </a:t>
            </a:r>
            <a:r>
              <a:rPr lang="ru-RU" sz="2000" dirty="0" err="1"/>
              <a:t>десь</a:t>
            </a:r>
            <a:r>
              <a:rPr lang="ru-RU" sz="2000" dirty="0"/>
              <a:t> </a:t>
            </a:r>
            <a:r>
              <a:rPr lang="ru-RU" sz="2000" dirty="0" err="1"/>
              <a:t>стільки</a:t>
            </a:r>
            <a:r>
              <a:rPr lang="ru-RU" sz="2000" dirty="0"/>
              <a:t> ж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пробуде</a:t>
            </a:r>
            <a:r>
              <a:rPr lang="ru-RU" sz="2000" dirty="0"/>
              <a:t> на </a:t>
            </a:r>
            <a:r>
              <a:rPr lang="ru-RU" sz="2000" dirty="0" err="1"/>
              <a:t>головній</a:t>
            </a:r>
            <a:r>
              <a:rPr lang="ru-RU" sz="2000" dirty="0"/>
              <a:t> </a:t>
            </a:r>
            <a:r>
              <a:rPr lang="ru-RU" sz="2000" dirty="0" err="1"/>
              <a:t>послідовності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того як </a:t>
            </a:r>
            <a:r>
              <a:rPr lang="ru-RU" sz="2000" dirty="0" err="1"/>
              <a:t>зірка</a:t>
            </a:r>
            <a:r>
              <a:rPr lang="ru-RU" sz="2000" dirty="0"/>
              <a:t> </a:t>
            </a:r>
            <a:r>
              <a:rPr lang="ru-RU" sz="2000" dirty="0" err="1"/>
              <a:t>вичерпає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запаси </a:t>
            </a:r>
            <a:r>
              <a:rPr lang="ru-RU" sz="2000" dirty="0" err="1"/>
              <a:t>водню</a:t>
            </a:r>
            <a:r>
              <a:rPr lang="ru-RU" sz="2000" dirty="0"/>
              <a:t>, </a:t>
            </a:r>
            <a:r>
              <a:rPr lang="ru-RU" sz="2000" dirty="0" err="1"/>
              <a:t>термоядерні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 </a:t>
            </a:r>
            <a:r>
              <a:rPr lang="ru-RU" sz="2000" dirty="0" err="1"/>
              <a:t>припиняться</a:t>
            </a:r>
            <a:r>
              <a:rPr lang="ru-RU" sz="2000" dirty="0"/>
              <a:t>. </a:t>
            </a:r>
            <a:r>
              <a:rPr lang="ru-RU" sz="2000" dirty="0" err="1"/>
              <a:t>Сили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утримують</a:t>
            </a:r>
            <a:r>
              <a:rPr lang="ru-RU" sz="2000" dirty="0"/>
              <a:t> </a:t>
            </a:r>
            <a:r>
              <a:rPr lang="ru-RU" sz="2000" dirty="0" err="1"/>
              <a:t>зірку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колапсу</a:t>
            </a:r>
            <a:r>
              <a:rPr lang="ru-RU" sz="2000" dirty="0"/>
              <a:t>, </a:t>
            </a:r>
            <a:r>
              <a:rPr lang="ru-RU" sz="2000" dirty="0" err="1"/>
              <a:t>вичерпаються</a:t>
            </a:r>
            <a:r>
              <a:rPr lang="ru-RU" sz="2000" dirty="0"/>
              <a:t>, і вона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почне</a:t>
            </a:r>
            <a:r>
              <a:rPr lang="ru-RU" sz="2000" dirty="0"/>
              <a:t> </a:t>
            </a:r>
            <a:r>
              <a:rPr lang="ru-RU" sz="2000" dirty="0" err="1"/>
              <a:t>стискатися</a:t>
            </a:r>
            <a:r>
              <a:rPr lang="ru-RU" sz="2000" dirty="0"/>
              <a:t>. </a:t>
            </a:r>
            <a:r>
              <a:rPr lang="ru-RU" sz="2000" dirty="0" err="1"/>
              <a:t>Стискатися</a:t>
            </a:r>
            <a:r>
              <a:rPr lang="ru-RU" sz="2000" dirty="0"/>
              <a:t> до тих </a:t>
            </a:r>
            <a:r>
              <a:rPr lang="ru-RU" sz="2000" dirty="0" err="1"/>
              <a:t>пір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температура в </a:t>
            </a:r>
            <a:r>
              <a:rPr lang="ru-RU" sz="2000" dirty="0" err="1"/>
              <a:t>центрі</a:t>
            </a:r>
            <a:r>
              <a:rPr lang="ru-RU" sz="2000" dirty="0"/>
              <a:t> не </a:t>
            </a:r>
            <a:r>
              <a:rPr lang="ru-RU" sz="2000" dirty="0" err="1"/>
              <a:t>досягне</a:t>
            </a:r>
            <a:r>
              <a:rPr lang="ru-RU" sz="2000" dirty="0"/>
              <a:t> </a:t>
            </a:r>
            <a:r>
              <a:rPr lang="ru-RU" sz="2000" dirty="0" err="1"/>
              <a:t>позначки</a:t>
            </a:r>
            <a:r>
              <a:rPr lang="ru-RU" sz="2000" dirty="0"/>
              <a:t> в 100 </a:t>
            </a:r>
            <a:r>
              <a:rPr lang="ru-RU" sz="2000" dirty="0" err="1"/>
              <a:t>мільйонів</a:t>
            </a:r>
            <a:r>
              <a:rPr lang="ru-RU" sz="2000" dirty="0"/>
              <a:t> </a:t>
            </a:r>
            <a:r>
              <a:rPr lang="ru-RU" sz="2000" dirty="0" err="1"/>
              <a:t>градусів</a:t>
            </a:r>
            <a:r>
              <a:rPr lang="ru-RU" sz="2000" dirty="0"/>
              <a:t>, і в </a:t>
            </a:r>
            <a:r>
              <a:rPr lang="ru-RU" sz="2000" dirty="0" err="1"/>
              <a:t>термоядерну</a:t>
            </a:r>
            <a:r>
              <a:rPr lang="ru-RU" sz="2000" dirty="0"/>
              <a:t> </a:t>
            </a:r>
            <a:r>
              <a:rPr lang="ru-RU" sz="2000" dirty="0" err="1"/>
              <a:t>реакцію</a:t>
            </a:r>
            <a:r>
              <a:rPr lang="ru-RU" sz="2000" dirty="0"/>
              <a:t> не вступить </a:t>
            </a:r>
            <a:r>
              <a:rPr lang="ru-RU" sz="2000" dirty="0" err="1"/>
              <a:t>гелій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89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тиск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усередині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зросте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настільки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зірка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перейде</a:t>
            </a:r>
            <a:r>
              <a:rPr lang="ru-RU" dirty="0">
                <a:solidFill>
                  <a:schemeClr val="bg1"/>
                </a:solidFill>
              </a:rPr>
              <a:t> в стан Червоного </a:t>
            </a:r>
            <a:r>
              <a:rPr lang="ru-RU" dirty="0" err="1">
                <a:solidFill>
                  <a:schemeClr val="bg1"/>
                </a:solidFill>
              </a:rPr>
              <a:t>гіганта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збільшиться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приблизно</a:t>
            </a:r>
            <a:r>
              <a:rPr lang="ru-RU" dirty="0">
                <a:solidFill>
                  <a:schemeClr val="bg1"/>
                </a:solidFill>
              </a:rPr>
              <a:t> в 100 </a:t>
            </a:r>
            <a:r>
              <a:rPr lang="ru-RU" dirty="0" err="1">
                <a:solidFill>
                  <a:schemeClr val="bg1"/>
                </a:solidFill>
              </a:rPr>
              <a:t>разів</a:t>
            </a:r>
            <a:r>
              <a:rPr lang="ru-RU" dirty="0">
                <a:solidFill>
                  <a:schemeClr val="bg1"/>
                </a:solidFill>
              </a:rPr>
              <a:t>!</a:t>
            </a:r>
          </a:p>
          <a:p>
            <a:r>
              <a:rPr lang="ru-RU" dirty="0">
                <a:solidFill>
                  <a:schemeClr val="bg1"/>
                </a:solidFill>
              </a:rPr>
              <a:t>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станеться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перегорання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гелію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повністю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зірки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vi-VN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Ма́са Со́нця (або Сонячна маса,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M☉)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— </a:t>
            </a:r>
            <a:r>
              <a:rPr lang="vi-VN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позасистемна одиниця виміру маси, що є стандартною в астрономії і застосовується для опису маси інших зір та галактик. Вона дорівнює масі Сонця:</a:t>
            </a: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vi-VN" dirty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  <a:r>
              <a:rPr lang="vi-VN" dirty="0" smtClean="0">
                <a:solidFill>
                  <a:schemeClr val="bg1"/>
                </a:solidFill>
                <a:latin typeface="Calibri" panose="020F0502020204030204" pitchFamily="34" charset="0"/>
              </a:rPr>
              <a:t>☉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= 1,9891×〖10〗^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  <a:r>
              <a:rPr lang="vi-VN" dirty="0" smtClean="0">
                <a:solidFill>
                  <a:schemeClr val="bg1"/>
                </a:solidFill>
                <a:latin typeface="Calibri" panose="020F0502020204030204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r>
              <a:rPr lang="vi-VN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обто </a:t>
            </a:r>
            <a:r>
              <a:rPr lang="vi-VN" dirty="0">
                <a:solidFill>
                  <a:schemeClr val="bg1"/>
                </a:solidFill>
                <a:latin typeface="Calibri" panose="020F0502020204030204" pitchFamily="34" charset="0"/>
              </a:rPr>
              <a:t>близько двох нонільйонів кілограмів або близько 332 950 мас Землі.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1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079" y="-2768"/>
            <a:ext cx="3131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Зірки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масою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менше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половини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сонячної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вона не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перейшла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стадію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гелиевого термоядерного синтезу через брак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маси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гравітаційного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стиснення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для запуску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цієї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реакції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Вони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поступово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будуть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охолоджуватися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слабо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випромінюючи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інфрачервоному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мікрохвильовому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діапазонах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Варто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відзначити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комп'ютерна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модель в силу того,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такі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зірки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живуть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трильйона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років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і на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даний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момент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ще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існує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жодної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відомої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зірки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цього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класу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26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546"/>
            <a:ext cx="8532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Зірки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побільше</a:t>
            </a:r>
            <a:r>
              <a:rPr lang="ru-RU" dirty="0">
                <a:solidFill>
                  <a:schemeClr val="bg1"/>
                </a:solidFill>
              </a:rPr>
              <a:t>, до 2 </a:t>
            </a:r>
            <a:r>
              <a:rPr lang="ru-RU" dirty="0" err="1">
                <a:solidFill>
                  <a:schemeClr val="bg1"/>
                </a:solidFill>
              </a:rPr>
              <a:t>мас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ru-RU" dirty="0" err="1" smtClean="0">
                <a:solidFill>
                  <a:schemeClr val="bg1"/>
                </a:solidFill>
              </a:rPr>
              <a:t>будуть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спалювати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гелій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потім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утворювати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 </a:t>
            </a:r>
            <a:r>
              <a:rPr lang="ru-RU" dirty="0" err="1">
                <a:solidFill>
                  <a:schemeClr val="bg1"/>
                </a:solidFill>
              </a:rPr>
              <a:t>гелію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вуглець</a:t>
            </a:r>
            <a:r>
              <a:rPr lang="ru-RU" dirty="0">
                <a:solidFill>
                  <a:schemeClr val="bg1"/>
                </a:solidFill>
              </a:rPr>
              <a:t>. В </a:t>
            </a:r>
            <a:r>
              <a:rPr lang="ru-RU" dirty="0" err="1">
                <a:solidFill>
                  <a:schemeClr val="bg1"/>
                </a:solidFill>
              </a:rPr>
              <a:t>результаті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запалювання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термоядерної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реакції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участю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вуглецю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збільшуються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скидають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верхні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шари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атмосфери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перетворюються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мальовничі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туманності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/>
              <a:t>вуглецеве</a:t>
            </a:r>
            <a:r>
              <a:rPr lang="ru-RU" dirty="0"/>
              <a:t> ядро,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Землю, переходить у стан </a:t>
            </a:r>
            <a:r>
              <a:rPr lang="ru-RU" dirty="0" err="1">
                <a:solidFill>
                  <a:schemeClr val="bg1"/>
                </a:solidFill>
              </a:rPr>
              <a:t>Білого</a:t>
            </a:r>
            <a:r>
              <a:rPr lang="ru-RU" dirty="0">
                <a:solidFill>
                  <a:schemeClr val="bg1"/>
                </a:solidFill>
              </a:rPr>
              <a:t> карлика і </a:t>
            </a:r>
            <a:r>
              <a:rPr lang="ru-RU" dirty="0" err="1">
                <a:solidFill>
                  <a:schemeClr val="bg1"/>
                </a:solidFill>
              </a:rPr>
              <a:t>поступово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/>
              <a:t>остигає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89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5246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Зірки,які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вище</a:t>
            </a:r>
            <a:r>
              <a:rPr lang="ru-RU" dirty="0">
                <a:solidFill>
                  <a:schemeClr val="bg1"/>
                </a:solidFill>
              </a:rPr>
              <a:t> 2 </a:t>
            </a:r>
            <a:r>
              <a:rPr lang="ru-RU" dirty="0" err="1">
                <a:solidFill>
                  <a:schemeClr val="bg1"/>
                </a:solidFill>
              </a:rPr>
              <a:t>сонячних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проходять</a:t>
            </a:r>
            <a:r>
              <a:rPr lang="ru-RU" dirty="0">
                <a:solidFill>
                  <a:schemeClr val="bg1"/>
                </a:solidFill>
              </a:rPr>
              <a:t> через ряд  </a:t>
            </a:r>
            <a:r>
              <a:rPr lang="ru-RU" dirty="0" err="1">
                <a:solidFill>
                  <a:schemeClr val="bg1"/>
                </a:solidFill>
              </a:rPr>
              <a:t>термоядерних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синтезів,починаючи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вуглецю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закінчуючи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Fe-56 . </a:t>
            </a:r>
            <a:r>
              <a:rPr lang="ru-RU" dirty="0">
                <a:solidFill>
                  <a:schemeClr val="bg1"/>
                </a:solidFill>
              </a:rPr>
              <a:t>Коли в </a:t>
            </a:r>
            <a:r>
              <a:rPr lang="ru-RU" dirty="0" err="1">
                <a:solidFill>
                  <a:schemeClr val="bg1"/>
                </a:solidFill>
              </a:rPr>
              <a:t>ядрі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скінчиться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паливо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термоядерної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реакції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воно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складатиметься</a:t>
            </a:r>
            <a:r>
              <a:rPr lang="ru-RU" dirty="0">
                <a:solidFill>
                  <a:schemeClr val="bg1"/>
                </a:solidFill>
              </a:rPr>
              <a:t> з заліза-56. . </a:t>
            </a:r>
            <a:r>
              <a:rPr lang="ru-RU" dirty="0" err="1">
                <a:solidFill>
                  <a:schemeClr val="bg1"/>
                </a:solidFill>
              </a:rPr>
              <a:t>Гравітаційний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колапс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відновиться</a:t>
            </a:r>
            <a:r>
              <a:rPr lang="ru-RU" dirty="0">
                <a:solidFill>
                  <a:schemeClr val="bg1"/>
                </a:solidFill>
              </a:rPr>
              <a:t>. В </a:t>
            </a:r>
            <a:r>
              <a:rPr lang="ru-RU" dirty="0" err="1">
                <a:solidFill>
                  <a:schemeClr val="bg1"/>
                </a:solidFill>
              </a:rPr>
              <a:t>результаті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електрони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з'єднаються</a:t>
            </a:r>
            <a:r>
              <a:rPr lang="ru-RU" dirty="0">
                <a:solidFill>
                  <a:schemeClr val="bg1"/>
                </a:solidFill>
              </a:rPr>
              <a:t> з протонами з </a:t>
            </a:r>
            <a:r>
              <a:rPr lang="ru-RU" dirty="0" err="1">
                <a:solidFill>
                  <a:schemeClr val="bg1"/>
                </a:solidFill>
              </a:rPr>
              <a:t>утворенням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нейтронів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нейтрино,які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змогу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вилетіти</a:t>
            </a:r>
            <a:r>
              <a:rPr lang="ru-RU" dirty="0">
                <a:solidFill>
                  <a:schemeClr val="bg1"/>
                </a:solidFill>
              </a:rPr>
              <a:t> з ядра у </a:t>
            </a:r>
            <a:r>
              <a:rPr lang="ru-RU" dirty="0" err="1">
                <a:solidFill>
                  <a:schemeClr val="bg1"/>
                </a:solidFill>
              </a:rPr>
              <a:t>космічний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простір</a:t>
            </a:r>
            <a:r>
              <a:rPr lang="ru-RU" dirty="0">
                <a:solidFill>
                  <a:schemeClr val="bg1"/>
                </a:solidFill>
              </a:rPr>
              <a:t>. При </a:t>
            </a:r>
            <a:r>
              <a:rPr lang="ru-RU" dirty="0" err="1">
                <a:solidFill>
                  <a:schemeClr val="bg1"/>
                </a:solidFill>
              </a:rPr>
              <a:t>цьому</a:t>
            </a:r>
            <a:r>
              <a:rPr lang="ru-RU" dirty="0">
                <a:solidFill>
                  <a:schemeClr val="bg1"/>
                </a:solidFill>
              </a:rPr>
              <a:t> ядро </a:t>
            </a:r>
            <a:r>
              <a:rPr lang="ru-RU" dirty="0" err="1">
                <a:solidFill>
                  <a:schemeClr val="bg1"/>
                </a:solidFill>
              </a:rPr>
              <a:t>почне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втрачати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енергію,зменшуючи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тиск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околоядерні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шари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зірки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135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результаті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нижні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шари</a:t>
            </a:r>
            <a:r>
              <a:rPr lang="ru-RU" dirty="0">
                <a:solidFill>
                  <a:schemeClr val="bg1"/>
                </a:solidFill>
              </a:rPr>
              <a:t> кинуться до ядра так </a:t>
            </a:r>
            <a:r>
              <a:rPr lang="ru-RU" dirty="0" err="1">
                <a:solidFill>
                  <a:schemeClr val="bg1"/>
                </a:solidFill>
              </a:rPr>
              <a:t>швидко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верхні</a:t>
            </a:r>
            <a:r>
              <a:rPr lang="ru-RU" dirty="0">
                <a:solidFill>
                  <a:schemeClr val="bg1"/>
                </a:solidFill>
              </a:rPr>
              <a:t> просто не </a:t>
            </a:r>
            <a:r>
              <a:rPr lang="ru-RU" dirty="0" err="1">
                <a:solidFill>
                  <a:schemeClr val="bg1"/>
                </a:solidFill>
              </a:rPr>
              <a:t>встигнуть</a:t>
            </a:r>
            <a:r>
              <a:rPr lang="ru-RU" dirty="0">
                <a:solidFill>
                  <a:schemeClr val="bg1"/>
                </a:solidFill>
              </a:rPr>
              <a:t> за ними. Коли </a:t>
            </a:r>
            <a:r>
              <a:rPr lang="ru-RU" dirty="0" err="1">
                <a:solidFill>
                  <a:schemeClr val="bg1"/>
                </a:solidFill>
              </a:rPr>
              <a:t>колапс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дійде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приблизно</a:t>
            </a:r>
            <a:r>
              <a:rPr lang="ru-RU" dirty="0">
                <a:solidFill>
                  <a:schemeClr val="bg1"/>
                </a:solidFill>
              </a:rPr>
              <a:t> до 10 </a:t>
            </a:r>
            <a:r>
              <a:rPr lang="ru-RU" dirty="0" err="1">
                <a:solidFill>
                  <a:schemeClr val="bg1"/>
                </a:solidFill>
              </a:rPr>
              <a:t>кілометрів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нейтронна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речовина</a:t>
            </a:r>
            <a:r>
              <a:rPr lang="ru-RU" dirty="0">
                <a:solidFill>
                  <a:schemeClr val="bg1"/>
                </a:solidFill>
              </a:rPr>
              <a:t>, з </a:t>
            </a:r>
            <a:r>
              <a:rPr lang="ru-RU" dirty="0" err="1">
                <a:solidFill>
                  <a:schemeClr val="bg1"/>
                </a:solidFill>
              </a:rPr>
              <a:t>якої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момент буде </a:t>
            </a:r>
            <a:r>
              <a:rPr lang="ru-RU" dirty="0" err="1">
                <a:solidFill>
                  <a:schemeClr val="bg1"/>
                </a:solidFill>
              </a:rPr>
              <a:t>складатися</a:t>
            </a:r>
            <a:r>
              <a:rPr lang="ru-RU" dirty="0">
                <a:solidFill>
                  <a:schemeClr val="bg1"/>
                </a:solidFill>
              </a:rPr>
              <a:t> ядро, </a:t>
            </a:r>
            <a:r>
              <a:rPr lang="ru-RU" dirty="0" err="1">
                <a:solidFill>
                  <a:schemeClr val="bg1"/>
                </a:solidFill>
              </a:rPr>
              <a:t>зупинить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стиск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Верхні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шари</a:t>
            </a:r>
            <a:r>
              <a:rPr lang="ru-RU" dirty="0">
                <a:solidFill>
                  <a:schemeClr val="bg1"/>
                </a:solidFill>
              </a:rPr>
              <a:t>, кинувшись </a:t>
            </a:r>
            <a:r>
              <a:rPr lang="ru-RU" dirty="0" err="1">
                <a:solidFill>
                  <a:schemeClr val="bg1"/>
                </a:solidFill>
              </a:rPr>
              <a:t>слідом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нижніми</a:t>
            </a:r>
            <a:r>
              <a:rPr lang="ru-RU" dirty="0">
                <a:solidFill>
                  <a:schemeClr val="bg1"/>
                </a:solidFill>
              </a:rPr>
              <a:t>, тут же </a:t>
            </a:r>
            <a:r>
              <a:rPr lang="ru-RU" dirty="0" err="1">
                <a:solidFill>
                  <a:schemeClr val="bg1"/>
                </a:solidFill>
              </a:rPr>
              <a:t>налетять</a:t>
            </a:r>
            <a:r>
              <a:rPr lang="ru-RU" dirty="0">
                <a:solidFill>
                  <a:schemeClr val="bg1"/>
                </a:solidFill>
              </a:rPr>
              <a:t> на них, </a:t>
            </a:r>
            <a:r>
              <a:rPr lang="ru-RU" dirty="0" err="1">
                <a:solidFill>
                  <a:schemeClr val="bg1"/>
                </a:solidFill>
              </a:rPr>
              <a:t>випробувавши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ефект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ударної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хвилі</a:t>
            </a:r>
            <a:r>
              <a:rPr lang="ru-RU" dirty="0">
                <a:solidFill>
                  <a:schemeClr val="bg1"/>
                </a:solidFill>
              </a:rPr>
              <a:t>. У </a:t>
            </a:r>
            <a:r>
              <a:rPr lang="ru-RU" dirty="0" err="1">
                <a:solidFill>
                  <a:schemeClr val="bg1"/>
                </a:solidFill>
              </a:rPr>
              <a:t>результаті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відбудеться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найсильніший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вибух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з’явить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наднова,яка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яскравістю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затьмарити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галактику,а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вибух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розкидає</a:t>
            </a:r>
            <a:r>
              <a:rPr lang="ru-RU" dirty="0">
                <a:solidFill>
                  <a:schemeClr val="bg1"/>
                </a:solidFill>
              </a:rPr>
              <a:t> все ,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створила </a:t>
            </a:r>
            <a:r>
              <a:rPr lang="ru-RU" dirty="0" err="1">
                <a:solidFill>
                  <a:schemeClr val="bg1"/>
                </a:solidFill>
              </a:rPr>
              <a:t>нейтронна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речовина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48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08" y="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Зіркам</a:t>
            </a:r>
            <a:r>
              <a:rPr lang="ru-RU" dirty="0">
                <a:solidFill>
                  <a:schemeClr val="bg1"/>
                </a:solidFill>
              </a:rPr>
              <a:t> ,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вибуху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наднової</a:t>
            </a:r>
            <a:r>
              <a:rPr lang="ru-RU" dirty="0">
                <a:solidFill>
                  <a:schemeClr val="bg1"/>
                </a:solidFill>
              </a:rPr>
              <a:t>,  </a:t>
            </a:r>
            <a:r>
              <a:rPr lang="ru-RU" dirty="0" err="1">
                <a:solidFill>
                  <a:schemeClr val="bg1"/>
                </a:solidFill>
              </a:rPr>
              <a:t>залишається</a:t>
            </a:r>
            <a:r>
              <a:rPr lang="ru-RU" dirty="0">
                <a:solidFill>
                  <a:schemeClr val="bg1"/>
                </a:solidFill>
              </a:rPr>
              <a:t> два шляхи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залежать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Зірки</a:t>
            </a:r>
            <a:r>
              <a:rPr lang="ru-RU" dirty="0">
                <a:solidFill>
                  <a:schemeClr val="bg1"/>
                </a:solidFill>
              </a:rPr>
              <a:t> до 3 </a:t>
            </a:r>
            <a:r>
              <a:rPr lang="ru-RU" dirty="0" err="1">
                <a:solidFill>
                  <a:schemeClr val="bg1"/>
                </a:solidFill>
              </a:rPr>
              <a:t>сонячних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позбувшись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верхніх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шарів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продовжують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існувати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вигляді</a:t>
            </a:r>
            <a:r>
              <a:rPr lang="ru-RU" dirty="0">
                <a:solidFill>
                  <a:schemeClr val="bg1"/>
                </a:solidFill>
              </a:rPr>
              <a:t> ядра з нейтронного </a:t>
            </a:r>
            <a:r>
              <a:rPr lang="ru-RU" dirty="0" err="1">
                <a:solidFill>
                  <a:schemeClr val="bg1"/>
                </a:solidFill>
              </a:rPr>
              <a:t>речовини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Діаметр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об'єкту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складає</a:t>
            </a:r>
            <a:r>
              <a:rPr lang="ru-RU" dirty="0">
                <a:solidFill>
                  <a:schemeClr val="bg1"/>
                </a:solidFill>
              </a:rPr>
              <a:t>, як правило, </a:t>
            </a:r>
            <a:r>
              <a:rPr lang="ru-RU" dirty="0" err="1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10 </a:t>
            </a:r>
            <a:r>
              <a:rPr lang="ru-RU" dirty="0" err="1">
                <a:solidFill>
                  <a:schemeClr val="bg1"/>
                </a:solidFill>
              </a:rPr>
              <a:t>кілометрів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Щільність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матерії</a:t>
            </a:r>
            <a:r>
              <a:rPr lang="ru-RU" dirty="0">
                <a:solidFill>
                  <a:schemeClr val="bg1"/>
                </a:solidFill>
              </a:rPr>
              <a:t> тут порядку 1015 г / см3 ( 101.5кг /м3). Сама </a:t>
            </a:r>
            <a:r>
              <a:rPr lang="ru-RU" dirty="0" err="1">
                <a:solidFill>
                  <a:schemeClr val="bg1"/>
                </a:solidFill>
              </a:rPr>
              <a:t>зірка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обертається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шаленою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швидкістю</a:t>
            </a:r>
            <a:r>
              <a:rPr lang="ru-RU" dirty="0">
                <a:solidFill>
                  <a:schemeClr val="bg1"/>
                </a:solidFill>
              </a:rPr>
              <a:t>. Для </a:t>
            </a:r>
            <a:r>
              <a:rPr lang="ru-RU" dirty="0" err="1">
                <a:solidFill>
                  <a:schemeClr val="bg1"/>
                </a:solidFill>
              </a:rPr>
              <a:t>порівняння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найшвидша</a:t>
            </a:r>
            <a:r>
              <a:rPr lang="ru-RU" dirty="0">
                <a:solidFill>
                  <a:schemeClr val="bg1"/>
                </a:solidFill>
              </a:rPr>
              <a:t>, з </a:t>
            </a:r>
            <a:r>
              <a:rPr lang="ru-RU" dirty="0" err="1">
                <a:solidFill>
                  <a:schemeClr val="bg1"/>
                </a:solidFill>
              </a:rPr>
              <a:t>відомих</a:t>
            </a:r>
            <a:r>
              <a:rPr lang="ru-RU" dirty="0">
                <a:solidFill>
                  <a:schemeClr val="bg1"/>
                </a:solidFill>
              </a:rPr>
              <a:t>, на </a:t>
            </a:r>
            <a:r>
              <a:rPr lang="ru-RU" dirty="0" err="1">
                <a:solidFill>
                  <a:schemeClr val="bg1"/>
                </a:solidFill>
              </a:rPr>
              <a:t>даний</a:t>
            </a:r>
            <a:r>
              <a:rPr lang="ru-RU" dirty="0">
                <a:solidFill>
                  <a:schemeClr val="bg1"/>
                </a:solidFill>
              </a:rPr>
              <a:t> момент </a:t>
            </a:r>
            <a:r>
              <a:rPr lang="ru-RU" dirty="0" err="1">
                <a:solidFill>
                  <a:schemeClr val="bg1"/>
                </a:solidFill>
              </a:rPr>
              <a:t>обертається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швидкістю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1100 </a:t>
            </a:r>
            <a:r>
              <a:rPr lang="ru-RU" dirty="0" err="1">
                <a:solidFill>
                  <a:schemeClr val="bg1"/>
                </a:solidFill>
              </a:rPr>
              <a:t>оборотів</a:t>
            </a:r>
            <a:r>
              <a:rPr lang="ru-RU" dirty="0">
                <a:solidFill>
                  <a:schemeClr val="bg1"/>
                </a:solidFill>
              </a:rPr>
              <a:t> в секунду.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30120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 err="1">
                <a:solidFill>
                  <a:schemeClr val="bg1"/>
                </a:solidFill>
              </a:rPr>
              <a:t>цьому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нейтронні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зірки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потужне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рентгенівське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радіо-діапазонне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випромінювання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залежно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швидкості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обертання</a:t>
            </a:r>
            <a:r>
              <a:rPr lang="ru-RU" dirty="0">
                <a:solidFill>
                  <a:schemeClr val="bg1"/>
                </a:solidFill>
              </a:rPr>
              <a:t>), а </a:t>
            </a:r>
            <a:r>
              <a:rPr lang="ru-RU" dirty="0" err="1">
                <a:solidFill>
                  <a:schemeClr val="bg1"/>
                </a:solidFill>
              </a:rPr>
              <a:t>деякі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володіють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найсильнішим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магнітним</a:t>
            </a:r>
            <a:r>
              <a:rPr lang="ru-RU" dirty="0">
                <a:solidFill>
                  <a:schemeClr val="bg1"/>
                </a:solidFill>
              </a:rPr>
              <a:t> полем, </a:t>
            </a:r>
            <a:r>
              <a:rPr lang="ru-RU" dirty="0" err="1">
                <a:solidFill>
                  <a:schemeClr val="bg1"/>
                </a:solidFill>
              </a:rPr>
              <a:t>здатним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стерти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дані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усіх</a:t>
            </a:r>
            <a:r>
              <a:rPr lang="ru-RU" dirty="0">
                <a:solidFill>
                  <a:schemeClr val="bg1"/>
                </a:solidFill>
              </a:rPr>
              <a:t> кредиток, </a:t>
            </a:r>
            <a:r>
              <a:rPr lang="ru-RU" dirty="0" err="1">
                <a:solidFill>
                  <a:schemeClr val="bg1"/>
                </a:solidFill>
              </a:rPr>
              <a:t>якби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опинився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посередині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Землею і </a:t>
            </a:r>
            <a:r>
              <a:rPr lang="ru-RU" dirty="0" err="1">
                <a:solidFill>
                  <a:schemeClr val="bg1"/>
                </a:solidFill>
              </a:rPr>
              <a:t>Місяцем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672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155</TotalTime>
  <Words>855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13</cp:revision>
  <dcterms:created xsi:type="dcterms:W3CDTF">2015-01-20T10:00:48Z</dcterms:created>
  <dcterms:modified xsi:type="dcterms:W3CDTF">2015-01-20T16:00:25Z</dcterms:modified>
</cp:coreProperties>
</file>