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73" r:id="rId4"/>
    <p:sldId id="275" r:id="rId5"/>
    <p:sldId id="257" r:id="rId6"/>
    <p:sldId id="259" r:id="rId7"/>
    <p:sldId id="261" r:id="rId8"/>
    <p:sldId id="262" r:id="rId9"/>
    <p:sldId id="263" r:id="rId10"/>
    <p:sldId id="264" r:id="rId11"/>
    <p:sldId id="265" r:id="rId12"/>
    <p:sldId id="260" r:id="rId13"/>
    <p:sldId id="266" r:id="rId14"/>
    <p:sldId id="267" r:id="rId15"/>
    <p:sldId id="268" r:id="rId16"/>
    <p:sldId id="269" r:id="rId17"/>
    <p:sldId id="274" r:id="rId18"/>
    <p:sldId id="270" r:id="rId19"/>
    <p:sldId id="271" r:id="rId20"/>
    <p:sldId id="258" r:id="rId21"/>
    <p:sldId id="272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74C7F-9221-43EE-B44C-9EF1BE680228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54862-AEC1-488B-BF9E-1FB27CB49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7406A-2E11-43B0-8864-85F31C00D617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79319-FF28-4043-873C-2C94C5056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235C3-B708-44F4-80AA-BE3701D77FAF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D3C89-E7FB-4024-ABAC-02DEA2F16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772C-5772-47F6-B675-BAD798BFF3A5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DD1C7-ACD9-49EB-8C3A-9CDA256AB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55498-BBF9-40A0-A95B-49D3D4B03305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9E72-BC0B-4754-8859-CC6522F03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6BE3-06B8-4654-9139-414ADBB9779F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4F74-9BC6-4A88-83D9-87BF2ABD3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BB243-0F6B-4765-8F09-3EC55D498119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60DDE-837B-47EF-ABEF-76ACF6F7A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EE906-40EC-442F-BB8C-994CAF27B9A9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1693-78A2-49DD-ABBE-0F85D4034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A26C8-D3F0-45C2-AC0E-C9E258C72889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0876-8AEC-4AD7-AF86-7E8DE1716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82776-E59D-4B00-8C65-FBCA9F911D23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721FE-1609-483C-88CA-F4D5B672F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1A79-563D-4DEE-ACB1-3AB61C7C8785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1AA3A-1770-4C2B-9796-8005D0058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248FD8-0D16-4E11-808A-59CDB0BAEE4C}" type="datetimeFigureOut">
              <a:rPr lang="ru-RU"/>
              <a:pPr>
                <a:defRPr/>
              </a:pPr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D4AAF-CCE5-4676-A4B2-5B4BA4BD4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альтернативный процесс 10"/>
          <p:cNvSpPr/>
          <p:nvPr/>
        </p:nvSpPr>
        <p:spPr>
          <a:xfrm>
            <a:off x="1142976" y="428604"/>
            <a:ext cx="7215238" cy="1643074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00125" y="357188"/>
            <a:ext cx="7429500" cy="1785937"/>
          </a:xfrm>
          <a:prstGeom prst="flowChartAlternateProcess">
            <a:avLst/>
          </a:prstGeo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dirty="0" err="1" smtClean="0">
                <a:solidFill>
                  <a:srgbClr val="FF0000"/>
                </a:solidFill>
                <a:latin typeface="Artemon " pitchFamily="2" charset="0"/>
              </a:rPr>
              <a:t>Легенди</a:t>
            </a:r>
            <a:r>
              <a:rPr lang="ru-RU" sz="6600" dirty="0" smtClean="0">
                <a:solidFill>
                  <a:srgbClr val="FF0000"/>
                </a:solidFill>
                <a:latin typeface="Artemon " pitchFamily="2" charset="0"/>
              </a:rPr>
              <a:t> про </a:t>
            </a:r>
            <a:r>
              <a:rPr lang="ru-RU" sz="6600" dirty="0" err="1" smtClean="0">
                <a:solidFill>
                  <a:srgbClr val="FF0000"/>
                </a:solidFill>
                <a:latin typeface="Artemon " pitchFamily="2" charset="0"/>
              </a:rPr>
              <a:t>весняні</a:t>
            </a:r>
            <a:r>
              <a:rPr lang="ru-RU" sz="6600" dirty="0" smtClean="0">
                <a:solidFill>
                  <a:srgbClr val="FF0000"/>
                </a:solidFill>
                <a:latin typeface="Artemon " pitchFamily="2" charset="0"/>
              </a:rPr>
              <a:t> </a:t>
            </a:r>
            <a:r>
              <a:rPr lang="ru-RU" sz="6600" dirty="0" err="1" smtClean="0">
                <a:solidFill>
                  <a:srgbClr val="FF0000"/>
                </a:solidFill>
                <a:latin typeface="Artemon " pitchFamily="2" charset="0"/>
              </a:rPr>
              <a:t>квіти</a:t>
            </a:r>
            <a:endParaRPr lang="ru-RU" sz="6600" dirty="0">
              <a:solidFill>
                <a:srgbClr val="FF0000"/>
              </a:solidFill>
              <a:latin typeface="Artemon " pitchFamily="2" charset="0"/>
            </a:endParaRPr>
          </a:p>
        </p:txBody>
      </p:sp>
      <p:sp>
        <p:nvSpPr>
          <p:cNvPr id="12" name="Блок-схема: память с посл. доступом 11"/>
          <p:cNvSpPr/>
          <p:nvPr/>
        </p:nvSpPr>
        <p:spPr>
          <a:xfrm>
            <a:off x="1643063" y="3000375"/>
            <a:ext cx="5643562" cy="2928938"/>
          </a:xfrm>
          <a:prstGeom prst="flowChartMagnetic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643063" y="2643188"/>
            <a:ext cx="5643562" cy="4214812"/>
          </a:xfrm>
          <a:prstGeom prst="flowChartMagneticTape">
            <a:avLst/>
          </a:prstGeo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000" b="1" dirty="0" smtClean="0">
                <a:solidFill>
                  <a:srgbClr val="00B050"/>
                </a:solidFill>
                <a:latin typeface="Monotype Corsiva" pitchFamily="66" charset="0"/>
              </a:rPr>
              <a:t>П</a:t>
            </a:r>
            <a:r>
              <a:rPr lang="uk-UA" sz="5000" b="1" dirty="0" smtClean="0">
                <a:solidFill>
                  <a:srgbClr val="00B050"/>
                </a:solidFill>
                <a:latin typeface="Monotype Corsiva" pitchFamily="66" charset="0"/>
              </a:rPr>
              <a:t>і</a:t>
            </a:r>
            <a:r>
              <a:rPr lang="ru-RU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дготувала</a:t>
            </a:r>
            <a:r>
              <a:rPr lang="ru-RU" sz="50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вчитель</a:t>
            </a:r>
            <a:r>
              <a:rPr lang="ru-RU" sz="50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початкових</a:t>
            </a:r>
            <a:r>
              <a:rPr lang="ru-RU" sz="50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класів</a:t>
            </a:r>
            <a:r>
              <a:rPr lang="ru-RU" sz="50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Кремінської</a:t>
            </a:r>
            <a:r>
              <a:rPr lang="uk-UA" sz="5000" b="1" dirty="0" smtClean="0">
                <a:solidFill>
                  <a:srgbClr val="00B050"/>
                </a:solidFill>
                <a:latin typeface="Monotype Corsiva" pitchFamily="66" charset="0"/>
              </a:rPr>
              <a:t> обласної спеціальної загальноосвітньої школи – інтернату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000" b="1" dirty="0" err="1" smtClean="0">
                <a:solidFill>
                  <a:srgbClr val="00B050"/>
                </a:solidFill>
                <a:latin typeface="Monotype Corsiva" pitchFamily="66" charset="0"/>
              </a:rPr>
              <a:t>Дубограй</a:t>
            </a:r>
            <a:r>
              <a:rPr lang="uk-UA" sz="5000" b="1" dirty="0" smtClean="0">
                <a:solidFill>
                  <a:srgbClr val="00B050"/>
                </a:solidFill>
                <a:latin typeface="Monotype Corsiva" pitchFamily="66" charset="0"/>
              </a:rPr>
              <a:t> Олена Станіславівна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00B050"/>
                </a:solidFill>
                <a:latin typeface="Monotype Corsiva" pitchFamily="66" charset="0"/>
              </a:rPr>
              <a:t>2011 рік</a:t>
            </a:r>
            <a:endParaRPr lang="ru-RU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52886">
            <a:off x="323702" y="2213556"/>
            <a:ext cx="4345785" cy="34766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Примула (первоцвіт)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1571625"/>
            <a:ext cx="500062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3857625" y="1357313"/>
            <a:ext cx="4826000" cy="4714875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Одна легенда про походження примули розповідає. На одному з прекрасних лугів жила білява принцеса - ельф, яка закохалася в гарного хлопця, а він її чомусь не помічав. У відчаї принцеса попросила чарівницю, щоб вона допомогла їй зробити так, щоб молодий хлопець відповів їй взаємністю. І чарівниця перетворила принцесу в примулу - квітку, яка першою розпускається навесні, і пройти повз неї абсолютно неможливо. З тієї пори сільська молодь ходить милуватися на ці квіти ледь зійде сніг.</a:t>
            </a:r>
          </a:p>
          <a:p>
            <a:pPr algn="just" eaLnBrk="1" hangingPunct="1"/>
            <a:r>
              <a:rPr lang="ru-RU" sz="1800" smtClean="0"/>
              <a:t>    Стародавні слов'яни вважали, що лісова примула - це ключі, якими природа відкриває повесні дорогу всьому зеленому царству.</a:t>
            </a:r>
            <a:endParaRPr lang="ru-RU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25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Медунка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0" y="1571625"/>
            <a:ext cx="4000500" cy="25003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5000625" y="1714500"/>
            <a:ext cx="3683000" cy="2000250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Давня слов'янська легенда говорить: "... Якщо отоп</a:t>
            </a:r>
            <a:r>
              <a:rPr lang="en-US" sz="1800" smtClean="0"/>
              <a:t>’</a:t>
            </a:r>
            <a:r>
              <a:rPr lang="ru-RU" sz="1800" smtClean="0"/>
              <a:t>єшь нектар з двадцяти рожевих і двадцяти фіолетових квіток медунки, то серце твоє стане здоровим і добрим, а помисли - чистими ..."</a:t>
            </a:r>
            <a:endParaRPr lang="ru-RU" sz="2500" smtClean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19755">
            <a:off x="403756" y="2522891"/>
            <a:ext cx="4733594" cy="35501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Ряст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0" y="1571625"/>
            <a:ext cx="4000500" cy="48577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4929188" y="1714500"/>
            <a:ext cx="3754437" cy="4357688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Українська наукова назва рясту - проліска дволиста: це дволиста рослина з шестипелюстковими блакитними квітками, зібраними у китички. В корені ряст має цибулинку. </a:t>
            </a:r>
          </a:p>
          <a:p>
            <a:pPr algn="just" eaLnBrk="1" hangingPunct="1"/>
            <a:r>
              <a:rPr lang="ru-RU" sz="1800" smtClean="0"/>
              <a:t>     За давнім звичаєм українців, коли вперше навесні побачиш ряст, треба зірвати його, кинути під ноги, потоптати, примовляючи: "Топчу, топчу ряст, Бог здоров'я дасть", або "Топчу, топчу ряст, дай, Боже, діждати і на той рік топтати!» Це означає просити в Бога життя </a:t>
            </a:r>
            <a:r>
              <a:rPr lang="uk-UA" sz="1800" smtClean="0"/>
              <a:t>і </a:t>
            </a:r>
            <a:r>
              <a:rPr lang="ru-RU" sz="1800" smtClean="0"/>
              <a:t>здоров</a:t>
            </a:r>
            <a:r>
              <a:rPr lang="en-US" sz="1800" smtClean="0"/>
              <a:t>’</a:t>
            </a:r>
            <a:r>
              <a:rPr lang="ru-RU" sz="1800" smtClean="0"/>
              <a:t>я.</a:t>
            </a:r>
            <a:endParaRPr lang="ru-RU" sz="2500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5028">
            <a:off x="629467" y="1331697"/>
            <a:ext cx="3374088" cy="50525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35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Нарцис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0" y="1571625"/>
            <a:ext cx="4000500" cy="39290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4929188" y="1714500"/>
            <a:ext cx="3754437" cy="3143250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Прекрасний юнак відклонив любов німфи Ехо. За це він був покараний: побачивши у воді власне відображення, закохався в нього. Охоплений невгамовною закоханістю до себе, він помер, а на згадку про нього залишилася гарна, запашна квітка, віночок якого так і хилиться донизу, як би бажаючи ще раз помилуватися собою в воді.</a:t>
            </a:r>
            <a:endParaRPr lang="ru-RU" sz="2500" smtClean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51998">
            <a:off x="723085" y="1451540"/>
            <a:ext cx="3768275" cy="50243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45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Тюльпан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429125" y="1571625"/>
            <a:ext cx="4429125" cy="50720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4572000" y="1714500"/>
            <a:ext cx="4111625" cy="4714875"/>
          </a:xfrm>
        </p:spPr>
        <p:txBody>
          <a:bodyPr/>
          <a:lstStyle/>
          <a:p>
            <a:pPr algn="just" eaLnBrk="1" hangingPunct="1"/>
            <a:r>
              <a:rPr lang="ru-RU" sz="1600" smtClean="0"/>
              <a:t>    Довгий час існувало повір'я про те, що бутон жовтого тюльпана містить в собі сильну енергію і той, хто зможе відкрити його стане щасливим. Однак, не було такої людини, яка б виявилася здатною відкрити цей ніжний бутон, що тримався на тонкій зеленій ніжці і обдувався вітрами гірського схилу.</a:t>
            </a:r>
          </a:p>
          <a:p>
            <a:pPr algn="just" eaLnBrk="1" hangingPunct="1"/>
            <a:r>
              <a:rPr lang="ru-RU" sz="1600" smtClean="0"/>
              <a:t>    Але одного разу на цей схил прийшла погуляти мати з маленьким сином. Хлопчик вперше побачив красиву квітку і побіг до неї, бажаючи розгледіти дивовижну і прекрасну рослину ближче. Коли хлопчик підійшов до тюльпану, його обличчя осяяла посмішка, а по схилу рознеслася луна, яка повторювала дзвінкий дитячий сміх. Тюльпан розкрився назустріч щирій посмішці, дитячий сміх зробив те, чого не могла зробити ніяка земна сила.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77819">
            <a:off x="744231" y="1476974"/>
            <a:ext cx="2958175" cy="49892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56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Гіацинт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5500688" y="1571625"/>
            <a:ext cx="3357562" cy="50720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5715000" y="1571625"/>
            <a:ext cx="2968625" cy="4500563"/>
          </a:xfrm>
        </p:spPr>
        <p:txBody>
          <a:bodyPr/>
          <a:lstStyle/>
          <a:p>
            <a:pPr algn="just" eaLnBrk="1" hangingPunct="1"/>
            <a:r>
              <a:rPr lang="ru-RU" sz="1600" smtClean="0"/>
              <a:t>     Одного разу біля берегів Голландії затонув в шторм генуезький корабель. Уламки його прибило до берега. А через кілька тижнів діти, що гралися на піщаній мілині, помітили майже біля самого краю прибою небачену ніколи квітку: листя її було схоже на листя тюльпана, а стебло було суцільно усіяне безліччю красивих квіточок, схожих на маленькі лілії. Квіти незвично пахли, і ніхто не міг пояснити, звідки тут з'явилося таке дивовижне чудо.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22975">
            <a:off x="199828" y="2061568"/>
            <a:ext cx="5253006" cy="39397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66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72904">
            <a:off x="268806" y="2960444"/>
            <a:ext cx="4374196" cy="32806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Кульбаба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1571625"/>
            <a:ext cx="5000625" cy="50720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4000500" y="1571625"/>
            <a:ext cx="4683125" cy="4929188"/>
          </a:xfrm>
        </p:spPr>
        <p:txBody>
          <a:bodyPr/>
          <a:lstStyle/>
          <a:p>
            <a:pPr algn="just" eaLnBrk="1" hangingPunct="1"/>
            <a:r>
              <a:rPr lang="ru-RU" sz="1600" smtClean="0"/>
              <a:t>        Кульбаба - символ весняного тепла. Квітка кульбаби народилася на світ цікавою й допитливою. Вона прокинулася навесні, подивилася навколо й помітила вгорі прекрасне, велике та яскраве сонце. Сонце глянуло на неї, залоскотало своїми тендітними, теплими промінчиками - і квітка враз стала жовтою. Кульбаба так полюбила сонечко, що вже не могла відвести від нього палкого погляду.</a:t>
            </a:r>
          </a:p>
          <a:p>
            <a:pPr algn="just" eaLnBrk="1" hangingPunct="1"/>
            <a:r>
              <a:rPr lang="ru-RU" sz="1600" smtClean="0"/>
              <a:t>         І відтоді, тільки-но зійде сонце на сході, кульбаба дивиться на схід, підніметься сонце вгору - і кульбаба піднімає голівку, сонце сідає на заході - й очі кульбаби дивляться на захід. І так протягом усього життя, доки не постаріє кульбаба та не стане сивою.</a:t>
            </a:r>
          </a:p>
          <a:p>
            <a:pPr algn="just" eaLnBrk="1" hangingPunct="1"/>
            <a:r>
              <a:rPr lang="ru-RU" sz="1600" smtClean="0"/>
              <a:t>        За кульбабою можна визначати час. У сонячну погоду кошики кульбаби відкриваються о 6 годині ранку і закриваються о 3 годині дня. У негоду квітки не розкриваються зовсім.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8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00563" y="1571625"/>
            <a:ext cx="4357687" cy="50720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4643438" y="1643063"/>
            <a:ext cx="4111625" cy="4786312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Існує чимало легенд про походження конвалії.</a:t>
            </a:r>
          </a:p>
          <a:p>
            <a:pPr algn="just" eaLnBrk="1" hangingPunct="1"/>
            <a:r>
              <a:rPr lang="ru-RU" sz="1800" smtClean="0"/>
              <a:t> Українська легенда розповідає про те, що квітка виросла там, де впали сльози дівчини, яка чекала нареченого з далекого походу. В інших легендах розповідається про те, що конвалія постала з розірваного намиста Білосніжки, що це ліхтарики гномів. Давньоруська легенда пов'язує появу конвалії з морською царівною Волховою. Сльози царівни зажуреною тим, що юнак Садко віддав своє серце земній дівчині Любаві, падали на землю, проросли прекрасною і ніжною квіткою - символом чистоти, любові і смутку.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FF0000"/>
                </a:solidFill>
                <a:latin typeface="Artemon " pitchFamily="2" charset="0"/>
              </a:rPr>
              <a:t>Конвалія</a:t>
            </a:r>
            <a:endParaRPr lang="ru-RU" sz="5400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45750">
            <a:off x="246994" y="2497273"/>
            <a:ext cx="4288788" cy="34310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76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84920">
            <a:off x="519318" y="1204347"/>
            <a:ext cx="2786082" cy="3714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857232"/>
            <a:ext cx="2650480" cy="38576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41516">
            <a:off x="5997947" y="1149645"/>
            <a:ext cx="2684050" cy="37862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053167"/>
            <a:ext cx="3506041" cy="28048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96925"/>
          </a:xfrm>
        </p:spPr>
        <p:txBody>
          <a:bodyPr/>
          <a:lstStyle/>
          <a:p>
            <a:r>
              <a:rPr lang="uk-UA" smtClean="0">
                <a:solidFill>
                  <a:srgbClr val="FF0000"/>
                </a:solidFill>
                <a:latin typeface="Artemon " pitchFamily="2" charset="0"/>
              </a:rPr>
              <a:t>Назвіть перші весняні квіти.</a:t>
            </a:r>
            <a:endParaRPr lang="ru-RU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176813"/>
            <a:ext cx="3574916" cy="2681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99050">
            <a:off x="267655" y="238779"/>
            <a:ext cx="2656708" cy="29154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45750">
            <a:off x="239087" y="3994158"/>
            <a:ext cx="3184757" cy="25478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71770">
            <a:off x="3104518" y="3639298"/>
            <a:ext cx="3650600" cy="2737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777819">
            <a:off x="2880236" y="193396"/>
            <a:ext cx="2047781" cy="34537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951998">
            <a:off x="4559820" y="193002"/>
            <a:ext cx="2357061" cy="31427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765028">
            <a:off x="6646630" y="210596"/>
            <a:ext cx="2142936" cy="32089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860170">
            <a:off x="5744732" y="3962031"/>
            <a:ext cx="3248089" cy="24360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000375" y="0"/>
            <a:ext cx="3500438" cy="720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r>
              <a:rPr lang="ru-RU"/>
              <a:t>              </a:t>
            </a:r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Квітень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Весно, весно! Перші квіти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Розцвітають на землі.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Сині проліски привітно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Зводять вінчики малі.</a:t>
            </a:r>
          </a:p>
          <a:p>
            <a:endParaRPr lang="ru-RU" sz="24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І хоч, може буде влітку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Більше квітів запашних, 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Та для нас найперша квітка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Наймиліша від усіх.</a:t>
            </a:r>
          </a:p>
          <a:p>
            <a:endParaRPr lang="ru-RU" sz="24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Завжди ми її помітим, 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З лісу в дім принесемо.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І тому цей місяць Квітнем</a:t>
            </a:r>
          </a:p>
          <a:p>
            <a:r>
              <a:rPr lang="ru-RU" sz="2400">
                <a:solidFill>
                  <a:srgbClr val="FF0000"/>
                </a:solidFill>
                <a:latin typeface="Artemon " pitchFamily="2" charset="0"/>
              </a:rPr>
              <a:t>По заслузі ми звемо.</a:t>
            </a:r>
          </a:p>
          <a:p>
            <a:endParaRPr lang="ru-RU" sz="24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uk-UA" sz="2400">
                <a:solidFill>
                  <a:srgbClr val="FF0000"/>
                </a:solidFill>
                <a:latin typeface="Artemon " pitchFamily="2" charset="0"/>
              </a:rPr>
              <a:t>                                     Н. Забіла</a:t>
            </a:r>
            <a:endParaRPr lang="ru-RU" sz="2400">
              <a:solidFill>
                <a:srgbClr val="FF0000"/>
              </a:solidFill>
              <a:latin typeface="Artemon " pitchFamily="2" charset="0"/>
            </a:endParaRP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87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FF33CC"/>
                </a:solidFill>
                <a:latin typeface="Artemon " pitchFamily="2" charset="0"/>
              </a:rPr>
              <a:t>Весна, весна!</a:t>
            </a:r>
            <a:br>
              <a:rPr lang="ru-RU" smtClean="0">
                <a:solidFill>
                  <a:srgbClr val="FF33CC"/>
                </a:solidFill>
                <a:latin typeface="Artemon " pitchFamily="2" charset="0"/>
              </a:rPr>
            </a:br>
            <a:r>
              <a:rPr lang="ru-RU" smtClean="0">
                <a:solidFill>
                  <a:srgbClr val="FF33CC"/>
                </a:solidFill>
                <a:latin typeface="Artemon " pitchFamily="2" charset="0"/>
              </a:rPr>
              <a:t>Листям зелена, </a:t>
            </a:r>
            <a:br>
              <a:rPr lang="ru-RU" smtClean="0">
                <a:solidFill>
                  <a:srgbClr val="FF33CC"/>
                </a:solidFill>
                <a:latin typeface="Artemon " pitchFamily="2" charset="0"/>
              </a:rPr>
            </a:br>
            <a:r>
              <a:rPr lang="ru-RU" smtClean="0">
                <a:solidFill>
                  <a:srgbClr val="FF33CC"/>
                </a:solidFill>
                <a:latin typeface="Artemon " pitchFamily="2" charset="0"/>
              </a:rPr>
              <a:t>Квітками рясна, </a:t>
            </a:r>
            <a:br>
              <a:rPr lang="ru-RU" smtClean="0">
                <a:solidFill>
                  <a:srgbClr val="FF33CC"/>
                </a:solidFill>
                <a:latin typeface="Artemon " pitchFamily="2" charset="0"/>
              </a:rPr>
            </a:br>
            <a:r>
              <a:rPr lang="ru-RU" smtClean="0">
                <a:solidFill>
                  <a:srgbClr val="FF33CC"/>
                </a:solidFill>
                <a:latin typeface="Artemon " pitchFamily="2" charset="0"/>
              </a:rPr>
              <a:t>Усміхнена, весела, голосна.</a:t>
            </a:r>
            <a:br>
              <a:rPr lang="ru-RU" smtClean="0">
                <a:solidFill>
                  <a:srgbClr val="FF33CC"/>
                </a:solidFill>
                <a:latin typeface="Artemon " pitchFamily="2" charset="0"/>
              </a:rPr>
            </a:br>
            <a:r>
              <a:rPr lang="ru-RU" smtClean="0">
                <a:solidFill>
                  <a:srgbClr val="FF33CC"/>
                </a:solidFill>
                <a:latin typeface="Artemon " pitchFamily="2" charset="0"/>
              </a:rPr>
              <a:t> Б. Лепкий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2071688" y="857250"/>
            <a:ext cx="65722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800">
                <a:solidFill>
                  <a:srgbClr val="FF0000"/>
                </a:solidFill>
                <a:latin typeface="Artemon " pitchFamily="2" charset="0"/>
              </a:rPr>
              <a:t>Вже перші квіти розцвіли,</a:t>
            </a:r>
            <a:endParaRPr lang="ru-RU" sz="48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uk-UA" sz="4800">
                <a:solidFill>
                  <a:srgbClr val="FF0000"/>
                </a:solidFill>
                <a:latin typeface="Artemon " pitchFamily="2" charset="0"/>
              </a:rPr>
              <a:t>Такі прекрасні й ніжні!</a:t>
            </a:r>
            <a:endParaRPr lang="ru-RU" sz="48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uk-UA" sz="4800">
                <a:solidFill>
                  <a:srgbClr val="FF0000"/>
                </a:solidFill>
                <a:latin typeface="Artemon " pitchFamily="2" charset="0"/>
              </a:rPr>
              <a:t>Із снів холодних, зимових</a:t>
            </a:r>
            <a:endParaRPr lang="ru-RU" sz="4800">
              <a:solidFill>
                <a:srgbClr val="FF0000"/>
              </a:solidFill>
              <a:latin typeface="Artemon " pitchFamily="2" charset="0"/>
            </a:endParaRPr>
          </a:p>
          <a:p>
            <a:r>
              <a:rPr lang="uk-UA" sz="4800">
                <a:solidFill>
                  <a:srgbClr val="FF0000"/>
                </a:solidFill>
                <a:latin typeface="Artemon " pitchFamily="2" charset="0"/>
              </a:rPr>
              <a:t>Збудилися привітні.</a:t>
            </a:r>
            <a:endParaRPr lang="ru-RU" sz="4800">
              <a:solidFill>
                <a:srgbClr val="FF0000"/>
              </a:solidFill>
              <a:latin typeface="Artemon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99050">
            <a:off x="512203" y="2115437"/>
            <a:ext cx="3666208" cy="40232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Мать – і - мачуха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1571625"/>
            <a:ext cx="500062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7" name="Текст 2"/>
          <p:cNvSpPr>
            <a:spLocks noGrp="1"/>
          </p:cNvSpPr>
          <p:nvPr>
            <p:ph type="body" idx="1"/>
          </p:nvPr>
        </p:nvSpPr>
        <p:spPr>
          <a:xfrm>
            <a:off x="3929063" y="1643063"/>
            <a:ext cx="4826000" cy="4786312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З появою на землі цієї квітки пов'язана легенда, не обійшлося тут без любові і ревнощів.</a:t>
            </a:r>
          </a:p>
          <a:p>
            <a:pPr algn="just" eaLnBrk="1" hangingPunct="1"/>
            <a:r>
              <a:rPr lang="ru-RU" sz="1800" smtClean="0"/>
              <a:t>    Одна зла жінка задумала погубити доньку свого чоловіка, бо не хотіла, щоб він ходив зустрічатися з нею і своєю колишньою дружиною. Заманила вона її до обриву і зіштовхнула з нього. Тим часом мати, виявивши пропажу дівчинки, кинулася її шукати, але спізнилася, була дівчинка вже без душі. Кинулася вона на мачуху і, зчепившись, полетіли вони на дно яру. А на наступний день покрило схили його рослина, листя якого з одного боку були м'які, а з іншого боку жорсткі, і височіли над ними маленькі жовті квіти, що нагадували світле волосся дівчинки.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Підсніжник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1571625"/>
            <a:ext cx="500062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1" name="Текст 2"/>
          <p:cNvSpPr>
            <a:spLocks noGrp="1"/>
          </p:cNvSpPr>
          <p:nvPr>
            <p:ph type="body" idx="1"/>
          </p:nvPr>
        </p:nvSpPr>
        <p:spPr>
          <a:xfrm>
            <a:off x="3929063" y="1643063"/>
            <a:ext cx="4826000" cy="4286250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  </a:t>
            </a:r>
            <a:r>
              <a:rPr lang="ru-RU" sz="2500" smtClean="0"/>
              <a:t>Російська легенда стверджує, що одного разу стара Зима зі своїми супутниками Морозом і Вітром вирішила не пускати на землю Весну. Але сміливий Пролісок випростався, розправив пелюстки і попросив захисту у Сонця. Сонце помітило Пролісок, зігріло землю і відкрило дорогу Весні.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62113"/>
            <a:ext cx="3500462" cy="46672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Підсніжник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75" y="1571625"/>
            <a:ext cx="528637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9" name="Текст 2"/>
          <p:cNvSpPr>
            <a:spLocks noGrp="1"/>
          </p:cNvSpPr>
          <p:nvPr>
            <p:ph type="body" idx="1"/>
          </p:nvPr>
        </p:nvSpPr>
        <p:spPr>
          <a:xfrm>
            <a:off x="3714750" y="1714500"/>
            <a:ext cx="4968875" cy="4714875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   А ще одна легенда розповідає, що плакала Снігуронька, проводжала матінку Зиму. Йшла сумна, за нею стали всі тужити. Там, де йшла і плакала, торкаючи лози, виросли підсніжники - снігуроньки сльози.</a:t>
            </a:r>
          </a:p>
          <a:p>
            <a:pPr algn="ctr" eaLnBrk="1" hangingPunct="1"/>
            <a:r>
              <a:rPr lang="ru-RU" sz="1800" i="1" smtClean="0"/>
              <a:t>Землю промінь зігріва,</a:t>
            </a:r>
          </a:p>
          <a:p>
            <a:pPr algn="ctr" eaLnBrk="1" hangingPunct="1"/>
            <a:r>
              <a:rPr lang="ru-RU" sz="1800" i="1" smtClean="0"/>
              <a:t>Тане сніг, струмок співа,</a:t>
            </a:r>
          </a:p>
          <a:p>
            <a:pPr algn="ctr" eaLnBrk="1" hangingPunct="1"/>
            <a:r>
              <a:rPr lang="ru-RU" sz="1800" i="1" smtClean="0"/>
              <a:t>І краси чудові діти,</a:t>
            </a:r>
          </a:p>
          <a:p>
            <a:pPr algn="ctr" eaLnBrk="1" hangingPunct="1"/>
            <a:r>
              <a:rPr lang="ru-RU" sz="1800" i="1" smtClean="0"/>
              <a:t>Зір наш ваблять дивні квіти.</a:t>
            </a:r>
          </a:p>
          <a:p>
            <a:pPr algn="ctr" eaLnBrk="1" hangingPunct="1"/>
            <a:r>
              <a:rPr lang="ru-RU" sz="1800" i="1" smtClean="0"/>
              <a:t>Ось, підсніжники, дивись,</a:t>
            </a:r>
          </a:p>
          <a:p>
            <a:pPr algn="ctr" eaLnBrk="1" hangingPunct="1"/>
            <a:r>
              <a:rPr lang="ru-RU" sz="1800" i="1" smtClean="0"/>
              <a:t>Поміж снігу розбрелись.</a:t>
            </a:r>
          </a:p>
          <a:p>
            <a:pPr algn="ctr" eaLnBrk="1" hangingPunct="1"/>
            <a:r>
              <a:rPr lang="ru-RU" sz="1800" i="1" smtClean="0"/>
              <a:t>Вже їм холод не страшний,</a:t>
            </a:r>
          </a:p>
          <a:p>
            <a:pPr algn="ctr" eaLnBrk="1" hangingPunct="1"/>
            <a:r>
              <a:rPr lang="ru-RU" sz="1800" i="1" smtClean="0"/>
              <a:t>Ні хуга, ні вітровій.</a:t>
            </a:r>
          </a:p>
          <a:p>
            <a:pPr algn="ctr" eaLnBrk="1" hangingPunct="1"/>
            <a:r>
              <a:rPr lang="ru-RU" sz="1800" i="1" smtClean="0"/>
              <a:t>Їх уже не налякати -</a:t>
            </a:r>
          </a:p>
          <a:p>
            <a:pPr algn="ctr" eaLnBrk="1" hangingPunct="1"/>
            <a:r>
              <a:rPr lang="ru-RU" sz="1800" i="1" smtClean="0"/>
              <a:t>Вже спішить весна крилата!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73225">
            <a:off x="405754" y="3393464"/>
            <a:ext cx="4066340" cy="30497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Пролісок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75" y="1571625"/>
            <a:ext cx="528637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3" name="Текст 2"/>
          <p:cNvSpPr>
            <a:spLocks noGrp="1"/>
          </p:cNvSpPr>
          <p:nvPr>
            <p:ph type="body" idx="1"/>
          </p:nvPr>
        </p:nvSpPr>
        <p:spPr>
          <a:xfrm>
            <a:off x="3714750" y="1714500"/>
            <a:ext cx="4968875" cy="4143375"/>
          </a:xfrm>
        </p:spPr>
        <p:txBody>
          <a:bodyPr/>
          <a:lstStyle/>
          <a:p>
            <a:pPr algn="just" eaLnBrk="1" hangingPunct="1"/>
            <a:r>
              <a:rPr lang="ru-RU" sz="1800" i="1" smtClean="0"/>
              <a:t> </a:t>
            </a:r>
            <a:r>
              <a:rPr lang="ru-RU" i="1" smtClean="0"/>
              <a:t>Ще земля в зимових шатах білих,</a:t>
            </a:r>
          </a:p>
          <a:p>
            <a:pPr algn="just" eaLnBrk="1" hangingPunct="1"/>
            <a:r>
              <a:rPr lang="ru-RU" i="1" smtClean="0"/>
              <a:t>Та з-під снігу, майже непомітний,</a:t>
            </a:r>
          </a:p>
          <a:p>
            <a:pPr algn="just" eaLnBrk="1" hangingPunct="1"/>
            <a:r>
              <a:rPr lang="ru-RU" i="1" smtClean="0"/>
              <a:t> Виглянув зненацька, серцю милий,</a:t>
            </a:r>
          </a:p>
          <a:p>
            <a:pPr algn="just" eaLnBrk="1" hangingPunct="1"/>
            <a:r>
              <a:rPr lang="ru-RU" i="1" smtClean="0"/>
              <a:t> Соромливий пролісок блакитний.</a:t>
            </a:r>
          </a:p>
          <a:p>
            <a:pPr algn="just" eaLnBrk="1" hangingPunct="1"/>
            <a:endParaRPr lang="ru-RU" i="1" smtClean="0"/>
          </a:p>
          <a:p>
            <a:pPr algn="just" eaLnBrk="1" hangingPunct="1"/>
            <a:r>
              <a:rPr lang="ru-RU" smtClean="0"/>
              <a:t>       За українською легендою, синьооку дівчину Катерину татари везли на чужину, і там, де сльози красуні падали на землю, виросли квіти Проліски, такі ж сині, як її очі.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71612"/>
            <a:ext cx="3386724" cy="49292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71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55078">
            <a:off x="204788" y="1935163"/>
            <a:ext cx="3095625" cy="4127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Пролісок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1571625"/>
            <a:ext cx="6072188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3071813" y="1714500"/>
            <a:ext cx="5857875" cy="4786313"/>
          </a:xfrm>
        </p:spPr>
        <p:txBody>
          <a:bodyPr/>
          <a:lstStyle/>
          <a:p>
            <a:pPr algn="just" eaLnBrk="1" hangingPunct="1"/>
            <a:r>
              <a:rPr lang="ru-RU" sz="1600" i="1" smtClean="0"/>
              <a:t> Ця історія сталася зимою. Жила собі дуже красива пані на ім</a:t>
            </a:r>
            <a:r>
              <a:rPr lang="en-US" sz="1600" i="1" smtClean="0"/>
              <a:t>’</a:t>
            </a:r>
            <a:r>
              <a:rPr lang="ru-RU" sz="1600" i="1" smtClean="0"/>
              <a:t>я Сніжинка і була в неї дочка - Квітка. Мати дуже її любила. І мати з дочкою ніколи не зустрічалися, бо Сніжинка одразу ж після зими летіла на Північ, додому, а її донька там могла замерзнути. Тому донечка цвіла весною і красувалася влітку. І не могли вони жити разом, бо мати б розтанула від сонячного тепла. Вони досі не бачилися. Навесні та влітку всі втішали маленьку квіточку – і звірі, і інші квітки. У Сніжинки було не менше горе, її теж втішали інші сніжинки. Так і спливав час: сумували і Сніжинка, і Квіточка.</a:t>
            </a:r>
          </a:p>
          <a:p>
            <a:pPr algn="just" eaLnBrk="1" hangingPunct="1"/>
            <a:r>
              <a:rPr lang="ru-RU" sz="1600" i="1" smtClean="0"/>
              <a:t>Якось до землі, де жила Квіточка, прилетіла добра Чарівниця. Побачила вона Квіточку і запитала, чому та сумує. Квіточка розповіла своє горе. Чарівниця подумала і каже: «Он воно як! Але я можу зменшити твоє горе. Ти станеш квіткою-проліском і цвісти будеш тільки-но прийде весна. Тоді буде зима уходити, і твоя мати також. Я точно знаю, що вона буде тут. Ви будете зустрічатися раз на рік», - посміхнулася Чарівниця.</a:t>
            </a:r>
          </a:p>
          <a:p>
            <a:pPr algn="just" eaLnBrk="1" hangingPunct="1"/>
            <a:r>
              <a:rPr lang="ru-RU" sz="1600" i="1" smtClean="0"/>
              <a:t>Так з'явилася квітка Пролісок.</a:t>
            </a: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1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625" y="214313"/>
            <a:ext cx="8286750" cy="12144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/>
            <a:r>
              <a:rPr lang="uk-UA" sz="6600" smtClean="0">
                <a:solidFill>
                  <a:srgbClr val="FF0000"/>
                </a:solidFill>
                <a:latin typeface="Artemon " pitchFamily="2" charset="0"/>
              </a:rPr>
              <a:t>Крокус (шафран)</a:t>
            </a:r>
            <a:endParaRPr lang="ru-RU" sz="660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1571625"/>
            <a:ext cx="5000625" cy="4929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97" name="Текст 2"/>
          <p:cNvSpPr>
            <a:spLocks noGrp="1"/>
          </p:cNvSpPr>
          <p:nvPr>
            <p:ph type="body" idx="1"/>
          </p:nvPr>
        </p:nvSpPr>
        <p:spPr>
          <a:xfrm>
            <a:off x="3857625" y="1500188"/>
            <a:ext cx="4826000" cy="4714875"/>
          </a:xfrm>
        </p:spPr>
        <p:txBody>
          <a:bodyPr/>
          <a:lstStyle/>
          <a:p>
            <a:pPr algn="just" eaLnBrk="1" hangingPunct="1"/>
            <a:r>
              <a:rPr lang="ru-RU" sz="1800" smtClean="0"/>
              <a:t>  </a:t>
            </a:r>
            <a:r>
              <a:rPr lang="ru-RU" sz="1400" smtClean="0"/>
              <a:t>   </a:t>
            </a:r>
            <a:r>
              <a:rPr lang="ru-RU" sz="1600" smtClean="0"/>
              <a:t>Недарма ці квіти називають "дітьми веселки": за однією з легенд, вони з'явилися на світ в той день, коли в небі після холодного весняного дощу зустрілися сонце і веселка, що наповнили пелюстки крокусів силою і забарвлення їх в яскраві кольори. </a:t>
            </a:r>
          </a:p>
          <a:p>
            <a:pPr algn="just" eaLnBrk="1" hangingPunct="1"/>
            <a:r>
              <a:rPr lang="ru-RU" sz="1600" smtClean="0"/>
              <a:t>      За давньогрецькою легендою, виникнення шафрану відбулося наступним чином. Юнак на ім'я Крок вправлявся з вісником Олімпійських богів Гермесом в метанні диска. Під час змагання диск випадково влучив у Крока, і юнак загинув. З його крові, що пролилася на землю, виросла квітка крокус (шафран). </a:t>
            </a:r>
          </a:p>
          <a:p>
            <a:pPr algn="just" eaLnBrk="1" hangingPunct="1"/>
            <a:r>
              <a:rPr lang="ru-RU" sz="1600" smtClean="0"/>
              <a:t>      Згідно з іншою версією, Крокус був закоханий в німфу і вони ніколи не розлучалися. Коли богам набридло спостерігати за ними, вони перетворили німфу в кущ, а юнака - в прекрасну рослину, яка згодом стало називатися шафраном.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1500174"/>
            <a:ext cx="3696899" cy="52149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theme/theme1.xml><?xml version="1.0" encoding="utf-8"?>
<a:theme xmlns:a="http://schemas.openxmlformats.org/drawingml/2006/main" name="TS0300061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D8A0359-5F71-4AC4-B8A3-4857B57537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TS030006122</Template>
  <TotalTime>289</TotalTime>
  <Words>1556</Words>
  <Application>Microsoft Office PowerPoint</Application>
  <PresentationFormat>Экран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TS030006122</vt:lpstr>
      <vt:lpstr>Легенди про весняні квіти</vt:lpstr>
      <vt:lpstr>Презентация PowerPoint</vt:lpstr>
      <vt:lpstr>Презентация PowerPoint</vt:lpstr>
      <vt:lpstr>Мать – і - мачуха</vt:lpstr>
      <vt:lpstr>Підсніжник</vt:lpstr>
      <vt:lpstr>Підсніжник</vt:lpstr>
      <vt:lpstr>Пролісок</vt:lpstr>
      <vt:lpstr>Пролісок</vt:lpstr>
      <vt:lpstr>Крокус (шафран)</vt:lpstr>
      <vt:lpstr>Примула (первоцвіт)</vt:lpstr>
      <vt:lpstr>Медунка</vt:lpstr>
      <vt:lpstr>Ряст</vt:lpstr>
      <vt:lpstr>Нарцис</vt:lpstr>
      <vt:lpstr>Тюльпан</vt:lpstr>
      <vt:lpstr>Гіацинт</vt:lpstr>
      <vt:lpstr>Кульбаба</vt:lpstr>
      <vt:lpstr>Конвалія</vt:lpstr>
      <vt:lpstr>Назвіть перші весняні квіти.</vt:lpstr>
      <vt:lpstr>Презентация PowerPoint</vt:lpstr>
      <vt:lpstr>  Весна, весна! Листям зелена,  Квітками рясна,  Усміхнена, весела, голосна.  Б. Лепкий 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Мать – і - мачуха</dc:title>
  <dc:creator>Admin</dc:creator>
  <cp:lastModifiedBy>Ира</cp:lastModifiedBy>
  <cp:revision>31</cp:revision>
  <dcterms:created xsi:type="dcterms:W3CDTF">2011-04-07T19:17:52Z</dcterms:created>
  <dcterms:modified xsi:type="dcterms:W3CDTF">2014-12-17T20:41:18Z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726821</vt:lpwstr>
  </property>
  <property fmtid="{D5CDD505-2E9C-101B-9397-08002B2CF9AE}" pid="3" name="NXPowerLiteVersion">
    <vt:lpwstr>D3.6.2</vt:lpwstr>
  </property>
  <property fmtid="{D5CDD505-2E9C-101B-9397-08002B2CF9AE}" pid="4" name="_TemplateID">
    <vt:lpwstr>TC300061229990</vt:lpwstr>
  </property>
</Properties>
</file>