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68" r:id="rId2"/>
  </p:sldMasterIdLst>
  <p:sldIdLst>
    <p:sldId id="344" r:id="rId3"/>
    <p:sldId id="256" r:id="rId4"/>
    <p:sldId id="317" r:id="rId5"/>
    <p:sldId id="318" r:id="rId6"/>
    <p:sldId id="319" r:id="rId7"/>
    <p:sldId id="320" r:id="rId8"/>
    <p:sldId id="321" r:id="rId9"/>
    <p:sldId id="312" r:id="rId10"/>
    <p:sldId id="258" r:id="rId11"/>
    <p:sldId id="316" r:id="rId12"/>
    <p:sldId id="323" r:id="rId13"/>
    <p:sldId id="322" r:id="rId14"/>
    <p:sldId id="324" r:id="rId15"/>
    <p:sldId id="325" r:id="rId16"/>
    <p:sldId id="326" r:id="rId17"/>
    <p:sldId id="327" r:id="rId18"/>
    <p:sldId id="328" r:id="rId19"/>
    <p:sldId id="330" r:id="rId20"/>
    <p:sldId id="329" r:id="rId21"/>
    <p:sldId id="331" r:id="rId22"/>
    <p:sldId id="332" r:id="rId23"/>
    <p:sldId id="334" r:id="rId24"/>
    <p:sldId id="335" r:id="rId25"/>
    <p:sldId id="336" r:id="rId26"/>
    <p:sldId id="333" r:id="rId27"/>
    <p:sldId id="337" r:id="rId28"/>
    <p:sldId id="338" r:id="rId29"/>
    <p:sldId id="339" r:id="rId30"/>
    <p:sldId id="340" r:id="rId31"/>
    <p:sldId id="257" r:id="rId32"/>
    <p:sldId id="264" r:id="rId33"/>
    <p:sldId id="259" r:id="rId34"/>
    <p:sldId id="260" r:id="rId35"/>
    <p:sldId id="268" r:id="rId36"/>
    <p:sldId id="273" r:id="rId37"/>
    <p:sldId id="261" r:id="rId38"/>
    <p:sldId id="270" r:id="rId39"/>
    <p:sldId id="269" r:id="rId40"/>
    <p:sldId id="265" r:id="rId41"/>
    <p:sldId id="272" r:id="rId42"/>
    <p:sldId id="266" r:id="rId43"/>
    <p:sldId id="267" r:id="rId44"/>
    <p:sldId id="274" r:id="rId45"/>
    <p:sldId id="341" r:id="rId46"/>
    <p:sldId id="34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66"/>
    <a:srgbClr val="0000FF"/>
    <a:srgbClr val="000066"/>
    <a:srgbClr val="800000"/>
    <a:srgbClr val="CC00CC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887" autoAdjust="0"/>
  </p:normalViewPr>
  <p:slideViewPr>
    <p:cSldViewPr>
      <p:cViewPr>
        <p:scale>
          <a:sx n="100" d="100"/>
          <a:sy n="100" d="100"/>
        </p:scale>
        <p:origin x="-13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44C-DF1C-4673-8415-4893CE319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BAFC-5031-4753-BF22-AABAA8A7D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3C1-D9BD-449E-BBBD-2501406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E2744C-DF1C-4673-8415-4893CE319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E6ED4-7572-41A8-95E9-9407972F3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C8B0-088C-4281-A720-5293D66D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D799-A219-44D2-8990-6D2DDCFB7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BE793E-4AF8-4F30-B907-EEE6C2E97A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DE4-3DEE-439B-B499-5B2BC178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CD91-1F9C-48FE-90B9-C997EEDA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E479-A825-412A-AE16-6933A2DC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ED4-7572-41A8-95E9-9407972F3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0096-4771-4B1C-A308-263337E31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BAFC-5031-4753-BF22-AABAA8A7D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3C1-D9BD-449E-BBBD-2501406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C8B0-088C-4281-A720-5293D66D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D799-A219-44D2-8990-6D2DDCFB7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793E-4AF8-4F30-B907-EEE6C2E9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DE4-3DEE-439B-B499-5B2BC178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CD91-1F9C-48FE-90B9-C997EEDA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E479-A825-412A-AE16-6933A2DC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290096-4771-4B1C-A308-263337E31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F29D8-DEDD-4EC0-AF73-1F5BE441CC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FF29D8-DEDD-4EC0-AF73-1F5BE441C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3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93935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Презентація з біології</a:t>
            </a:r>
            <a:br>
              <a:rPr lang="uk-UA" sz="4800" dirty="0" smtClean="0"/>
            </a:br>
            <a:r>
              <a:rPr lang="uk-UA" sz="4800" dirty="0" smtClean="0"/>
              <a:t>7 клас</a:t>
            </a:r>
            <a:br>
              <a:rPr lang="uk-UA" sz="4800" dirty="0" smtClean="0"/>
            </a:br>
            <a:r>
              <a:rPr lang="uk-UA" sz="4800" dirty="0" smtClean="0"/>
              <a:t>Вчитель біології </a:t>
            </a:r>
            <a:r>
              <a:rPr lang="uk-UA" sz="4800" dirty="0" err="1" smtClean="0"/>
              <a:t>Штанухіна</a:t>
            </a:r>
            <a:r>
              <a:rPr lang="uk-UA" sz="4800" dirty="0" smtClean="0"/>
              <a:t> А.А.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20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914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Що зображено на малюнках?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4822" name="Rectangle 6" descr="C:\Users\Павленко\Pictures\Суцвіття\Суцвіття в загальному\552440.jpg"/>
          <p:cNvSpPr>
            <a:spLocks noChangeArrowheads="1"/>
          </p:cNvSpPr>
          <p:nvPr/>
        </p:nvSpPr>
        <p:spPr bwMode="auto">
          <a:xfrm>
            <a:off x="609600" y="1981200"/>
            <a:ext cx="3124200" cy="4495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Rectangle 7" descr="C:\Users\Павленко\Pictures\Будова квітки\Маточки і тичинки\2237467.jpg"/>
          <p:cNvSpPr>
            <a:spLocks noChangeArrowheads="1"/>
          </p:cNvSpPr>
          <p:nvPr/>
        </p:nvSpPr>
        <p:spPr bwMode="auto">
          <a:xfrm>
            <a:off x="4876800" y="1981200"/>
            <a:ext cx="3505200" cy="2667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114800" y="4876800"/>
            <a:ext cx="480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 dirty="0" smtClean="0"/>
              <a:t>1. Суцвіття</a:t>
            </a:r>
            <a:endParaRPr lang="uk-UA" sz="4400" b="1" dirty="0"/>
          </a:p>
          <a:p>
            <a:r>
              <a:rPr lang="uk-UA" sz="4400" b="1" dirty="0" smtClean="0"/>
              <a:t>2. Тичинки</a:t>
            </a:r>
            <a:endParaRPr lang="ru-RU" sz="4400" b="1" dirty="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" y="59436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dirty="0"/>
              <a:t>1</a:t>
            </a:r>
            <a:endParaRPr lang="ru-RU" sz="3200" b="1" dirty="0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495800" y="39624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dirty="0"/>
              <a:t>2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5000636"/>
            <a:ext cx="2643206" cy="57150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5643578"/>
            <a:ext cx="2643206" cy="57150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21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</a:rPr>
              <a:t>Що таке запилення</a:t>
            </a:r>
            <a:r>
              <a:rPr lang="uk-UA" sz="4400" b="1" dirty="0" smtClean="0">
                <a:solidFill>
                  <a:srgbClr val="FF0000"/>
                </a:solidFill>
              </a:rPr>
              <a:t>?</a:t>
            </a:r>
            <a:br>
              <a:rPr lang="uk-UA" sz="4400" b="1" dirty="0" smtClean="0">
                <a:solidFill>
                  <a:srgbClr val="FF0000"/>
                </a:solidFill>
              </a:rPr>
            </a:br>
            <a:r>
              <a:rPr lang="uk-UA" sz="4400" b="1" dirty="0" smtClean="0">
                <a:solidFill>
                  <a:srgbClr val="FF0000"/>
                </a:solidFill>
              </a:rPr>
              <a:t>Процес перенесення пилкових зерен із тичинок на маточку.?                       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7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8596" y="1285860"/>
            <a:ext cx="8215370" cy="19288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214686"/>
            <a:ext cx="55721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1027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0" name="Oval 1028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152400" y="91440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</a:rPr>
              <a:t>Назвіть способи запилення рослин?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9464" name="Rectangle 1032" descr="C:\Users\Павленко\Pictures\Запилення\06.jpg"/>
          <p:cNvSpPr>
            <a:spLocks noChangeArrowheads="1"/>
          </p:cNvSpPr>
          <p:nvPr/>
        </p:nvSpPr>
        <p:spPr bwMode="auto">
          <a:xfrm>
            <a:off x="5867400" y="2438400"/>
            <a:ext cx="2895600" cy="1981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34" descr="C:\Users\Павленко\Pictures\Запилення\32.jpg"/>
          <p:cNvSpPr>
            <a:spLocks noChangeArrowheads="1"/>
          </p:cNvSpPr>
          <p:nvPr/>
        </p:nvSpPr>
        <p:spPr bwMode="auto">
          <a:xfrm>
            <a:off x="2590800" y="4419600"/>
            <a:ext cx="2590800" cy="1905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035" descr="C:\Users\Павленко\Pictures\Запилення\13.jpg"/>
          <p:cNvSpPr>
            <a:spLocks noChangeArrowheads="1"/>
          </p:cNvSpPr>
          <p:nvPr/>
        </p:nvSpPr>
        <p:spPr bwMode="auto">
          <a:xfrm>
            <a:off x="5562600" y="4876800"/>
            <a:ext cx="2743200" cy="16764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036" descr="C:\Users\Павленко\Pictures\Суцвіття\Сережка\11510_fdff630b.jpg"/>
          <p:cNvSpPr>
            <a:spLocks noChangeArrowheads="1"/>
          </p:cNvSpPr>
          <p:nvPr/>
        </p:nvSpPr>
        <p:spPr bwMode="auto">
          <a:xfrm>
            <a:off x="381000" y="3962400"/>
            <a:ext cx="1828800" cy="17526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>
                <a:solidFill>
                  <a:srgbClr val="FFFF00"/>
                </a:solidFill>
              </a:rPr>
              <a:t>1. Самозапилення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2. Перехресне запилення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3. Штучне запилення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611030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2214554"/>
            <a:ext cx="5214974" cy="164307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Що таке перехресне запилення?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6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 descr="C:\Users\Павленко\Pictures\Запилення\перехресне.jpg"/>
          <p:cNvSpPr>
            <a:spLocks noChangeArrowheads="1"/>
          </p:cNvSpPr>
          <p:nvPr/>
        </p:nvSpPr>
        <p:spPr bwMode="auto">
          <a:xfrm>
            <a:off x="857224" y="1643050"/>
            <a:ext cx="7286676" cy="35719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5572140"/>
            <a:ext cx="7851648" cy="12858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Це процес перенесення пилку з пиляка тичинки однієї квітки на приймочку маточку </a:t>
            </a:r>
            <a:r>
              <a:rPr lang="uk-UA" sz="3600" dirty="0" err="1" smtClean="0">
                <a:solidFill>
                  <a:srgbClr val="FFFF00"/>
                </a:solidFill>
              </a:rPr>
              <a:t>иншої</a:t>
            </a:r>
            <a:r>
              <a:rPr lang="uk-UA" sz="3600" dirty="0" smtClean="0">
                <a:solidFill>
                  <a:srgbClr val="FFFF00"/>
                </a:solidFill>
              </a:rPr>
              <a:t> квітки.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214950"/>
            <a:ext cx="8358246" cy="16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1600200"/>
            <a:ext cx="6172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rgbClr val="FFFF66"/>
                </a:solidFill>
              </a:rPr>
              <a:t>   </a:t>
            </a:r>
            <a:r>
              <a:rPr lang="uk-UA" sz="4400" b="1" dirty="0">
                <a:solidFill>
                  <a:srgbClr val="0000FF"/>
                </a:solidFill>
              </a:rPr>
              <a:t>Пилкові зерна,       щоб утриматися на приймочці маточки, мають певні пристосування: вирости, шипики, нерівності, борозни…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1747" name="Rectangle 3" descr="C:\Users\Павленко\Pictures\Запилення\пилок.jpg"/>
          <p:cNvSpPr>
            <a:spLocks noChangeArrowheads="1"/>
          </p:cNvSpPr>
          <p:nvPr/>
        </p:nvSpPr>
        <p:spPr bwMode="auto">
          <a:xfrm>
            <a:off x="6172200" y="1676400"/>
            <a:ext cx="2590800" cy="4724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49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76328" cy="609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19200" y="0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Які пристосування мають пилкові зерна для утримання пилку на примочці маточки?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785926"/>
            <a:ext cx="5786478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28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 descr="C:\Users\Павленко\Pictures\Суцвіття\Сережка\0_835a_e53638a2_-1-L.jpg"/>
          <p:cNvSpPr>
            <a:spLocks noChangeArrowheads="1"/>
          </p:cNvSpPr>
          <p:nvPr/>
        </p:nvSpPr>
        <p:spPr bwMode="auto">
          <a:xfrm>
            <a:off x="1214414" y="1428736"/>
            <a:ext cx="6929486" cy="35719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7572428" cy="1285884"/>
          </a:xfrm>
        </p:spPr>
        <p:txBody>
          <a:bodyPr>
            <a:noAutofit/>
          </a:bodyPr>
          <a:lstStyle/>
          <a:p>
            <a:pPr algn="l"/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Назвіть ознаки рослин, які запилюються вітром?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472" y="5143512"/>
            <a:ext cx="7854696" cy="1714488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1. Квітки безбарвні, малопомітні;</a:t>
            </a:r>
            <a:br>
              <a:rPr lang="uk-UA" sz="2800" dirty="0" smtClean="0"/>
            </a:br>
            <a:r>
              <a:rPr lang="uk-UA" sz="2800" dirty="0" smtClean="0"/>
              <a:t>2. Без запаху та нектару;</a:t>
            </a:r>
            <a:br>
              <a:rPr lang="uk-UA" sz="2800" dirty="0" smtClean="0"/>
            </a:br>
            <a:r>
              <a:rPr lang="uk-UA" sz="2800" dirty="0" smtClean="0"/>
              <a:t>3. Пилку багато;</a:t>
            </a:r>
            <a:br>
              <a:rPr lang="uk-UA" sz="2800" dirty="0" smtClean="0"/>
            </a:br>
            <a:r>
              <a:rPr lang="uk-UA" sz="2800" dirty="0" smtClean="0"/>
              <a:t>4. Примочки маточок довгі, клейкі.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636"/>
            <a:ext cx="6072230" cy="1857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39" name="Oval 3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5" descr="C:\Users\Павленко\Pictures\Запилення\цвыт дубаа.jpg"/>
          <p:cNvSpPr>
            <a:spLocks noChangeArrowheads="1"/>
          </p:cNvSpPr>
          <p:nvPr/>
        </p:nvSpPr>
        <p:spPr bwMode="auto">
          <a:xfrm>
            <a:off x="285720" y="1714488"/>
            <a:ext cx="2667000" cy="2971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Rectangle 7" descr="C:\Users\Павленко\Pictures\Запилення\ковила.jpg"/>
          <p:cNvSpPr>
            <a:spLocks noChangeArrowheads="1"/>
          </p:cNvSpPr>
          <p:nvPr/>
        </p:nvSpPr>
        <p:spPr bwMode="auto">
          <a:xfrm>
            <a:off x="3428992" y="2143116"/>
            <a:ext cx="2590800" cy="2590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9" descr="C:\Users\Павленко\Pictures\Суцвіття\Скл колос\рожь.jpg"/>
          <p:cNvSpPr>
            <a:spLocks noChangeArrowheads="1"/>
          </p:cNvSpPr>
          <p:nvPr/>
        </p:nvSpPr>
        <p:spPr bwMode="auto">
          <a:xfrm>
            <a:off x="6286512" y="2428868"/>
            <a:ext cx="2590800" cy="2667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29552" cy="142876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Назвіть рослини що запилюються вітром?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3228536"/>
            <a:ext cx="8858312" cy="3629464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l"/>
            <a:r>
              <a:rPr lang="uk-UA" dirty="0" smtClean="0"/>
              <a:t>           </a:t>
            </a:r>
          </a:p>
          <a:p>
            <a:pPr algn="l"/>
            <a:r>
              <a:rPr lang="uk-UA" dirty="0" smtClean="0"/>
              <a:t>                </a:t>
            </a:r>
            <a:r>
              <a:rPr lang="uk-UA" sz="3600" dirty="0" smtClean="0"/>
              <a:t>Дуб </a:t>
            </a:r>
            <a:r>
              <a:rPr lang="uk-UA" dirty="0" smtClean="0"/>
              <a:t>                                   </a:t>
            </a:r>
            <a:r>
              <a:rPr lang="uk-UA" sz="3600" dirty="0" smtClean="0"/>
              <a:t>Ковила</a:t>
            </a:r>
          </a:p>
          <a:p>
            <a:pPr algn="l"/>
            <a:r>
              <a:rPr lang="uk-UA" dirty="0" smtClean="0"/>
              <a:t>                                                                                                              </a:t>
            </a:r>
            <a:r>
              <a:rPr lang="uk-UA" sz="3600" dirty="0" smtClean="0"/>
              <a:t>Жито</a:t>
            </a:r>
          </a:p>
          <a:p>
            <a:pPr algn="l"/>
            <a:r>
              <a:rPr lang="uk-UA" dirty="0" smtClean="0"/>
              <a:t>                      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                                                                     </a:t>
            </a:r>
          </a:p>
          <a:p>
            <a:pPr algn="l"/>
            <a:r>
              <a:rPr lang="uk-UA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714884"/>
            <a:ext cx="11430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496" y="4786322"/>
            <a:ext cx="1357322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5143512"/>
            <a:ext cx="1000132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0009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286512" y="2214554"/>
            <a:ext cx="2555875" cy="25908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895600" cy="28194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72" name="Oval 8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4" name="Picture 10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071546"/>
            <a:ext cx="2667000" cy="27432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14282" y="3571876"/>
            <a:ext cx="8786874" cy="2714644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rgbClr val="FFFF00"/>
                </a:solidFill>
              </a:rPr>
              <a:t>      Кукурудза              Верба                     Пшениця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5643578"/>
            <a:ext cx="221457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564357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40" y="5643578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1" name="Oval 3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 descr="C:\Users\Павленко\Pictures\Суцвіття\Сережка\Oreshnik-digit-web.jpg"/>
          <p:cNvSpPr>
            <a:spLocks noChangeArrowheads="1"/>
          </p:cNvSpPr>
          <p:nvPr/>
        </p:nvSpPr>
        <p:spPr bwMode="auto">
          <a:xfrm>
            <a:off x="381000" y="1752600"/>
            <a:ext cx="2667000" cy="2819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Rectangle 16" descr="C:\Users\Павленко\Pictures\Суцвіття\Сережка\704f80d6f1af.jpg"/>
          <p:cNvSpPr>
            <a:spLocks noChangeArrowheads="1"/>
          </p:cNvSpPr>
          <p:nvPr/>
        </p:nvSpPr>
        <p:spPr bwMode="auto">
          <a:xfrm>
            <a:off x="6400800" y="3276600"/>
            <a:ext cx="2514600" cy="2819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Rectangle 18" descr="C:\Users\Павленко\Pictures\Запилення\ольха.jpg"/>
          <p:cNvSpPr>
            <a:spLocks noChangeArrowheads="1"/>
          </p:cNvSpPr>
          <p:nvPr/>
        </p:nvSpPr>
        <p:spPr bwMode="auto">
          <a:xfrm>
            <a:off x="3276600" y="2667000"/>
            <a:ext cx="2819400" cy="27432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1371600"/>
            <a:ext cx="9001156" cy="5486400"/>
          </a:xfrm>
        </p:spPr>
        <p:txBody>
          <a:bodyPr/>
          <a:lstStyle/>
          <a:p>
            <a:pPr algn="l"/>
            <a:r>
              <a:rPr lang="uk-UA" dirty="0" smtClean="0"/>
              <a:t>    </a:t>
            </a:r>
            <a:r>
              <a:rPr lang="uk-UA" sz="4000" dirty="0" smtClean="0">
                <a:solidFill>
                  <a:srgbClr val="FFFF00"/>
                </a:solidFill>
              </a:rPr>
              <a:t>Ліщина </a:t>
            </a:r>
            <a:r>
              <a:rPr lang="uk-UA" dirty="0" smtClean="0">
                <a:solidFill>
                  <a:srgbClr val="FFFF00"/>
                </a:solidFill>
              </a:rPr>
              <a:t>          </a:t>
            </a:r>
            <a:r>
              <a:rPr lang="uk-UA" sz="4000" dirty="0" smtClean="0">
                <a:solidFill>
                  <a:srgbClr val="FFFF00"/>
                </a:solidFill>
              </a:rPr>
              <a:t>Вільха</a:t>
            </a:r>
            <a:r>
              <a:rPr lang="uk-UA" dirty="0" smtClean="0">
                <a:solidFill>
                  <a:srgbClr val="FFFF00"/>
                </a:solidFill>
              </a:rPr>
              <a:t>         </a:t>
            </a:r>
            <a:r>
              <a:rPr lang="uk-UA" sz="4000" dirty="0" smtClean="0">
                <a:solidFill>
                  <a:srgbClr val="FFFF00"/>
                </a:solidFill>
              </a:rPr>
              <a:t>Береза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215082"/>
            <a:ext cx="19288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6286520"/>
            <a:ext cx="171451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6357934"/>
            <a:ext cx="17145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5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 descr="C:\Users\Павленко\Pictures\Запилення\02.jpg"/>
          <p:cNvSpPr>
            <a:spLocks noChangeArrowheads="1"/>
          </p:cNvSpPr>
          <p:nvPr/>
        </p:nvSpPr>
        <p:spPr bwMode="auto">
          <a:xfrm>
            <a:off x="500034" y="2285992"/>
            <a:ext cx="7929618" cy="3071834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42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Назвіть ознаки рослин, що запилюються комахами?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1500174"/>
          </a:xfrm>
        </p:spPr>
        <p:txBody>
          <a:bodyPr/>
          <a:lstStyle/>
          <a:p>
            <a:pPr algn="l"/>
            <a:r>
              <a:rPr lang="uk-UA" dirty="0" smtClean="0"/>
              <a:t>1. Квіти великі, яскраві, різнобарвні.</a:t>
            </a:r>
            <a:br>
              <a:rPr lang="uk-UA" dirty="0" smtClean="0"/>
            </a:br>
            <a:r>
              <a:rPr lang="uk-UA" dirty="0" smtClean="0"/>
              <a:t>2. Квіти запашні з нектарниками.</a:t>
            </a:r>
            <a:br>
              <a:rPr lang="uk-UA" dirty="0" smtClean="0"/>
            </a:br>
            <a:r>
              <a:rPr lang="uk-UA" dirty="0" smtClean="0"/>
              <a:t>3. Невелика кількість пілку.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214926"/>
            <a:ext cx="5715040" cy="16430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>
                        <a:gamma/>
                        <a:shade val="46275"/>
                        <a:invGamma/>
                      </a:srgbClr>
                    </a:gs>
                    <a:gs pos="5000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ЗАПЛІДНЕННЯ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62000" y="3886200"/>
            <a:ext cx="76962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у квіткових рослин</a:t>
            </a:r>
          </a:p>
        </p:txBody>
      </p:sp>
      <p:sp>
        <p:nvSpPr>
          <p:cNvPr id="2052" name="Oval 4" descr="C:\Users\Павленко\Pictures\Будова квітки\06_01_01.jpg"/>
          <p:cNvSpPr>
            <a:spLocks noChangeArrowheads="1"/>
          </p:cNvSpPr>
          <p:nvPr/>
        </p:nvSpPr>
        <p:spPr bwMode="auto">
          <a:xfrm>
            <a:off x="5943600" y="2590800"/>
            <a:ext cx="1905000" cy="20574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9700" name="Picture 4" descr="{805D32F3-6CDE-4D87-B9F7-056788223F64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19400"/>
            <a:ext cx="3733800" cy="25908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9702" name="Oval 6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Rectangle 7" descr="C:\Users\Павленко\Pictures\Запилення\15596--3531373-m549x500.jpg"/>
          <p:cNvSpPr>
            <a:spLocks noChangeArrowheads="1"/>
          </p:cNvSpPr>
          <p:nvPr/>
        </p:nvSpPr>
        <p:spPr bwMode="auto">
          <a:xfrm>
            <a:off x="228600" y="1905000"/>
            <a:ext cx="22098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8" descr="C:\Users\Павленко\Pictures\Запилення\06.jpg"/>
          <p:cNvSpPr>
            <a:spLocks noChangeArrowheads="1"/>
          </p:cNvSpPr>
          <p:nvPr/>
        </p:nvSpPr>
        <p:spPr bwMode="auto">
          <a:xfrm>
            <a:off x="6629400" y="4648200"/>
            <a:ext cx="2286000" cy="1905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6" name="Picture 10" descr="Scan0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57400"/>
            <a:ext cx="1560513" cy="136525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9286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Назвіть рослини, що запліднюються комахами?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33400" y="5643578"/>
            <a:ext cx="7854696" cy="121442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Лугові рослини.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5572140"/>
            <a:ext cx="35719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81400"/>
            <a:ext cx="20145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2" name="Oval 6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 descr="C:\Users\Павленко\Pictures\Запилення\05.jpg"/>
          <p:cNvSpPr>
            <a:spLocks noChangeArrowheads="1"/>
          </p:cNvSpPr>
          <p:nvPr/>
        </p:nvSpPr>
        <p:spPr bwMode="auto">
          <a:xfrm>
            <a:off x="3276600" y="2971800"/>
            <a:ext cx="2895600" cy="2438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 descr="C:\Users\Павленко\Pictures\Запилення\18.jpg"/>
          <p:cNvSpPr>
            <a:spLocks noChangeArrowheads="1"/>
          </p:cNvSpPr>
          <p:nvPr/>
        </p:nvSpPr>
        <p:spPr bwMode="auto">
          <a:xfrm>
            <a:off x="304800" y="2133600"/>
            <a:ext cx="2590800" cy="2286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786058"/>
            <a:ext cx="9001156" cy="4071942"/>
          </a:xfrm>
        </p:spPr>
        <p:txBody>
          <a:bodyPr/>
          <a:lstStyle/>
          <a:p>
            <a:pPr algn="l"/>
            <a:r>
              <a:rPr lang="uk-UA" i="1" dirty="0" smtClean="0"/>
              <a:t>          Садові </a:t>
            </a:r>
            <a:r>
              <a:rPr lang="uk-UA" i="1" dirty="0" err="1" smtClean="0"/>
              <a:t>росилини</a:t>
            </a:r>
            <a:r>
              <a:rPr lang="uk-UA" i="1" dirty="0" smtClean="0"/>
              <a:t>.</a:t>
            </a:r>
            <a:endParaRPr lang="ru-RU" i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6000768"/>
            <a:ext cx="5357850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87" name="Oval 3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Rectangle 5" descr="C:\Users\Павленко\Pictures\Запилення\гречка.jpg"/>
          <p:cNvSpPr>
            <a:spLocks noChangeArrowheads="1"/>
          </p:cNvSpPr>
          <p:nvPr/>
        </p:nvSpPr>
        <p:spPr bwMode="auto">
          <a:xfrm>
            <a:off x="6215074" y="3286124"/>
            <a:ext cx="25908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 descr="C:\Users\Павленко\Pictures\Запилення\17.jpg"/>
          <p:cNvSpPr>
            <a:spLocks noChangeArrowheads="1"/>
          </p:cNvSpPr>
          <p:nvPr/>
        </p:nvSpPr>
        <p:spPr bwMode="auto">
          <a:xfrm>
            <a:off x="3428992" y="2500306"/>
            <a:ext cx="2590800" cy="2514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Rectangle 8" descr="C:\Users\Павленко\Pictures\Запилення\akaciya_bila01.jpg"/>
          <p:cNvSpPr>
            <a:spLocks noChangeArrowheads="1"/>
          </p:cNvSpPr>
          <p:nvPr/>
        </p:nvSpPr>
        <p:spPr bwMode="auto">
          <a:xfrm>
            <a:off x="228600" y="1905000"/>
            <a:ext cx="2819400" cy="2286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5643578"/>
            <a:ext cx="7851648" cy="12144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Медоносні рослини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2976" y="5786454"/>
            <a:ext cx="6500858" cy="107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3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 descr="C:\Users\Павленко\Pictures\Запилення\самооп.jpg"/>
          <p:cNvSpPr>
            <a:spLocks noChangeArrowheads="1"/>
          </p:cNvSpPr>
          <p:nvPr/>
        </p:nvSpPr>
        <p:spPr bwMode="auto">
          <a:xfrm>
            <a:off x="6143636" y="2214554"/>
            <a:ext cx="2209800" cy="3276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 descr="C:\Users\Павленко\Pictures\Запилення\guzmania.gif"/>
          <p:cNvSpPr>
            <a:spLocks noChangeArrowheads="1"/>
          </p:cNvSpPr>
          <p:nvPr/>
        </p:nvSpPr>
        <p:spPr bwMode="auto">
          <a:xfrm>
            <a:off x="1285852" y="2500306"/>
            <a:ext cx="3048000" cy="2590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таке самозапилення?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FFFF00"/>
                </a:solidFill>
              </a:rPr>
              <a:t>Це перенесення пилку з тичинки на маточку </a:t>
            </a:r>
          </a:p>
          <a:p>
            <a:pPr algn="l"/>
            <a:r>
              <a:rPr lang="uk-UA" sz="2800" b="1" dirty="0" smtClean="0">
                <a:solidFill>
                  <a:srgbClr val="FFFF00"/>
                </a:solidFill>
              </a:rPr>
              <a:t>                                                        в межах однієї квітки.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500702"/>
            <a:ext cx="87868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_14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2509838" cy="2667000"/>
          </a:xfrm>
          <a:prstGeom prst="rect">
            <a:avLst/>
          </a:prstGeom>
          <a:noFill/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 descr="C:\Users\Павленко\Pictures\Генетика\Горох Менд\gorox.gif"/>
          <p:cNvSpPr>
            <a:spLocks noChangeArrowheads="1"/>
          </p:cNvSpPr>
          <p:nvPr/>
        </p:nvSpPr>
        <p:spPr bwMode="auto">
          <a:xfrm>
            <a:off x="3357554" y="2214554"/>
            <a:ext cx="2590800" cy="2514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291263" y="5916613"/>
            <a:ext cx="312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66"/>
                </a:solidFill>
              </a:rPr>
              <a:t> </a:t>
            </a:r>
            <a:endParaRPr lang="ru-RU" sz="4000" b="1" dirty="0">
              <a:solidFill>
                <a:srgbClr val="FFFF66"/>
              </a:solidFill>
            </a:endParaRPr>
          </a:p>
        </p:txBody>
      </p:sp>
      <p:sp>
        <p:nvSpPr>
          <p:cNvPr id="5131" name="Rectangle 11" descr="C:\Users\Павленко\Pictures\Запилення\земл гор.jpg"/>
          <p:cNvSpPr>
            <a:spLocks noChangeArrowheads="1"/>
          </p:cNvSpPr>
          <p:nvPr/>
        </p:nvSpPr>
        <p:spPr bwMode="auto">
          <a:xfrm>
            <a:off x="228600" y="1905000"/>
            <a:ext cx="2514600" cy="29718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Назвіть рослини що самозапилюються?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5429264"/>
            <a:ext cx="8858312" cy="1428736"/>
          </a:xfrm>
        </p:spPr>
        <p:txBody>
          <a:bodyPr/>
          <a:lstStyle/>
          <a:p>
            <a:pPr algn="l"/>
            <a:r>
              <a:rPr lang="uk-UA" dirty="0" smtClean="0"/>
              <a:t>        </a:t>
            </a:r>
            <a:r>
              <a:rPr lang="uk-UA" b="1" dirty="0" smtClean="0">
                <a:solidFill>
                  <a:srgbClr val="FFFF00"/>
                </a:solidFill>
              </a:rPr>
              <a:t>Арахіс                              Горох                    Картопля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5214950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3372" y="550070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5429264"/>
            <a:ext cx="178595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5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Rectangle 6" descr="C:\Users\Павленко\Pictures\Квітучі рослини\Лілійні\51391.jpg"/>
          <p:cNvSpPr>
            <a:spLocks noChangeArrowheads="1"/>
          </p:cNvSpPr>
          <p:nvPr/>
        </p:nvSpPr>
        <p:spPr bwMode="auto">
          <a:xfrm>
            <a:off x="3214678" y="3429000"/>
            <a:ext cx="2895600" cy="2133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Rectangle 7" descr="C:\Users\Павленко\Pictures\Запилення\глечики.jpg"/>
          <p:cNvSpPr>
            <a:spLocks noChangeArrowheads="1"/>
          </p:cNvSpPr>
          <p:nvPr/>
        </p:nvSpPr>
        <p:spPr bwMode="auto">
          <a:xfrm>
            <a:off x="285720" y="3429000"/>
            <a:ext cx="2133600" cy="2133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8" descr="C:\Users\Павленко\Pictures\Запилення\стрелолист.jpg"/>
          <p:cNvSpPr>
            <a:spLocks noChangeArrowheads="1"/>
          </p:cNvSpPr>
          <p:nvPr/>
        </p:nvSpPr>
        <p:spPr bwMode="auto">
          <a:xfrm>
            <a:off x="6929454" y="3357562"/>
            <a:ext cx="1905000" cy="2286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857388"/>
          </a:xfrm>
        </p:spPr>
        <p:txBody>
          <a:bodyPr/>
          <a:lstStyle/>
          <a:p>
            <a:r>
              <a:rPr lang="uk-UA" dirty="0" smtClean="0"/>
              <a:t>Назвіть ознаки рослини, що запилюються водою?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929718" cy="450057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FFFF00"/>
                </a:solidFill>
              </a:rPr>
              <a:t>Квітки утворюють пилок, який не тоне.</a:t>
            </a: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r>
              <a:rPr lang="uk-UA" sz="3200" b="1" dirty="0" smtClean="0">
                <a:solidFill>
                  <a:srgbClr val="FFFF00"/>
                </a:solidFill>
              </a:rPr>
              <a:t>   Глечики                  Латаття             Стрілолист</a:t>
            </a: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428868"/>
            <a:ext cx="80010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85789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5786454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5786454"/>
            <a:ext cx="235745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C:\Users\Павленко\Pictures\10032-2.jpg"/>
          <p:cNvSpPr>
            <a:spLocks noChangeArrowheads="1"/>
          </p:cNvSpPr>
          <p:nvPr/>
        </p:nvSpPr>
        <p:spPr bwMode="auto">
          <a:xfrm>
            <a:off x="1066800" y="1752600"/>
            <a:ext cx="2133600" cy="4876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2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" y="838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Назвіть типи запилення?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00" y="2209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1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90600" y="35814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2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90600" y="4572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3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990600" y="6019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4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4038600" y="1905000"/>
            <a:ext cx="434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1. Самозапилення.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2. Запилення   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птахами.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3. Запилення 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 комахами.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4. Запилення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 вітром.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 flipV="1">
            <a:off x="533400" y="6857999"/>
            <a:ext cx="25238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2000240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571744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3643314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714884"/>
            <a:ext cx="22860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3) Мотивація навчальної діяльності.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“… все м</a:t>
            </a:r>
            <a:r>
              <a:rPr lang="ru-RU" dirty="0" err="1" smtClean="0"/>
              <a:t>ы</a:t>
            </a:r>
            <a:r>
              <a:rPr lang="ru-RU" dirty="0" smtClean="0"/>
              <a:t>, все мы в этом мире бренны,</a:t>
            </a:r>
            <a:br>
              <a:rPr lang="ru-RU" dirty="0" smtClean="0"/>
            </a:br>
            <a:r>
              <a:rPr lang="ru-RU" dirty="0" smtClean="0"/>
              <a:t>Тихо льется с кленов листьев медь.</a:t>
            </a:r>
            <a:br>
              <a:rPr lang="ru-RU" dirty="0" smtClean="0"/>
            </a:br>
            <a:r>
              <a:rPr lang="ru-RU" dirty="0" smtClean="0"/>
              <a:t>Будь же ты вовек благословенно,</a:t>
            </a:r>
            <a:br>
              <a:rPr lang="ru-RU" dirty="0" smtClean="0"/>
            </a:br>
            <a:r>
              <a:rPr lang="ru-RU" dirty="0" smtClean="0"/>
              <a:t>Что пришло </a:t>
            </a:r>
            <a:r>
              <a:rPr lang="ru-RU" dirty="0" err="1" smtClean="0"/>
              <a:t>отцвесть</a:t>
            </a:r>
            <a:r>
              <a:rPr lang="ru-RU" dirty="0" smtClean="0"/>
              <a:t> и умереть. 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С. Есенин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зв’язок між кошиком з овочами та темою уроку?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1191392488__prw_018_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362200"/>
            <a:ext cx="47625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4) Пояснення нового матеріалу з    </a:t>
            </a:r>
            <a:br>
              <a:rPr lang="uk-UA" dirty="0" smtClean="0"/>
            </a:br>
            <a:r>
              <a:rPr lang="uk-UA" dirty="0" smtClean="0"/>
              <a:t>     переглядом фільму!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Мета уроку: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371600"/>
            <a:ext cx="86868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розширити знання учнів про життєві процеси квіткових рослин;</a:t>
            </a: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ознайомити із процесом запліднення у квітки;</a:t>
            </a: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дати поняття </a:t>
            </a: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“ подвійне запліднення ”;</a:t>
            </a:r>
            <a:endParaRPr lang="uk-UA" sz="36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розвивати уміння порівнювати біологічні процеси та явища;</a:t>
            </a: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виховувати бережливе ставлення до рослинності планети та рідного краю.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у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квіткових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рослин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7620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4000" b="1" u="sng">
                <a:solidFill>
                  <a:srgbClr val="660066"/>
                </a:solidFill>
                <a:latin typeface="Tahoma" pitchFamily="34" charset="0"/>
              </a:rPr>
              <a:t>Запліднення</a:t>
            </a:r>
            <a:r>
              <a:rPr lang="uk-UA" sz="3600" b="1">
                <a:solidFill>
                  <a:srgbClr val="660066"/>
                </a:solidFill>
                <a:latin typeface="Tahoma" pitchFamily="34" charset="0"/>
              </a:rPr>
              <a:t> – </a:t>
            </a:r>
          </a:p>
          <a:p>
            <a:pPr algn="ctr"/>
            <a:r>
              <a:rPr lang="uk-UA" sz="3600" b="1">
                <a:solidFill>
                  <a:srgbClr val="660066"/>
                </a:solidFill>
                <a:latin typeface="Tahoma" pitchFamily="34" charset="0"/>
              </a:rPr>
              <a:t>це процес злиття чоловічої та жіночої статевих клітин з утворенням зиготи.</a:t>
            </a:r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                             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3505200"/>
            <a:ext cx="868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Чоловічі статеві клітини у рослин дуже дрібні і називаються </a:t>
            </a:r>
            <a:r>
              <a:rPr lang="uk-UA" sz="3600" b="1">
                <a:solidFill>
                  <a:srgbClr val="CC0000"/>
                </a:solidFill>
              </a:rPr>
              <a:t>спермії</a:t>
            </a:r>
            <a:r>
              <a:rPr lang="uk-UA" sz="3600" b="1">
                <a:solidFill>
                  <a:srgbClr val="000066"/>
                </a:solidFill>
              </a:rPr>
              <a:t>. </a:t>
            </a:r>
          </a:p>
          <a:p>
            <a:pPr algn="ctr"/>
            <a:r>
              <a:rPr lang="uk-UA" sz="3600" b="1">
                <a:solidFill>
                  <a:srgbClr val="000066"/>
                </a:solidFill>
              </a:rPr>
              <a:t>Жіночі статеві клітини значно більші і називаються </a:t>
            </a:r>
            <a:r>
              <a:rPr lang="uk-UA" sz="3600" b="1">
                <a:solidFill>
                  <a:srgbClr val="CC0000"/>
                </a:solidFill>
              </a:rPr>
              <a:t>яйцеклітини</a:t>
            </a:r>
            <a:r>
              <a:rPr lang="uk-UA" sz="3600" b="1">
                <a:solidFill>
                  <a:srgbClr val="000066"/>
                </a:solidFill>
              </a:rPr>
              <a:t>.  </a:t>
            </a:r>
            <a:endParaRPr lang="ru-RU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000066"/>
                </a:solidFill>
              </a:rPr>
              <a:t>Де в квітці знаходяться </a:t>
            </a:r>
            <a:r>
              <a:rPr lang="uk-UA" sz="4400" b="1" dirty="0">
                <a:solidFill>
                  <a:srgbClr val="CC0000"/>
                </a:solidFill>
              </a:rPr>
              <a:t>спермії</a:t>
            </a:r>
            <a:r>
              <a:rPr lang="uk-UA" sz="4400" b="1" dirty="0">
                <a:solidFill>
                  <a:srgbClr val="000066"/>
                </a:solidFill>
              </a:rPr>
              <a:t>,                                                                           </a:t>
            </a:r>
          </a:p>
          <a:p>
            <a:pPr algn="ctr"/>
            <a:r>
              <a:rPr lang="uk-UA" sz="4400" b="1" dirty="0">
                <a:solidFill>
                  <a:srgbClr val="000066"/>
                </a:solidFill>
              </a:rPr>
              <a:t>а де </a:t>
            </a:r>
            <a:r>
              <a:rPr lang="uk-UA" sz="4400" b="1" dirty="0">
                <a:solidFill>
                  <a:srgbClr val="CC0000"/>
                </a:solidFill>
              </a:rPr>
              <a:t>яйцеклітини</a:t>
            </a:r>
            <a:r>
              <a:rPr lang="uk-UA" sz="4400" b="1" dirty="0">
                <a:solidFill>
                  <a:srgbClr val="000066"/>
                </a:solidFill>
              </a:rPr>
              <a:t>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у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квіткових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рослин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endParaRPr lang="ru-RU" sz="3600" b="1" u="sng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54" name="Rectangle 14" descr="C:\Users\Павленко\Pictures\Будова квітки\буд гол частин кв.png"/>
          <p:cNvSpPr>
            <a:spLocks noChangeArrowheads="1"/>
          </p:cNvSpPr>
          <p:nvPr/>
        </p:nvSpPr>
        <p:spPr bwMode="auto">
          <a:xfrm>
            <a:off x="1219200" y="3124200"/>
            <a:ext cx="6477000" cy="3505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" y="1219200"/>
            <a:ext cx="426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CC0000"/>
                </a:solidFill>
              </a:rPr>
              <a:t>Спермії </a:t>
            </a:r>
            <a:r>
              <a:rPr lang="uk-UA" sz="4000" b="1">
                <a:solidFill>
                  <a:srgbClr val="000066"/>
                </a:solidFill>
              </a:rPr>
              <a:t>знаходяться у пилковому зерні, а </a:t>
            </a:r>
            <a:r>
              <a:rPr lang="uk-UA" sz="4000" b="1">
                <a:solidFill>
                  <a:srgbClr val="CC0000"/>
                </a:solidFill>
              </a:rPr>
              <a:t>яйцеклітина </a:t>
            </a:r>
            <a:r>
              <a:rPr lang="uk-UA" sz="4000" b="1">
                <a:solidFill>
                  <a:srgbClr val="000066"/>
                </a:solidFill>
              </a:rPr>
              <a:t>у зародковому мішку насінного зачатка.</a:t>
            </a:r>
            <a:endParaRPr lang="ru-RU" sz="4000" b="1">
              <a:solidFill>
                <a:srgbClr val="000066"/>
              </a:solidFill>
            </a:endParaRPr>
          </a:p>
        </p:txBody>
      </p:sp>
      <p:pic>
        <p:nvPicPr>
          <p:cNvPr id="5126" name="Picture 6" descr="Двойное оплодотвор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3100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 Пилок потрапляє на приймочку маточки і проростає, утворюючи пилкову трубку. Пилкова трубка через стовпчик маточки          проникає до зав</a:t>
            </a:r>
            <a:r>
              <a:rPr lang="en-US" sz="4000" b="1">
                <a:solidFill>
                  <a:srgbClr val="000066"/>
                </a:solidFill>
              </a:rPr>
              <a:t>’</a:t>
            </a:r>
            <a:r>
              <a:rPr lang="uk-UA" sz="4000" b="1">
                <a:solidFill>
                  <a:srgbClr val="000066"/>
                </a:solidFill>
              </a:rPr>
              <a:t>язі, де      знаходяться насінні                  зачатки із зародковими        мішками.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6149" name="Rectangle 5" descr="C:\Users\Павленко\Pictures\Будова квітки\насс зачч.jpg"/>
          <p:cNvSpPr>
            <a:spLocks noChangeArrowheads="1"/>
          </p:cNvSpPr>
          <p:nvPr/>
        </p:nvSpPr>
        <p:spPr bwMode="auto">
          <a:xfrm>
            <a:off x="6400800" y="3429000"/>
            <a:ext cx="2057400" cy="2895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Насінний зачаток має покрив, у якому є отвір – пилковхід або мікропіле, що веде до       зародкового мішка.                      Через цей пилковхід               пилкова трубка проникає                  в насінний зачаток.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Що відбувається в насінному зачатку під час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4341" name="Rectangle 5" descr="C:\Users\Павленко\Pictures\Будова квітки\запл.gif"/>
          <p:cNvSpPr>
            <a:spLocks noChangeArrowheads="1"/>
          </p:cNvSpPr>
          <p:nvPr/>
        </p:nvSpPr>
        <p:spPr bwMode="auto">
          <a:xfrm>
            <a:off x="6400800" y="3429000"/>
            <a:ext cx="2286000" cy="2895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02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152400" y="1905000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 </a:t>
            </a:r>
            <a:r>
              <a:rPr lang="uk-UA" sz="4000" b="1">
                <a:solidFill>
                  <a:srgbClr val="000066"/>
                </a:solidFill>
              </a:rPr>
              <a:t>Проникнувши через мікропіле до насінного зачатка, пилкова трубка входить в нього і лопається. 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9462" name="Rectangle 1030" descr="C:\Users\Павленко\Pictures\Будова квітки\27.gif"/>
          <p:cNvSpPr>
            <a:spLocks noChangeArrowheads="1"/>
          </p:cNvSpPr>
          <p:nvPr/>
        </p:nvSpPr>
        <p:spPr bwMode="auto">
          <a:xfrm>
            <a:off x="609600" y="3886200"/>
            <a:ext cx="7696200" cy="2743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1031"/>
          <p:cNvSpPr>
            <a:spLocks noChangeArrowheads="1"/>
          </p:cNvSpPr>
          <p:nvPr/>
        </p:nvSpPr>
        <p:spPr bwMode="auto">
          <a:xfrm>
            <a:off x="228600" y="685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Що відбувається в насінному зачатку під час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1371600"/>
            <a:ext cx="8839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   Спермії зливаються:                           один з яйцеклітиною, а другий з центральною клітиною. Так відбувається подвійне запліднення.</a:t>
            </a:r>
            <a:endParaRPr lang="ru-RU" sz="3600" b="1">
              <a:solidFill>
                <a:srgbClr val="000066"/>
              </a:solidFill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7174" name="Rectangle 6" descr="C:\Users\Павленко\Pictures\Будова квітки\1134-1.jpg"/>
          <p:cNvSpPr>
            <a:spLocks noChangeArrowheads="1"/>
          </p:cNvSpPr>
          <p:nvPr/>
        </p:nvSpPr>
        <p:spPr bwMode="auto">
          <a:xfrm>
            <a:off x="2971800" y="3886200"/>
            <a:ext cx="3200400" cy="2514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 descr="C:\Users\Павленко\Pictures\Будова квітки\15.jpg"/>
          <p:cNvSpPr>
            <a:spLocks noChangeArrowheads="1"/>
          </p:cNvSpPr>
          <p:nvPr/>
        </p:nvSpPr>
        <p:spPr bwMode="auto">
          <a:xfrm>
            <a:off x="457200" y="4191000"/>
            <a:ext cx="1905000" cy="2438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 descr="C:\Users\Павленко\Pictures\Плоди\Кістянка\drupe.jpg"/>
          <p:cNvSpPr>
            <a:spLocks noChangeArrowheads="1"/>
          </p:cNvSpPr>
          <p:nvPr/>
        </p:nvSpPr>
        <p:spPr bwMode="auto">
          <a:xfrm>
            <a:off x="6705600" y="3733800"/>
            <a:ext cx="1905000" cy="2209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{BA989616-2D40-407B-A68B-2103BF5DAB4E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2633663" cy="3157538"/>
          </a:xfrm>
          <a:prstGeom prst="rect">
            <a:avLst/>
          </a:prstGeom>
          <a:noFill/>
        </p:spPr>
      </p:pic>
      <p:pic>
        <p:nvPicPr>
          <p:cNvPr id="16388" name="Picture 4" descr="сканирование000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 r="4080"/>
          <a:stretch>
            <a:fillRect/>
          </a:stretch>
        </p:blipFill>
        <p:spPr bwMode="auto">
          <a:xfrm>
            <a:off x="6019800" y="1676400"/>
            <a:ext cx="2841625" cy="4751388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5105400"/>
            <a:ext cx="556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Було відкрите у 1898 р.</a:t>
            </a:r>
          </a:p>
          <a:p>
            <a:pPr algn="ctr"/>
            <a:r>
              <a:rPr lang="uk-UA" sz="4000" b="1">
                <a:solidFill>
                  <a:srgbClr val="000066"/>
                </a:solidFill>
              </a:rPr>
              <a:t>С.Г.Навашиним.</a:t>
            </a:r>
            <a:endParaRPr lang="ru-RU" sz="40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1447800"/>
            <a:ext cx="8763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 З часу потрапляння пилинки на приймочку маточки та здійснення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подвійного запліднення в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різних рослин проходить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від 20-30 хв. до кількох діб,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а у дуба, берези та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інших дерев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до 2-3 місяців.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Скільки часу триває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5365" name="Rectangle 5" descr="C:\Users\Павленко\Pictures\10032-2.jpg"/>
          <p:cNvSpPr>
            <a:spLocks noChangeArrowheads="1"/>
          </p:cNvSpPr>
          <p:nvPr/>
        </p:nvSpPr>
        <p:spPr bwMode="auto">
          <a:xfrm>
            <a:off x="381000" y="2895600"/>
            <a:ext cx="1371600" cy="3657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 descr="C:\Users\Павленко\Pictures\Плоди\плыд та нас.jpg"/>
          <p:cNvSpPr>
            <a:spLocks noChangeArrowheads="1"/>
          </p:cNvSpPr>
          <p:nvPr/>
        </p:nvSpPr>
        <p:spPr bwMode="auto">
          <a:xfrm>
            <a:off x="6477000" y="4724400"/>
            <a:ext cx="2209800" cy="1752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524000"/>
            <a:ext cx="5029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У результаті подвійного запліднення утворюється зародок майбутньої рослини і запас поживних речовини- ендосперм. 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1271" name="Rectangle 7" descr="C:\Users\Павленко\Pictures\Плоди\kashtan-konskiy.jpg"/>
          <p:cNvSpPr>
            <a:spLocks noChangeArrowheads="1"/>
          </p:cNvSpPr>
          <p:nvPr/>
        </p:nvSpPr>
        <p:spPr bwMode="auto">
          <a:xfrm>
            <a:off x="5257800" y="1752600"/>
            <a:ext cx="3657600" cy="4648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500042"/>
            <a:ext cx="8062912" cy="1285883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Обладнання: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4429156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/>
              <a:t>Таблиця “ Запліднення квіткових рослин ”, кошик фруктів та овочів, інноваційні комп’ютерні технології.</a:t>
            </a:r>
          </a:p>
          <a:p>
            <a:pPr algn="l"/>
            <a:endParaRPr lang="uk-UA" sz="4000" b="1" dirty="0" smtClean="0">
              <a:solidFill>
                <a:srgbClr val="FF0000"/>
              </a:solidFill>
            </a:endParaRPr>
          </a:p>
          <a:p>
            <a:pPr algn="l"/>
            <a:r>
              <a:rPr lang="uk-UA" sz="4000" b="1" dirty="0" smtClean="0">
                <a:solidFill>
                  <a:srgbClr val="FF0000"/>
                </a:solidFill>
              </a:rPr>
              <a:t>Тип уроку:</a:t>
            </a: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Комбінований.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381000" y="1371600"/>
            <a:ext cx="5105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Стінки насінного зачатка стають насінною шкіркою,  а стінки зав</a:t>
            </a:r>
            <a:r>
              <a:rPr lang="en-US" sz="4000" b="1">
                <a:solidFill>
                  <a:srgbClr val="000066"/>
                </a:solidFill>
              </a:rPr>
              <a:t>’</a:t>
            </a:r>
            <a:r>
              <a:rPr lang="uk-UA" sz="4000" b="1">
                <a:solidFill>
                  <a:srgbClr val="000066"/>
                </a:solidFill>
              </a:rPr>
              <a:t>язі маточки розростаються, видозмінюються і стають оплоднем.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8437" name="Rectangle 1029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8438" name="WordArt 1030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8439" name="Rectangle 1031" descr="C:\Users\Павленко\Pictures\Будова квітки\утвор плодов.jpg"/>
          <p:cNvSpPr>
            <a:spLocks noChangeArrowheads="1"/>
          </p:cNvSpPr>
          <p:nvPr/>
        </p:nvSpPr>
        <p:spPr bwMode="auto">
          <a:xfrm>
            <a:off x="5029200" y="3352800"/>
            <a:ext cx="3886200" cy="3276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1032" descr="C:\Users\Павленко\Pictures\Плоди\pomidor.jpg"/>
          <p:cNvSpPr>
            <a:spLocks noChangeArrowheads="1"/>
          </p:cNvSpPr>
          <p:nvPr/>
        </p:nvSpPr>
        <p:spPr bwMode="auto">
          <a:xfrm>
            <a:off x="5943600" y="1752600"/>
            <a:ext cx="1752600" cy="1371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447800"/>
            <a:ext cx="8763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Подвійне запліднення має важливе біологічне значення, оскільки створює рослинам ефективне пристосування до умов довкілля.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Значення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2293" name="Rectangle 5" descr="C:\Users\Павленко\Pictures\Квітучі рослини\770702.jpg"/>
          <p:cNvSpPr>
            <a:spLocks noChangeArrowheads="1"/>
          </p:cNvSpPr>
          <p:nvPr/>
        </p:nvSpPr>
        <p:spPr bwMode="auto">
          <a:xfrm>
            <a:off x="685800" y="4191000"/>
            <a:ext cx="3276600" cy="2209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 descr="C:\Users\Павленко\Pictures\Квітучі рослини\_G102419as.jpg"/>
          <p:cNvSpPr>
            <a:spLocks noChangeArrowheads="1"/>
          </p:cNvSpPr>
          <p:nvPr/>
        </p:nvSpPr>
        <p:spPr bwMode="auto">
          <a:xfrm>
            <a:off x="4648200" y="4191000"/>
            <a:ext cx="3505200" cy="2286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447800"/>
            <a:ext cx="8686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Таким чином, після запліднення з насінних зачатків формується насіння, а сама квітка перетворюється на плід.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3317" name="Rectangle 5" descr="C:\Users\Павленко\Pictures\Будова квітки\кв ы плыд.jpg"/>
          <p:cNvSpPr>
            <a:spLocks noChangeArrowheads="1"/>
          </p:cNvSpPr>
          <p:nvPr/>
        </p:nvSpPr>
        <p:spPr bwMode="auto">
          <a:xfrm>
            <a:off x="6248400" y="2895600"/>
            <a:ext cx="2514600" cy="2819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 descr="C:\Users\Павленко\Pictures\Плоди\Помаранча\лимон його кв.jpg"/>
          <p:cNvSpPr>
            <a:spLocks noChangeArrowheads="1"/>
          </p:cNvSpPr>
          <p:nvPr/>
        </p:nvSpPr>
        <p:spPr bwMode="auto">
          <a:xfrm>
            <a:off x="2971800" y="4114800"/>
            <a:ext cx="3048000" cy="2057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 descr="C:\Users\Павленко\Pictures\Будова квітки\выдцв квытка.jpg"/>
          <p:cNvSpPr>
            <a:spLocks noChangeArrowheads="1"/>
          </p:cNvSpPr>
          <p:nvPr/>
        </p:nvSpPr>
        <p:spPr bwMode="auto">
          <a:xfrm>
            <a:off x="457200" y="4267200"/>
            <a:ext cx="2057400" cy="2362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5) Закріплення: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857232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4000" b="1" dirty="0">
                <a:solidFill>
                  <a:srgbClr val="000066"/>
                </a:solidFill>
              </a:rPr>
              <a:t>Які клітини забезпечують запліднення у квіткових рослин?</a:t>
            </a:r>
          </a:p>
          <a:p>
            <a:pPr>
              <a:buFontTx/>
              <a:buChar char="-"/>
            </a:pPr>
            <a:r>
              <a:rPr lang="uk-UA" sz="4000" b="1" dirty="0">
                <a:solidFill>
                  <a:srgbClr val="000066"/>
                </a:solidFill>
              </a:rPr>
              <a:t>Як спермії потрапляють                  до насінного зачатка</a:t>
            </a:r>
            <a:r>
              <a:rPr lang="uk-UA" sz="4000" b="1" dirty="0" smtClean="0">
                <a:solidFill>
                  <a:srgbClr val="000066"/>
                </a:solidFill>
              </a:rPr>
              <a:t>? </a:t>
            </a:r>
            <a:endParaRPr lang="uk-UA" sz="4000" b="1" dirty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66"/>
                </a:solidFill>
              </a:rPr>
              <a:t>Чому </a:t>
            </a:r>
            <a:r>
              <a:rPr lang="uk-UA" sz="4000" b="1" dirty="0">
                <a:solidFill>
                  <a:srgbClr val="000066"/>
                </a:solidFill>
              </a:rPr>
              <a:t>у квіткових                      рослин запліднення подвійне</a:t>
            </a:r>
            <a:r>
              <a:rPr lang="uk-UA" sz="4000" b="1" dirty="0" smtClean="0">
                <a:solidFill>
                  <a:srgbClr val="000066"/>
                </a:solidFill>
              </a:rPr>
              <a:t>?</a:t>
            </a:r>
            <a:br>
              <a:rPr lang="uk-UA" sz="4000" b="1" dirty="0" smtClean="0">
                <a:solidFill>
                  <a:srgbClr val="000066"/>
                </a:solidFill>
              </a:rPr>
            </a:br>
            <a:r>
              <a:rPr lang="uk-UA" sz="4000" b="1" dirty="0" smtClean="0">
                <a:solidFill>
                  <a:srgbClr val="000066"/>
                </a:solidFill>
              </a:rPr>
              <a:t>- Що спільного у словах плід та запліднення?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5720" y="642918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endParaRPr lang="ru-RU" sz="3600" b="1" u="sng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20485" name="Rectangle 5" descr="C:\Users\Павленко\Pictures\Плоди\фрукти.jpg"/>
          <p:cNvSpPr>
            <a:spLocks noChangeArrowheads="1"/>
          </p:cNvSpPr>
          <p:nvPr/>
        </p:nvSpPr>
        <p:spPr bwMode="auto">
          <a:xfrm>
            <a:off x="6858016" y="2285992"/>
            <a:ext cx="1890706" cy="171451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6) Домашнє 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§ 21, запитання після параграфу.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"/>
            <a:ext cx="88807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Бажаємо успіхів!</a:t>
            </a:r>
            <a:endParaRPr lang="ru-RU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28670"/>
            <a:ext cx="7772400" cy="107157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Методи: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062912" cy="4000528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Словесні ( розповідь, бесіда, підготовча, </a:t>
            </a:r>
            <a:r>
              <a:rPr lang="uk-UA" sz="3200" dirty="0" err="1" smtClean="0"/>
              <a:t>контрольно</a:t>
            </a:r>
            <a:r>
              <a:rPr lang="uk-UA" sz="3200" dirty="0" smtClean="0"/>
              <a:t> оцінна ) пояснення з елементами бесіди, наочні ( демонстрація слайдів, фільму ) пошукові ( </a:t>
            </a:r>
            <a:r>
              <a:rPr lang="uk-UA" sz="3200" dirty="0" err="1" smtClean="0"/>
              <a:t>еврестична</a:t>
            </a:r>
            <a:r>
              <a:rPr lang="uk-UA" sz="3200" dirty="0" smtClean="0"/>
              <a:t> бесіда 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Структура, зміст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72298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</a:pPr>
            <a:r>
              <a:rPr lang="uk-UA" sz="3600" dirty="0" smtClean="0"/>
              <a:t>1. Організаційний момент;</a:t>
            </a:r>
          </a:p>
          <a:p>
            <a:pPr algn="l">
              <a:buClr>
                <a:srgbClr val="FF0000"/>
              </a:buClr>
            </a:pPr>
            <a:r>
              <a:rPr lang="uk-UA" sz="3600" dirty="0" smtClean="0"/>
              <a:t>2. Активізація опорних знань учнів ( мозкова атака )</a:t>
            </a:r>
            <a:br>
              <a:rPr lang="uk-UA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428728" y="152400"/>
            <a:ext cx="756287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Активізація опорних знань учнів: ( мозкова атака)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914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Що ми знаємо про квітку?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Які головні частини квітки?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приваблює нас у квітках?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утворюється на місці квітки, яка відцвіла?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 у квітці знаходяться           чоловічі клітини, а де           жіночі? Як вони називаються?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10" name="Rectangle 6" descr="C:\Users\Павленко\Pictures\Будова квітки\1558636.jpg"/>
          <p:cNvSpPr>
            <a:spLocks noChangeArrowheads="1"/>
          </p:cNvSpPr>
          <p:nvPr/>
        </p:nvSpPr>
        <p:spPr bwMode="auto">
          <a:xfrm>
            <a:off x="6553200" y="3886200"/>
            <a:ext cx="2133600" cy="1676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334000" y="21336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Пелюстки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Тичинки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Маточка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Чашолистики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Квітконіжка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Квітколоже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Оцвітина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786446" y="2143116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Oval 2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914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Зробити позначення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534" name="Oval 6" descr="C:\Users\Павленко\Pictures\Будова квітки\Будова квітки\будова кввв.jpg"/>
          <p:cNvSpPr>
            <a:spLocks noChangeArrowheads="1"/>
          </p:cNvSpPr>
          <p:nvPr/>
        </p:nvSpPr>
        <p:spPr bwMode="auto">
          <a:xfrm>
            <a:off x="609600" y="1905000"/>
            <a:ext cx="4191000" cy="42672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192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352800" y="1600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00600" y="3657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048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838200" y="5334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209800" y="6172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962400" y="4953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786446" y="2643182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786446" y="3214686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786446" y="3714752"/>
            <a:ext cx="2643206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86446" y="4143380"/>
            <a:ext cx="2500330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786446" y="4643446"/>
            <a:ext cx="2214578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786446" y="5143512"/>
            <a:ext cx="1857388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000066"/>
                </a:solidFill>
              </a:rPr>
              <a:t>Чому маточки та тичинки є                          найважливішими                     частинами квітки?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Згадаймо: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102" name="Rectangle 6" descr="C:\Users\Павленко\Pictures\Будова квітки\2398380.jpg"/>
          <p:cNvSpPr>
            <a:spLocks noChangeArrowheads="1"/>
          </p:cNvSpPr>
          <p:nvPr/>
        </p:nvSpPr>
        <p:spPr bwMode="auto">
          <a:xfrm>
            <a:off x="609600" y="3657600"/>
            <a:ext cx="3429000" cy="2895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 descr="C:\Users\Павленко\Pictures\Будова квітки\0_3901_5c598bd8_XL.jpg"/>
          <p:cNvSpPr>
            <a:spLocks noChangeArrowheads="1"/>
          </p:cNvSpPr>
          <p:nvPr/>
        </p:nvSpPr>
        <p:spPr bwMode="auto">
          <a:xfrm>
            <a:off x="4953000" y="3657600"/>
            <a:ext cx="3352800" cy="2895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902</TotalTime>
  <Words>865</Words>
  <Application>Microsoft PowerPoint</Application>
  <PresentationFormat>Экран (4:3)</PresentationFormat>
  <Paragraphs>160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Поток</vt:lpstr>
      <vt:lpstr>Трек</vt:lpstr>
      <vt:lpstr>Презентація з біології 7 клас Вчитель біології Штанухіна А.А.</vt:lpstr>
      <vt:lpstr>Слайд 2</vt:lpstr>
      <vt:lpstr>Слайд 3</vt:lpstr>
      <vt:lpstr>Обладнання:</vt:lpstr>
      <vt:lpstr>Методи:</vt:lpstr>
      <vt:lpstr>Структура, зміст уроку</vt:lpstr>
      <vt:lpstr>Слайд 7</vt:lpstr>
      <vt:lpstr>Слайд 8</vt:lpstr>
      <vt:lpstr>Слайд 9</vt:lpstr>
      <vt:lpstr>Слайд 10</vt:lpstr>
      <vt:lpstr>Слайд 11</vt:lpstr>
      <vt:lpstr>1. Самозапилення 2. Перехресне запилення 3. Штучне запилення</vt:lpstr>
      <vt:lpstr>Це процес перенесення пилку з пиляка тичинки однієї квітки на приймочку маточку иншої квітки.</vt:lpstr>
      <vt:lpstr>Слайд 14</vt:lpstr>
      <vt:lpstr>Назвіть ознаки рослин, які запилюються вітром?</vt:lpstr>
      <vt:lpstr>Назвіть рослини що запилюються вітром?</vt:lpstr>
      <vt:lpstr>      Кукурудза              Верба                     Пшениця </vt:lpstr>
      <vt:lpstr>    Ліщина           Вільха         Береза</vt:lpstr>
      <vt:lpstr>Назвіть ознаки рослин, що запилюються комахами?</vt:lpstr>
      <vt:lpstr>Назвіть рослини, що запліднюються комахами?</vt:lpstr>
      <vt:lpstr>          Садові росилини.</vt:lpstr>
      <vt:lpstr>Медоносні рослини</vt:lpstr>
      <vt:lpstr>Що таке самозапилення?</vt:lpstr>
      <vt:lpstr>Назвіть рослини що самозапилюються?</vt:lpstr>
      <vt:lpstr>Назвіть ознаки рослини, що запилюються водою?</vt:lpstr>
      <vt:lpstr>Слайд 26</vt:lpstr>
      <vt:lpstr>3) Мотивація навчальної діяльності.</vt:lpstr>
      <vt:lpstr>Слайд 28</vt:lpstr>
      <vt:lpstr>4) Пояснення нового матеріалу з          переглядом фільму!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6) Домашнє завдання: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</dc:creator>
  <cp:lastModifiedBy>Александр</cp:lastModifiedBy>
  <cp:revision>121</cp:revision>
  <dcterms:created xsi:type="dcterms:W3CDTF">2009-12-26T11:57:26Z</dcterms:created>
  <dcterms:modified xsi:type="dcterms:W3CDTF">2012-11-24T18:15:59Z</dcterms:modified>
</cp:coreProperties>
</file>