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B3294-53E4-436D-B152-AA36E6A7230F}" type="datetimeFigureOut">
              <a:rPr lang="uk-UA" smtClean="0"/>
              <a:t>05.06.2014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BE4E2-3DD0-4582-B391-49E2DAA2D44C}" type="slidenum">
              <a:rPr lang="uk-UA" smtClean="0"/>
              <a:t>‹#›</a:t>
            </a:fld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B3294-53E4-436D-B152-AA36E6A7230F}" type="datetimeFigureOut">
              <a:rPr lang="uk-UA" smtClean="0"/>
              <a:t>05.06.2014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BE4E2-3DD0-4582-B391-49E2DAA2D44C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B3294-53E4-436D-B152-AA36E6A7230F}" type="datetimeFigureOut">
              <a:rPr lang="uk-UA" smtClean="0"/>
              <a:t>05.06.2014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BE4E2-3DD0-4582-B391-49E2DAA2D44C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B3294-53E4-436D-B152-AA36E6A7230F}" type="datetimeFigureOut">
              <a:rPr lang="uk-UA" smtClean="0"/>
              <a:t>05.06.2014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BE4E2-3DD0-4582-B391-49E2DAA2D44C}" type="slidenum">
              <a:rPr lang="uk-UA" smtClean="0"/>
              <a:t>‹#›</a:t>
            </a:fld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B3294-53E4-436D-B152-AA36E6A7230F}" type="datetimeFigureOut">
              <a:rPr lang="uk-UA" smtClean="0"/>
              <a:t>05.06.2014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BE4E2-3DD0-4582-B391-49E2DAA2D44C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B3294-53E4-436D-B152-AA36E6A7230F}" type="datetimeFigureOut">
              <a:rPr lang="uk-UA" smtClean="0"/>
              <a:t>05.06.2014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BE4E2-3DD0-4582-B391-49E2DAA2D44C}" type="slidenum">
              <a:rPr lang="uk-UA" smtClean="0"/>
              <a:t>‹#›</a:t>
            </a:fld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B3294-53E4-436D-B152-AA36E6A7230F}" type="datetimeFigureOut">
              <a:rPr lang="uk-UA" smtClean="0"/>
              <a:t>05.06.2014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BE4E2-3DD0-4582-B391-49E2DAA2D44C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B3294-53E4-436D-B152-AA36E6A7230F}" type="datetimeFigureOut">
              <a:rPr lang="uk-UA" smtClean="0"/>
              <a:t>05.06.2014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BE4E2-3DD0-4582-B391-49E2DAA2D44C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B3294-53E4-436D-B152-AA36E6A7230F}" type="datetimeFigureOut">
              <a:rPr lang="uk-UA" smtClean="0"/>
              <a:t>05.06.2014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BE4E2-3DD0-4582-B391-49E2DAA2D44C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B3294-53E4-436D-B152-AA36E6A7230F}" type="datetimeFigureOut">
              <a:rPr lang="uk-UA" smtClean="0"/>
              <a:t>05.06.2014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BE4E2-3DD0-4582-B391-49E2DAA2D44C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B3294-53E4-436D-B152-AA36E6A7230F}" type="datetimeFigureOut">
              <a:rPr lang="uk-UA" smtClean="0"/>
              <a:t>05.06.2014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BE4E2-3DD0-4582-B391-49E2DAA2D44C}" type="slidenum">
              <a:rPr lang="uk-UA" smtClean="0"/>
              <a:t>‹#›</a:t>
            </a:fld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C6B3294-53E4-436D-B152-AA36E6A7230F}" type="datetimeFigureOut">
              <a:rPr lang="uk-UA" smtClean="0"/>
              <a:t>05.06.2014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A3BE4E2-3DD0-4582-B391-49E2DAA2D44C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13" Type="http://schemas.openxmlformats.org/officeDocument/2006/relationships/image" Target="../media/image13.jpg"/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12" Type="http://schemas.openxmlformats.org/officeDocument/2006/relationships/image" Target="../media/image1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11" Type="http://schemas.openxmlformats.org/officeDocument/2006/relationships/image" Target="../media/image11.jpg"/><Relationship Id="rId5" Type="http://schemas.openxmlformats.org/officeDocument/2006/relationships/image" Target="../media/image5.jpg"/><Relationship Id="rId10" Type="http://schemas.openxmlformats.org/officeDocument/2006/relationships/image" Target="../media/image10.png"/><Relationship Id="rId4" Type="http://schemas.openxmlformats.org/officeDocument/2006/relationships/image" Target="../media/image4.gif"/><Relationship Id="rId9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51036" y="5661248"/>
            <a:ext cx="7056785" cy="522079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uk-UA" dirty="0" smtClean="0"/>
              <a:t>Підготувала учениця 10-А класу Курись </a:t>
            </a:r>
            <a:r>
              <a:rPr lang="uk-UA" dirty="0" smtClean="0"/>
              <a:t>Тетяна</a:t>
            </a:r>
          </a:p>
          <a:p>
            <a:pPr algn="ctr"/>
            <a:r>
              <a:rPr lang="en-US" dirty="0"/>
              <a:t>http://</a:t>
            </a:r>
            <a:r>
              <a:rPr lang="en-US" dirty="0" smtClean="0"/>
              <a:t>vk.com/id232460910</a:t>
            </a:r>
            <a:endParaRPr lang="uk-UA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908720"/>
            <a:ext cx="9144000" cy="1793167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182880" indent="0">
              <a:buNone/>
            </a:pPr>
            <a:r>
              <a:rPr lang="uk-UA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Будова організму людини</a:t>
            </a:r>
            <a:endParaRPr lang="uk-UA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013997"/>
            <a:ext cx="2839194" cy="35051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95936" y="6453336"/>
            <a:ext cx="2661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err="1" smtClean="0"/>
              <a:t>Гавна</a:t>
            </a:r>
            <a:r>
              <a:rPr lang="uk-UA" dirty="0" smtClean="0"/>
              <a:t> їй в </a:t>
            </a:r>
            <a:r>
              <a:rPr lang="uk-UA" dirty="0" err="1" smtClean="0"/>
              <a:t>лічку</a:t>
            </a:r>
            <a:r>
              <a:rPr lang="uk-UA" dirty="0" smtClean="0"/>
              <a:t> киньте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1055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964488" cy="1143000"/>
          </a:xfrm>
        </p:spPr>
        <p:txBody>
          <a:bodyPr/>
          <a:lstStyle/>
          <a:p>
            <a:pPr marL="0" indent="0" algn="l">
              <a:buNone/>
            </a:pPr>
            <a:r>
              <a:rPr lang="uk-UA" sz="4000" dirty="0" smtClean="0"/>
              <a:t>Репродуктивна система людини</a:t>
            </a:r>
            <a:endParaRPr lang="uk-UA" sz="4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268760"/>
            <a:ext cx="7200800" cy="2016224"/>
          </a:xfrm>
        </p:spPr>
        <p:txBody>
          <a:bodyPr/>
          <a:lstStyle/>
          <a:p>
            <a:pPr marL="45720" indent="0">
              <a:buNone/>
            </a:pPr>
            <a:r>
              <a:rPr lang="ru-RU" b="1" dirty="0"/>
              <a:t>Репродуктивна система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 </a:t>
            </a:r>
            <a:r>
              <a:rPr lang="ru-RU" b="1" dirty="0" err="1"/>
              <a:t>Статева</a:t>
            </a:r>
            <a:r>
              <a:rPr lang="ru-RU" b="1" dirty="0"/>
              <a:t> система</a:t>
            </a:r>
            <a:r>
              <a:rPr lang="ru-RU" dirty="0" smtClean="0"/>
              <a:t>,</a:t>
            </a:r>
            <a:r>
              <a:rPr lang="ru-RU" dirty="0"/>
              <a:t> </a:t>
            </a:r>
            <a:r>
              <a:rPr lang="ru-RU" dirty="0" smtClean="0"/>
              <a:t>— </a:t>
            </a:r>
            <a:r>
              <a:rPr lang="ru-RU" dirty="0"/>
              <a:t>система </a:t>
            </a:r>
            <a:r>
              <a:rPr lang="ru-RU" dirty="0" err="1"/>
              <a:t>статевих</a:t>
            </a:r>
            <a:r>
              <a:rPr lang="ru-RU" dirty="0"/>
              <a:t> </a:t>
            </a:r>
            <a:r>
              <a:rPr lang="ru-RU" dirty="0" err="1"/>
              <a:t>органів</a:t>
            </a:r>
            <a:r>
              <a:rPr lang="ru-RU" dirty="0"/>
              <a:t> </a:t>
            </a:r>
            <a:r>
              <a:rPr lang="ru-RU" dirty="0" err="1" smtClean="0"/>
              <a:t>людини</a:t>
            </a:r>
            <a:r>
              <a:rPr lang="ru-RU" dirty="0" smtClean="0"/>
              <a:t>, </a:t>
            </a:r>
            <a:r>
              <a:rPr lang="ru-RU" dirty="0"/>
              <a:t>яка </a:t>
            </a:r>
            <a:r>
              <a:rPr lang="ru-RU" dirty="0" err="1"/>
              <a:t>відповідає</a:t>
            </a:r>
            <a:r>
              <a:rPr lang="ru-RU" dirty="0"/>
              <a:t> за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розмноження</a:t>
            </a:r>
            <a:r>
              <a:rPr lang="ru-RU" dirty="0"/>
              <a:t>.</a:t>
            </a:r>
            <a:endParaRPr lang="uk-UA" dirty="0"/>
          </a:p>
        </p:txBody>
      </p:sp>
      <p:pic>
        <p:nvPicPr>
          <p:cNvPr id="1026" name="Picture 2" descr="C:\Users\User\Documents\PrintScreen Files\ScreenShot0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636912"/>
            <a:ext cx="3134114" cy="2867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ocuments\PrintScreen Files\ScreenShot06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36912"/>
            <a:ext cx="3024336" cy="2867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702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9001000" cy="1143000"/>
          </a:xfrm>
        </p:spPr>
        <p:txBody>
          <a:bodyPr/>
          <a:lstStyle/>
          <a:p>
            <a:pPr marL="0" indent="0" algn="l">
              <a:buNone/>
            </a:pPr>
            <a:r>
              <a:rPr lang="uk-UA" dirty="0" smtClean="0"/>
              <a:t>Ендокринна система людини 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412776"/>
            <a:ext cx="4896544" cy="3816424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vi-VN" b="1" dirty="0"/>
              <a:t>Ендокри́нна систе́ма</a:t>
            </a:r>
            <a:r>
              <a:rPr lang="vi-VN" dirty="0"/>
              <a:t> — сукупність органів, частин органів та окремих клітин, які секретують у кров і лімфу гормони (речовини з високою біологічною активністю, що регулюють ріст і діяльність клітин різноманітних тканин). Ендокринна система разом з нервовою системою регулює і координує важливі функції організму людини: репродукцію, обмін речовин, ріст, процеси адаптації.</a:t>
            </a:r>
            <a:endParaRPr lang="uk-UA" dirty="0"/>
          </a:p>
        </p:txBody>
      </p:sp>
      <p:pic>
        <p:nvPicPr>
          <p:cNvPr id="2050" name="Picture 2" descr="C:\Users\User\Documents\PrintScreen Files\ScreenShot0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425" y="1331913"/>
            <a:ext cx="3305175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5373216"/>
            <a:ext cx="453650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/>
              <a:t>Головні залози внутрішньої секреції (зліва </a:t>
            </a:r>
            <a:r>
              <a:rPr lang="uk-UA" sz="1400" dirty="0" err="1"/>
              <a:t>-</a:t>
            </a:r>
            <a:r>
              <a:rPr lang="uk-UA" sz="1400" dirty="0" err="1" smtClean="0"/>
              <a:t>чоловік</a:t>
            </a:r>
            <a:r>
              <a:rPr lang="uk-UA" sz="1400" dirty="0" smtClean="0"/>
              <a:t>, </a:t>
            </a:r>
            <a:r>
              <a:rPr lang="uk-UA" sz="1400" dirty="0"/>
              <a:t>праворуч - жінка):</a:t>
            </a:r>
            <a:r>
              <a:rPr lang="uk-UA" sz="1400" dirty="0" smtClean="0"/>
              <a:t/>
            </a:r>
            <a:br>
              <a:rPr lang="uk-UA" sz="1400" dirty="0" smtClean="0"/>
            </a:br>
            <a:r>
              <a:rPr lang="uk-UA" sz="1400" b="1" dirty="0"/>
              <a:t>1.</a:t>
            </a:r>
            <a:r>
              <a:rPr lang="uk-UA" sz="1400" dirty="0"/>
              <a:t> Епіфіз </a:t>
            </a:r>
            <a:r>
              <a:rPr lang="uk-UA" sz="1400" b="1" dirty="0"/>
              <a:t>2.</a:t>
            </a:r>
            <a:r>
              <a:rPr lang="uk-UA" sz="1400" dirty="0"/>
              <a:t>Гіпофіз </a:t>
            </a:r>
            <a:r>
              <a:rPr lang="uk-UA" sz="1400" b="1" dirty="0" smtClean="0"/>
              <a:t>3.</a:t>
            </a:r>
            <a:r>
              <a:rPr lang="uk-UA" sz="1400" dirty="0" smtClean="0"/>
              <a:t>Щитоподібна залоза</a:t>
            </a:r>
            <a:r>
              <a:rPr lang="uk-UA" sz="1400" dirty="0"/>
              <a:t> </a:t>
            </a:r>
            <a:r>
              <a:rPr lang="uk-UA" sz="1400" b="1" dirty="0"/>
              <a:t>4.</a:t>
            </a:r>
            <a:r>
              <a:rPr lang="uk-UA" sz="1400" dirty="0"/>
              <a:t>Тимус</a:t>
            </a:r>
            <a:r>
              <a:rPr lang="uk-UA" sz="1400" b="1" dirty="0"/>
              <a:t>5.</a:t>
            </a:r>
            <a:r>
              <a:rPr lang="uk-UA" sz="1400" dirty="0"/>
              <a:t>Наднирники </a:t>
            </a:r>
            <a:r>
              <a:rPr lang="uk-UA" sz="1400" b="1" dirty="0" smtClean="0"/>
              <a:t>6.</a:t>
            </a:r>
            <a:r>
              <a:rPr lang="uk-UA" sz="1400" dirty="0" smtClean="0"/>
              <a:t>Підшлункова </a:t>
            </a:r>
            <a:r>
              <a:rPr lang="uk-UA" sz="1400" dirty="0"/>
              <a:t>залоза </a:t>
            </a:r>
            <a:r>
              <a:rPr lang="uk-UA" sz="1400" b="1" dirty="0"/>
              <a:t>7.</a:t>
            </a:r>
            <a:r>
              <a:rPr lang="uk-UA" sz="1400" dirty="0"/>
              <a:t>Яєчник</a:t>
            </a:r>
            <a:r>
              <a:rPr lang="uk-UA" sz="1400" b="1" dirty="0"/>
              <a:t>8.</a:t>
            </a:r>
            <a:r>
              <a:rPr lang="uk-UA" sz="1400" dirty="0"/>
              <a:t>Яєчко</a:t>
            </a:r>
          </a:p>
        </p:txBody>
      </p:sp>
    </p:spTree>
    <p:extLst>
      <p:ext uri="{BB962C8B-B14F-4D97-AF65-F5344CB8AC3E}">
        <p14:creationId xmlns:p14="http://schemas.microsoft.com/office/powerpoint/2010/main" val="221295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808" y="260648"/>
            <a:ext cx="8442656" cy="1143000"/>
          </a:xfrm>
        </p:spPr>
        <p:txBody>
          <a:bodyPr/>
          <a:lstStyle/>
          <a:p>
            <a:pPr marL="0" indent="0" algn="l">
              <a:buNone/>
            </a:pPr>
            <a:r>
              <a:rPr lang="uk-UA" dirty="0" smtClean="0"/>
              <a:t>Імунна система людини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484784"/>
            <a:ext cx="4320480" cy="4464496"/>
          </a:xfrm>
        </p:spPr>
        <p:txBody>
          <a:bodyPr>
            <a:normAutofit fontScale="85000" lnSpcReduction="20000"/>
          </a:bodyPr>
          <a:lstStyle/>
          <a:p>
            <a:pPr marL="45720" indent="0">
              <a:buNone/>
            </a:pPr>
            <a:r>
              <a:rPr lang="vi-VN" b="1" dirty="0"/>
              <a:t>Іму́нна систе́ма</a:t>
            </a:r>
            <a:r>
              <a:rPr lang="vi-VN" dirty="0"/>
              <a:t> — сукупність органів, тканин, клітин, які забезпечують захист організму від чужорідних агентів; система організму, яка контролює сталість клітинного і гуморального складу організму.</a:t>
            </a:r>
            <a:br>
              <a:rPr lang="vi-VN" dirty="0"/>
            </a:br>
            <a:r>
              <a:rPr lang="vi-VN" dirty="0"/>
              <a:t>Знищенню імунною системою підлягає </a:t>
            </a:r>
            <a:r>
              <a:rPr lang="vi-VN" i="1" dirty="0"/>
              <a:t>генетично чужорідне</a:t>
            </a:r>
            <a:r>
              <a:rPr lang="vi-VN" dirty="0"/>
              <a:t>: молекули інших організмів, мікробні клітини, молекули, до яких утворюються антитіла, а також, пошкоджені клітини власного організму; крім того, імунна система може реагувати на власні клітини та тканини, що мають пошкодження або злоякісно трансформовані.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484784"/>
            <a:ext cx="3394137" cy="35417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01084" y="5157192"/>
            <a:ext cx="34661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/>
              <a:t>Зображення</a:t>
            </a:r>
            <a:r>
              <a:rPr lang="ru-RU" sz="1400" dirty="0"/>
              <a:t> </a:t>
            </a:r>
            <a:r>
              <a:rPr lang="ru-RU" sz="1400" dirty="0" err="1"/>
              <a:t>скануючого</a:t>
            </a:r>
            <a:r>
              <a:rPr lang="ru-RU" sz="1400" dirty="0"/>
              <a:t> </a:t>
            </a:r>
            <a:r>
              <a:rPr lang="ru-RU" sz="1400" dirty="0" err="1"/>
              <a:t>електронного</a:t>
            </a:r>
            <a:r>
              <a:rPr lang="ru-RU" sz="1400" dirty="0"/>
              <a:t> </a:t>
            </a:r>
            <a:r>
              <a:rPr lang="ru-RU" sz="1400" dirty="0" err="1"/>
              <a:t>мікроскопа</a:t>
            </a:r>
            <a:r>
              <a:rPr lang="ru-RU" sz="1400" dirty="0"/>
              <a:t>: </a:t>
            </a:r>
            <a:r>
              <a:rPr lang="ru-RU" sz="1400" dirty="0" err="1"/>
              <a:t>нейтрофіл</a:t>
            </a:r>
            <a:r>
              <a:rPr lang="ru-RU" sz="1400" dirty="0"/>
              <a:t> (</a:t>
            </a:r>
            <a:r>
              <a:rPr lang="ru-RU" sz="1400" dirty="0" err="1"/>
              <a:t>жовтий</a:t>
            </a:r>
            <a:r>
              <a:rPr lang="ru-RU" sz="1400" dirty="0"/>
              <a:t>) </a:t>
            </a:r>
            <a:r>
              <a:rPr lang="ru-RU" sz="1400" dirty="0" err="1"/>
              <a:t>охопив</a:t>
            </a:r>
            <a:r>
              <a:rPr lang="ru-RU" sz="1400" dirty="0"/>
              <a:t> </a:t>
            </a:r>
            <a:r>
              <a:rPr lang="ru-RU" sz="1400" dirty="0" err="1"/>
              <a:t>бактеріїсибірської</a:t>
            </a:r>
            <a:r>
              <a:rPr lang="ru-RU" sz="1400" dirty="0"/>
              <a:t> </a:t>
            </a:r>
            <a:r>
              <a:rPr lang="ru-RU" sz="1400" dirty="0" err="1"/>
              <a:t>виразки</a:t>
            </a:r>
            <a:r>
              <a:rPr lang="ru-RU" sz="1400" dirty="0"/>
              <a:t> (</a:t>
            </a:r>
            <a:r>
              <a:rPr lang="ru-RU" sz="1400" dirty="0" err="1"/>
              <a:t>помаранчевий</a:t>
            </a:r>
            <a:r>
              <a:rPr lang="ru-RU" sz="1400" dirty="0"/>
              <a:t>).</a:t>
            </a:r>
            <a:endParaRPr lang="uk-UA" sz="1400" dirty="0"/>
          </a:p>
        </p:txBody>
      </p:sp>
    </p:spTree>
    <p:extLst>
      <p:ext uri="{BB962C8B-B14F-4D97-AF65-F5344CB8AC3E}">
        <p14:creationId xmlns:p14="http://schemas.microsoft.com/office/powerpoint/2010/main" val="17712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7992888" cy="1143000"/>
          </a:xfrm>
        </p:spPr>
        <p:txBody>
          <a:bodyPr/>
          <a:lstStyle/>
          <a:p>
            <a:pPr marL="0" indent="0" algn="l">
              <a:buNone/>
            </a:pPr>
            <a:r>
              <a:rPr lang="uk-UA" dirty="0" smtClean="0"/>
              <a:t>Покривна система людини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268760"/>
            <a:ext cx="5112568" cy="4968552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vi-VN" b="1" dirty="0"/>
              <a:t>Покривна́ систе́ма</a:t>
            </a:r>
            <a:r>
              <a:rPr lang="vi-VN" dirty="0"/>
              <a:t>  — система органів, що захищає тіло від пошкодження та складається з шкіри,залоз зовнішньої й інколи внутрішньої секреції та численних виростів, таких як волосся, </a:t>
            </a:r>
            <a:r>
              <a:rPr lang="uk-UA" dirty="0" smtClean="0"/>
              <a:t>нігті</a:t>
            </a:r>
            <a:r>
              <a:rPr lang="vi-VN" dirty="0"/>
              <a:t> та інші. Численні функції системи включають відштовхнення води, зм'якшення ударів, захист глибших тканин, бар'єр для проникнення забруднення, патогенів й </a:t>
            </a:r>
            <a:r>
              <a:rPr lang="vi-VN" dirty="0" smtClean="0"/>
              <a:t>ультрафіолетовог</a:t>
            </a:r>
            <a:r>
              <a:rPr lang="uk-UA" dirty="0" smtClean="0"/>
              <a:t>о</a:t>
            </a:r>
            <a:r>
              <a:rPr lang="vi-VN" dirty="0" smtClean="0"/>
              <a:t> </a:t>
            </a:r>
            <a:r>
              <a:rPr lang="vi-VN" dirty="0"/>
              <a:t>випромінювання</a:t>
            </a:r>
            <a:r>
              <a:rPr lang="vi-VN" dirty="0" smtClean="0"/>
              <a:t>,</a:t>
            </a:r>
            <a:r>
              <a:rPr lang="vi-VN" dirty="0"/>
              <a:t> терморегуляція, місце розташування рецепторів дотику, тиску і болі, місце збереження жиру, інколи синтез деяких речовин, наприклад вітаміну </a:t>
            </a:r>
            <a:r>
              <a:rPr lang="en-US" dirty="0" smtClean="0"/>
              <a:t>D</a:t>
            </a:r>
            <a:r>
              <a:rPr lang="uk-UA" dirty="0"/>
              <a:t> </a:t>
            </a:r>
            <a:r>
              <a:rPr lang="vi-VN" dirty="0" smtClean="0"/>
              <a:t>у</a:t>
            </a:r>
            <a:r>
              <a:rPr lang="vi-VN" dirty="0"/>
              <a:t> людини</a:t>
            </a:r>
            <a:r>
              <a:rPr lang="vi-VN" dirty="0" smtClean="0"/>
              <a:t>.</a:t>
            </a:r>
            <a:r>
              <a:rPr lang="ru-RU" dirty="0"/>
              <a:t> </a:t>
            </a:r>
            <a:r>
              <a:rPr lang="ru-RU" dirty="0" err="1"/>
              <a:t>Ця</a:t>
            </a:r>
            <a:r>
              <a:rPr lang="ru-RU" dirty="0"/>
              <a:t> система є </a:t>
            </a:r>
            <a:r>
              <a:rPr lang="ru-RU" dirty="0" err="1"/>
              <a:t>найбільшою</a:t>
            </a:r>
            <a:r>
              <a:rPr lang="ru-RU" dirty="0"/>
              <a:t> за </a:t>
            </a:r>
            <a:r>
              <a:rPr lang="ru-RU" dirty="0" err="1"/>
              <a:t>розміром</a:t>
            </a:r>
            <a:r>
              <a:rPr lang="ru-RU" dirty="0"/>
              <a:t> системою </a:t>
            </a:r>
            <a:r>
              <a:rPr lang="ru-RU" dirty="0" err="1"/>
              <a:t>органів</a:t>
            </a:r>
            <a:r>
              <a:rPr lang="ru-RU" dirty="0"/>
              <a:t>.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975" y="1822358"/>
            <a:ext cx="3771900" cy="387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4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1" y="2204864"/>
            <a:ext cx="3528391" cy="1728192"/>
          </a:xfrm>
        </p:spPr>
        <p:txBody>
          <a:bodyPr/>
          <a:lstStyle/>
          <a:p>
            <a:pPr marL="0" indent="0">
              <a:buNone/>
            </a:pPr>
            <a:r>
              <a:rPr lang="uk-UA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Дякую за увагу:)</a:t>
            </a:r>
            <a:endParaRPr lang="uk-UA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060848"/>
            <a:ext cx="2861365" cy="42930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203848" y="3933056"/>
            <a:ext cx="11521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Шлюха </a:t>
            </a:r>
            <a:r>
              <a:rPr lang="ru-RU" dirty="0" err="1" smtClean="0"/>
              <a:t>блять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бивша</a:t>
            </a:r>
            <a:r>
              <a:rPr lang="ru-RU" dirty="0" smtClean="0"/>
              <a:t> </a:t>
            </a:r>
            <a:r>
              <a:rPr lang="uk-UA" dirty="0" err="1" smtClean="0"/>
              <a:t>їбать</a:t>
            </a:r>
            <a:r>
              <a:rPr lang="uk-UA" dirty="0" smtClean="0"/>
              <a:t> її в рот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69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340768"/>
            <a:ext cx="3744416" cy="3733625"/>
          </a:xfrm>
        </p:spPr>
      </p:pic>
      <p:sp>
        <p:nvSpPr>
          <p:cNvPr id="6" name="TextBox 5"/>
          <p:cNvSpPr txBox="1"/>
          <p:nvPr/>
        </p:nvSpPr>
        <p:spPr>
          <a:xfrm>
            <a:off x="1187624" y="260648"/>
            <a:ext cx="7045518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організмі людини виділяють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906979"/>
            <a:ext cx="1293480" cy="30238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7544" y="3930787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Кісткова система</a:t>
            </a:r>
            <a:endParaRPr lang="uk-UA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243" y="906979"/>
            <a:ext cx="2402727" cy="331692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636063" y="4115453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М</a:t>
            </a:r>
            <a:r>
              <a:rPr lang="en-US" dirty="0" smtClean="0"/>
              <a:t>`</a:t>
            </a:r>
            <a:r>
              <a:rPr lang="uk-UA" dirty="0" err="1" smtClean="0"/>
              <a:t>язова</a:t>
            </a:r>
            <a:r>
              <a:rPr lang="uk-UA" dirty="0" smtClean="0"/>
              <a:t> система</a:t>
            </a:r>
            <a:endParaRPr lang="uk-UA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19" y="2538348"/>
            <a:ext cx="1729482" cy="31542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67544" y="5692557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Нервова система</a:t>
            </a:r>
            <a:endParaRPr lang="uk-UA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750" y="2387905"/>
            <a:ext cx="2489005" cy="345509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977438" y="5901317"/>
            <a:ext cx="3024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Серцево-судинна система</a:t>
            </a:r>
            <a:endParaRPr lang="uk-UA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19" y="940722"/>
            <a:ext cx="1788255" cy="23325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23528" y="3273229"/>
            <a:ext cx="2376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Дихальна система</a:t>
            </a:r>
            <a:endParaRPr lang="uk-UA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764" y="1047030"/>
            <a:ext cx="2115683" cy="265113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395410" y="3698164"/>
            <a:ext cx="2115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Травна система</a:t>
            </a:r>
            <a:endParaRPr lang="uk-UA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68" y="3381048"/>
            <a:ext cx="2088232" cy="245185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06368" y="5862482"/>
            <a:ext cx="2237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Видільна система</a:t>
            </a:r>
            <a:endParaRPr lang="uk-UA" dirty="0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764" y="3381048"/>
            <a:ext cx="2139132" cy="2058192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041839" y="5439240"/>
            <a:ext cx="2822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Репродуктивна система</a:t>
            </a:r>
            <a:endParaRPr lang="uk-UA" dirty="0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22" y="1074605"/>
            <a:ext cx="1560875" cy="2688556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15516" y="3719480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Ендокринна система</a:t>
            </a:r>
            <a:endParaRPr lang="uk-UA" dirty="0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44620"/>
            <a:ext cx="3200814" cy="2283247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374938" y="5531985"/>
            <a:ext cx="2700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Імунна система</a:t>
            </a:r>
            <a:endParaRPr lang="uk-UA" dirty="0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218" y="2889650"/>
            <a:ext cx="1852774" cy="254959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6360002" y="5423886"/>
            <a:ext cx="2259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Покривна система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08758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0" grpId="0"/>
      <p:bldP spid="10" grpId="1"/>
      <p:bldP spid="12" grpId="0"/>
      <p:bldP spid="12" grpId="1"/>
      <p:bldP spid="14" grpId="0"/>
      <p:bldP spid="14" grpId="1"/>
      <p:bldP spid="16" grpId="0"/>
      <p:bldP spid="16" grpId="1"/>
      <p:bldP spid="18" grpId="0"/>
      <p:bldP spid="18" grpId="1"/>
      <p:bldP spid="20" grpId="0"/>
      <p:bldP spid="20" grpId="1"/>
      <p:bldP spid="22" grpId="0"/>
      <p:bldP spid="22" grpId="1"/>
      <p:bldP spid="24" grpId="0"/>
      <p:bldP spid="24" grpId="1"/>
      <p:bldP spid="26" grpId="0"/>
      <p:bldP spid="26" grpId="1"/>
      <p:bldP spid="28" grpId="0"/>
      <p:bldP spid="28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424936" cy="1143000"/>
          </a:xfrm>
        </p:spPr>
        <p:txBody>
          <a:bodyPr/>
          <a:lstStyle/>
          <a:p>
            <a:pPr marL="0" indent="0" algn="l">
              <a:buNone/>
            </a:pPr>
            <a:r>
              <a:rPr lang="uk-UA" dirty="0" smtClean="0"/>
              <a:t>Кісткова система людини </a:t>
            </a:r>
            <a:br>
              <a:rPr lang="uk-UA" dirty="0" smtClean="0"/>
            </a:br>
            <a:r>
              <a:rPr lang="uk-UA" dirty="0" smtClean="0"/>
              <a:t>або Скелет 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052736"/>
            <a:ext cx="2633183" cy="508518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772816"/>
            <a:ext cx="6264696" cy="468052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uk-UA" b="1" dirty="0"/>
              <a:t>Скелет людини</a:t>
            </a:r>
            <a:r>
              <a:rPr lang="uk-UA" dirty="0"/>
              <a:t> — це тверда структура, утворена сукупністю кісток, яка служить опорою людського тіла. При народженні скелет людини містить близько 270 кісток; до досягнення дорослого віку кількість кісток зменшується приблизно до 206, за рахунок зрощення ряду дрібних кісток. Однак в цілому кількість кісток залежить від анатомічних особливостей; наприклад, в окремих людей наявна більша, ніж звичайно, </a:t>
            </a:r>
            <a:r>
              <a:rPr lang="uk-UA" dirty="0" err="1"/>
              <a:t>кількість </a:t>
            </a:r>
            <a:r>
              <a:rPr lang="uk-UA" i="1" dirty="0" err="1"/>
              <a:t>ребер</a:t>
            </a:r>
            <a:r>
              <a:rPr lang="uk-UA" dirty="0" err="1"/>
              <a:t> </a:t>
            </a:r>
            <a:r>
              <a:rPr lang="uk-UA" dirty="0"/>
              <a:t>чи </a:t>
            </a:r>
            <a:r>
              <a:rPr lang="uk-UA" i="1" dirty="0"/>
              <a:t>хребців</a:t>
            </a:r>
            <a:r>
              <a:rPr lang="uk-UA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8508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7632848" cy="1143000"/>
          </a:xfrm>
        </p:spPr>
        <p:txBody>
          <a:bodyPr/>
          <a:lstStyle/>
          <a:p>
            <a:pPr marL="0" indent="0" algn="l">
              <a:buNone/>
            </a:pPr>
            <a:r>
              <a:rPr lang="uk-UA" dirty="0" smtClean="0"/>
              <a:t>М</a:t>
            </a:r>
            <a:r>
              <a:rPr lang="uk-UA" dirty="0" smtClean="0">
                <a:effectLst/>
              </a:rPr>
              <a:t>'</a:t>
            </a:r>
            <a:r>
              <a:rPr lang="uk-UA" dirty="0" smtClean="0"/>
              <a:t>язова система людини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787384"/>
            <a:ext cx="3867741" cy="449006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236884"/>
            <a:ext cx="5688632" cy="5040560"/>
          </a:xfrm>
        </p:spPr>
        <p:txBody>
          <a:bodyPr>
            <a:normAutofit fontScale="92500"/>
          </a:bodyPr>
          <a:lstStyle/>
          <a:p>
            <a:pPr marL="45720" indent="0">
              <a:buNone/>
            </a:pPr>
            <a:r>
              <a:rPr lang="uk-UA" dirty="0" err="1"/>
              <a:t>М'язи </a:t>
            </a:r>
            <a:r>
              <a:rPr lang="uk-UA" dirty="0" err="1" smtClean="0"/>
              <a:t>виконують</a:t>
            </a:r>
            <a:r>
              <a:rPr lang="uk-UA" dirty="0" err="1"/>
              <a:t> </a:t>
            </a:r>
            <a:r>
              <a:rPr lang="uk-UA" dirty="0"/>
              <a:t>рухову (моторну) функцію. Клітини м'язової тканини </a:t>
            </a:r>
            <a:r>
              <a:rPr lang="uk-UA" dirty="0" err="1"/>
              <a:t>називаютьміоцитами</a:t>
            </a:r>
            <a:r>
              <a:rPr lang="uk-UA" dirty="0"/>
              <a:t>. </a:t>
            </a:r>
            <a:r>
              <a:rPr lang="uk-UA" dirty="0" err="1"/>
              <a:t>У цитоплазмі міоцит</a:t>
            </a:r>
            <a:r>
              <a:rPr lang="uk-UA" dirty="0"/>
              <a:t>ів розташовуються міофібрили, що складаються зі скоротливих білків. Завдяки </a:t>
            </a:r>
            <a:r>
              <a:rPr lang="uk-UA" dirty="0" err="1"/>
              <a:t>міофібрилам</a:t>
            </a:r>
            <a:r>
              <a:rPr lang="uk-UA" dirty="0"/>
              <a:t> м'язова клітина здатна скорочуватися під впливом </a:t>
            </a:r>
            <a:r>
              <a:rPr lang="uk-UA" dirty="0" smtClean="0"/>
              <a:t>нервових </a:t>
            </a:r>
            <a:r>
              <a:rPr lang="uk-UA" dirty="0" err="1" smtClean="0"/>
              <a:t>імпульсів.Згідно</a:t>
            </a:r>
            <a:r>
              <a:rPr lang="uk-UA" dirty="0" smtClean="0"/>
              <a:t> </a:t>
            </a:r>
            <a:r>
              <a:rPr lang="uk-UA" dirty="0"/>
              <a:t>з </a:t>
            </a:r>
            <a:r>
              <a:rPr lang="uk-UA" dirty="0" smtClean="0"/>
              <a:t>класифікацією </a:t>
            </a:r>
            <a:r>
              <a:rPr lang="uk-UA" dirty="0"/>
              <a:t>м'язові тканини за особливостями будови, функції та локалізації поділяють на дві групи:гладенька (</a:t>
            </a:r>
            <a:r>
              <a:rPr lang="uk-UA" i="1" dirty="0"/>
              <a:t>непосмугована</a:t>
            </a:r>
            <a:r>
              <a:rPr lang="uk-UA" dirty="0"/>
              <a:t>) та поперечносмугаста (</a:t>
            </a:r>
            <a:r>
              <a:rPr lang="uk-UA" i="1" dirty="0"/>
              <a:t>посмугована</a:t>
            </a:r>
            <a:r>
              <a:rPr lang="uk-UA" dirty="0"/>
              <a:t>), яка в свою чергу поділяється на скелетну та серцеву. Ще відокремлюють спеціалізовану м'язову тканину.</a:t>
            </a:r>
          </a:p>
          <a:p>
            <a:pPr marL="4572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1159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7848872" cy="1143000"/>
          </a:xfrm>
        </p:spPr>
        <p:txBody>
          <a:bodyPr/>
          <a:lstStyle/>
          <a:p>
            <a:pPr marL="0" indent="0" algn="l">
              <a:buNone/>
            </a:pPr>
            <a:r>
              <a:rPr lang="uk-UA" dirty="0" smtClean="0"/>
              <a:t>Нервова система людини</a:t>
            </a: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196752"/>
            <a:ext cx="3777671" cy="5544616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268760"/>
            <a:ext cx="5832648" cy="504056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uk-UA" b="1" dirty="0"/>
              <a:t>Нервова система</a:t>
            </a:r>
            <a:r>
              <a:rPr lang="uk-UA" dirty="0"/>
              <a:t> — </a:t>
            </a:r>
            <a:r>
              <a:rPr lang="uk-UA" dirty="0" err="1"/>
              <a:t>цілісна морфол</a:t>
            </a:r>
            <a:r>
              <a:rPr lang="uk-UA" dirty="0"/>
              <a:t>огічна і функціональна сукупність різних взаємопов'язаних нервових структур, яка спільно з </a:t>
            </a:r>
            <a:r>
              <a:rPr lang="uk-UA" dirty="0" smtClean="0"/>
              <a:t>гуморальною </a:t>
            </a:r>
            <a:r>
              <a:rPr lang="uk-UA" dirty="0"/>
              <a:t>системою забезпечує взаємопов'язану регуляцію діяльності усіх систем організму та реакцію на зміну умов внутрішнього та зовнішнього середовища. Нервова система діє як інтегративна, зв'язуючи в єдине ціле чутливість, рухову активність та роботу інших регуляторних </a:t>
            </a:r>
            <a:r>
              <a:rPr lang="uk-UA" dirty="0" smtClean="0"/>
              <a:t>систем.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4288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9217024" cy="1143000"/>
          </a:xfrm>
        </p:spPr>
        <p:txBody>
          <a:bodyPr/>
          <a:lstStyle/>
          <a:p>
            <a:pPr marL="0" indent="0" algn="l">
              <a:buNone/>
            </a:pPr>
            <a:r>
              <a:rPr lang="uk-UA" sz="4000" dirty="0" smtClean="0"/>
              <a:t>Серцево-судинна система людини</a:t>
            </a:r>
            <a:endParaRPr lang="uk-UA" sz="4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217" y="1055023"/>
            <a:ext cx="3898756" cy="5517232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124744"/>
            <a:ext cx="5976664" cy="5256584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uk-UA" b="1" dirty="0"/>
              <a:t>Серцево-судинна система</a:t>
            </a:r>
            <a:r>
              <a:rPr lang="uk-UA" dirty="0"/>
              <a:t> головним чином здійснює транспорт крові в замкненій трубчастій системі — кров'яній. До якої відноситься </a:t>
            </a:r>
            <a:r>
              <a:rPr lang="uk-UA" i="1" dirty="0"/>
              <a:t>серце-артерії-капіляри-вени-серце</a:t>
            </a:r>
            <a:r>
              <a:rPr lang="uk-UA" dirty="0"/>
              <a:t>. По ній циркулює рідка сполучна т</a:t>
            </a:r>
            <a:r>
              <a:rPr lang="uk-UA" dirty="0" err="1"/>
              <a:t>канин</a:t>
            </a:r>
            <a:r>
              <a:rPr lang="uk-UA" dirty="0"/>
              <a:t>а — кров. В системі крові задіяні і інші органи, такі як печінка (</a:t>
            </a:r>
            <a:r>
              <a:rPr lang="uk-UA" dirty="0" err="1"/>
              <a:t>деактивація</a:t>
            </a:r>
            <a:r>
              <a:rPr lang="uk-UA" dirty="0"/>
              <a:t> токсичних речовин), легені (збагачення киснем крові за допомогою процесу, який називається — вентиляція), кровотворні органи (які постійно замінюють </a:t>
            </a:r>
            <a:r>
              <a:rPr lang="uk-UA" dirty="0" err="1"/>
              <a:t>загинуваші</a:t>
            </a:r>
            <a:r>
              <a:rPr lang="uk-UA" dirty="0"/>
              <a:t> елементи крові), ендокринні залози (виділяють в кров гормони</a:t>
            </a:r>
            <a:r>
              <a:rPr lang="uk-UA" dirty="0" smtClean="0"/>
              <a:t>).</a:t>
            </a:r>
            <a:r>
              <a:rPr lang="uk-UA" dirty="0"/>
              <a:t> Кровоносна система забезпечує обмін речовин в організмі. Вона переносить кисень, який зв'язується </a:t>
            </a:r>
            <a:r>
              <a:rPr lang="uk-UA" dirty="0" err="1"/>
              <a:t>з гемоглобіном в леген</a:t>
            </a:r>
            <a:r>
              <a:rPr lang="uk-UA" dirty="0"/>
              <a:t>ях, гормони, медіатори, виводить продукти обміну — вуглекислий газ, водні розчини азотистих шлаків через нирки.</a:t>
            </a:r>
          </a:p>
        </p:txBody>
      </p:sp>
    </p:spTree>
    <p:extLst>
      <p:ext uri="{BB962C8B-B14F-4D97-AF65-F5344CB8AC3E}">
        <p14:creationId xmlns:p14="http://schemas.microsoft.com/office/powerpoint/2010/main" val="179510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7848872" cy="1143000"/>
          </a:xfrm>
        </p:spPr>
        <p:txBody>
          <a:bodyPr/>
          <a:lstStyle/>
          <a:p>
            <a:pPr marL="0" indent="0" algn="l">
              <a:buNone/>
            </a:pPr>
            <a:r>
              <a:rPr lang="uk-UA" dirty="0" smtClean="0"/>
              <a:t>Дихальна система людини</a:t>
            </a:r>
            <a:endParaRPr lang="uk-UA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1299784"/>
            <a:ext cx="511256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/>
              <a:t>Ди́хальна систе́ма</a:t>
            </a:r>
            <a:r>
              <a:rPr lang="vi-VN" dirty="0"/>
              <a:t> — відкрита система організму, яка забезпечує газообмін, формування гомеостазу в трахеобронхіальних шляхах, очищенняповітря, яке вдихається, від чужорідних часток і мікроорганізмів, а також аналіз пахучих речовин в атмосферному середовищі.</a:t>
            </a:r>
          </a:p>
          <a:p>
            <a:r>
              <a:rPr lang="vi-VN" dirty="0"/>
              <a:t>Для підтримання дихальної системи в нормальному стані має значення правильна організація побуту, загартовування, дотримання режиму праці і відпочинку, харчування. Сприятливо впливають на роботу дихальної системи фізична праця, заняття фізкультурою і спортом. Потрібно вчитися правильно дихати. Для цього треба застосовувати комплекси фізичних вправ, які розвивають дихання.</a:t>
            </a:r>
          </a:p>
          <a:p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998" y="1299784"/>
            <a:ext cx="3899002" cy="4430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67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7632848" cy="1143000"/>
          </a:xfrm>
        </p:spPr>
        <p:txBody>
          <a:bodyPr/>
          <a:lstStyle/>
          <a:p>
            <a:pPr marL="0" indent="0" algn="l">
              <a:buNone/>
            </a:pPr>
            <a:r>
              <a:rPr lang="uk-UA" dirty="0" smtClean="0"/>
              <a:t>Травна система людини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412776"/>
            <a:ext cx="5400600" cy="468052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b="1" dirty="0" err="1"/>
              <a:t>Травна</a:t>
            </a:r>
            <a:r>
              <a:rPr lang="ru-RU" b="1" dirty="0"/>
              <a:t>́ </a:t>
            </a:r>
            <a:r>
              <a:rPr lang="ru-RU" b="1" dirty="0" err="1"/>
              <a:t>систе́ма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 </a:t>
            </a:r>
            <a:r>
              <a:rPr lang="ru-RU" b="1" dirty="0" err="1"/>
              <a:t>травний</a:t>
            </a:r>
            <a:r>
              <a:rPr lang="ru-RU" b="1" dirty="0"/>
              <a:t> тракт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 </a:t>
            </a:r>
            <a:r>
              <a:rPr lang="ru-RU" b="1" dirty="0" err="1"/>
              <a:t>травна</a:t>
            </a:r>
            <a:r>
              <a:rPr lang="ru-RU" b="1" dirty="0"/>
              <a:t> трубка</a:t>
            </a:r>
            <a:r>
              <a:rPr lang="ru-RU" dirty="0"/>
              <a:t> — система </a:t>
            </a:r>
            <a:r>
              <a:rPr lang="ru-RU" dirty="0" err="1" smtClean="0"/>
              <a:t>органів</a:t>
            </a:r>
            <a:r>
              <a:rPr lang="ru-RU" dirty="0" smtClean="0"/>
              <a:t> </a:t>
            </a:r>
            <a:r>
              <a:rPr lang="ru-RU" dirty="0" err="1"/>
              <a:t>призначена</a:t>
            </a:r>
            <a:r>
              <a:rPr lang="ru-RU" dirty="0"/>
              <a:t> для </a:t>
            </a:r>
            <a:r>
              <a:rPr lang="ru-RU" dirty="0" err="1"/>
              <a:t>переробки</a:t>
            </a:r>
            <a:r>
              <a:rPr lang="ru-RU" dirty="0"/>
              <a:t> і </a:t>
            </a:r>
            <a:r>
              <a:rPr lang="ru-RU" dirty="0" err="1"/>
              <a:t>видобування</a:t>
            </a:r>
            <a:r>
              <a:rPr lang="ru-RU" dirty="0"/>
              <a:t> з </a:t>
            </a:r>
            <a:r>
              <a:rPr lang="ru-RU" dirty="0" err="1" smtClean="0"/>
              <a:t>їж</a:t>
            </a:r>
            <a:r>
              <a:rPr lang="ru-RU" dirty="0" smtClean="0"/>
              <a:t> і </a:t>
            </a:r>
            <a:r>
              <a:rPr lang="ru-RU" dirty="0" err="1" smtClean="0"/>
              <a:t>поживних</a:t>
            </a:r>
            <a:r>
              <a:rPr lang="ru-RU" dirty="0" smtClean="0"/>
              <a:t> </a:t>
            </a:r>
            <a:r>
              <a:rPr lang="ru-RU" dirty="0" err="1"/>
              <a:t>речовин</a:t>
            </a:r>
            <a:r>
              <a:rPr lang="ru-RU" dirty="0"/>
              <a:t>, </a:t>
            </a:r>
            <a:r>
              <a:rPr lang="ru-RU" dirty="0" err="1"/>
              <a:t>всмоктування</a:t>
            </a:r>
            <a:r>
              <a:rPr lang="ru-RU" dirty="0"/>
              <a:t> </a:t>
            </a:r>
            <a:r>
              <a:rPr lang="ru-RU" dirty="0" err="1"/>
              <a:t>їх</a:t>
            </a:r>
            <a:r>
              <a:rPr lang="ru-RU" dirty="0"/>
              <a:t> в кров і </a:t>
            </a:r>
            <a:r>
              <a:rPr lang="ru-RU" dirty="0" err="1"/>
              <a:t>виділення</a:t>
            </a:r>
            <a:r>
              <a:rPr lang="ru-RU" dirty="0"/>
              <a:t> з </a:t>
            </a:r>
            <a:r>
              <a:rPr lang="ru-RU" dirty="0" err="1"/>
              <a:t>організму</a:t>
            </a:r>
            <a:r>
              <a:rPr lang="ru-RU" dirty="0"/>
              <a:t> </a:t>
            </a:r>
            <a:r>
              <a:rPr lang="ru-RU" dirty="0" err="1"/>
              <a:t>неперетравлених</a:t>
            </a:r>
            <a:r>
              <a:rPr lang="ru-RU" dirty="0"/>
              <a:t> </a:t>
            </a:r>
            <a:r>
              <a:rPr lang="ru-RU" dirty="0" err="1"/>
              <a:t>залишків</a:t>
            </a:r>
            <a:r>
              <a:rPr lang="ru-RU" dirty="0"/>
              <a:t> (</a:t>
            </a:r>
            <a:r>
              <a:rPr lang="ru-RU" dirty="0" err="1"/>
              <a:t>кінцевих</a:t>
            </a:r>
            <a:r>
              <a:rPr lang="ru-RU" dirty="0"/>
              <a:t> </a:t>
            </a:r>
            <a:r>
              <a:rPr lang="ru-RU" dirty="0" err="1"/>
              <a:t>продуктів</a:t>
            </a:r>
            <a:r>
              <a:rPr lang="ru-RU" dirty="0"/>
              <a:t> </a:t>
            </a:r>
            <a:r>
              <a:rPr lang="ru-RU" dirty="0" err="1"/>
              <a:t>життєдіяльності</a:t>
            </a:r>
            <a:r>
              <a:rPr lang="ru-RU" dirty="0"/>
              <a:t>). </a:t>
            </a:r>
            <a:r>
              <a:rPr lang="ru-RU" dirty="0" err="1"/>
              <a:t>Травна</a:t>
            </a:r>
            <a:r>
              <a:rPr lang="ru-RU" dirty="0"/>
              <a:t> система </a:t>
            </a:r>
            <a:r>
              <a:rPr lang="ru-RU" dirty="0" err="1"/>
              <a:t>складається</a:t>
            </a:r>
            <a:r>
              <a:rPr lang="ru-RU" dirty="0"/>
              <a:t> з </a:t>
            </a:r>
            <a:r>
              <a:rPr lang="ru-RU" dirty="0" err="1"/>
              <a:t>травної</a:t>
            </a:r>
            <a:r>
              <a:rPr lang="ru-RU" dirty="0"/>
              <a:t> трубки і </a:t>
            </a:r>
            <a:r>
              <a:rPr lang="ru-RU" dirty="0" err="1"/>
              <a:t>розміщених</a:t>
            </a:r>
            <a:r>
              <a:rPr lang="ru-RU" dirty="0"/>
              <a:t> за </a:t>
            </a:r>
            <a:r>
              <a:rPr lang="ru-RU" dirty="0" err="1"/>
              <a:t>її</a:t>
            </a:r>
            <a:r>
              <a:rPr lang="ru-RU" dirty="0"/>
              <a:t> межами </a:t>
            </a:r>
            <a:r>
              <a:rPr lang="ru-RU" dirty="0" err="1"/>
              <a:t>залоз</a:t>
            </a:r>
            <a:r>
              <a:rPr lang="ru-RU" dirty="0"/>
              <a:t>, секрет 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надходить</a:t>
            </a:r>
            <a:r>
              <a:rPr lang="ru-RU" dirty="0"/>
              <a:t> до травного каналу.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900" y="1681858"/>
            <a:ext cx="3467100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82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352928" cy="1143000"/>
          </a:xfrm>
        </p:spPr>
        <p:txBody>
          <a:bodyPr/>
          <a:lstStyle/>
          <a:p>
            <a:pPr marL="0" indent="0" algn="l">
              <a:buNone/>
            </a:pPr>
            <a:r>
              <a:rPr lang="uk-UA" dirty="0" smtClean="0"/>
              <a:t>Видільна система людини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340768"/>
            <a:ext cx="4680520" cy="4536504"/>
          </a:xfrm>
        </p:spPr>
        <p:txBody>
          <a:bodyPr/>
          <a:lstStyle/>
          <a:p>
            <a:pPr marL="45720" indent="0">
              <a:buNone/>
            </a:pPr>
            <a:r>
              <a:rPr lang="uk-UA" b="1" dirty="0" smtClean="0"/>
              <a:t>Видільна</a:t>
            </a:r>
            <a:r>
              <a:rPr lang="uk-UA" dirty="0"/>
              <a:t> </a:t>
            </a:r>
            <a:r>
              <a:rPr lang="uk-UA" b="1" dirty="0" smtClean="0"/>
              <a:t>система</a:t>
            </a:r>
            <a:r>
              <a:rPr lang="uk-UA" dirty="0"/>
              <a:t> — сукупність органів, які виводять з організму надлишок води, а також продуктами обміну речовин,солі, а також отруйні речовини, які потрапили в організм ззовні чи утворилися в </a:t>
            </a:r>
            <a:r>
              <a:rPr lang="uk-UA" dirty="0" err="1" smtClean="0"/>
              <a:t>ньому.Складається</a:t>
            </a:r>
            <a:r>
              <a:rPr lang="uk-UA" dirty="0" smtClean="0"/>
              <a:t> з нирок, сечового міхура і </a:t>
            </a:r>
            <a:r>
              <a:rPr lang="uk-UA" dirty="0" err="1" smtClean="0"/>
              <a:t>сечовода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925" y="1623257"/>
            <a:ext cx="4321075" cy="3449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32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96</TotalTime>
  <Words>115</Words>
  <Application>Microsoft Office PowerPoint</Application>
  <PresentationFormat>Экран (4:3)</PresentationFormat>
  <Paragraphs>43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Воздушный поток</vt:lpstr>
      <vt:lpstr>Будова організму людини</vt:lpstr>
      <vt:lpstr>Презентация PowerPoint</vt:lpstr>
      <vt:lpstr>Кісткова система людини  або Скелет </vt:lpstr>
      <vt:lpstr>М'язова система людини</vt:lpstr>
      <vt:lpstr>Нервова система людини</vt:lpstr>
      <vt:lpstr>Серцево-судинна система людини</vt:lpstr>
      <vt:lpstr>Дихальна система людини</vt:lpstr>
      <vt:lpstr>Травна система людини</vt:lpstr>
      <vt:lpstr>Видільна система людини</vt:lpstr>
      <vt:lpstr>Репродуктивна система людини</vt:lpstr>
      <vt:lpstr>Ендокринна система людини </vt:lpstr>
      <vt:lpstr>Імунна система людини</vt:lpstr>
      <vt:lpstr>Покривна система людини</vt:lpstr>
      <vt:lpstr>Дякую за увагу:)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Будова організму людини</dc:title>
  <dc:creator>User</dc:creator>
  <cp:lastModifiedBy>Druxa</cp:lastModifiedBy>
  <cp:revision>12</cp:revision>
  <dcterms:created xsi:type="dcterms:W3CDTF">2013-12-08T20:16:02Z</dcterms:created>
  <dcterms:modified xsi:type="dcterms:W3CDTF">2014-06-05T18:46:31Z</dcterms:modified>
</cp:coreProperties>
</file>