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8" r:id="rId3"/>
    <p:sldId id="265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b="1" i="1" dirty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cs typeface="DaunPenh" panose="01010101010101010101" pitchFamily="2" charset="0"/>
              </a:rPr>
              <a:t> </a:t>
            </a:r>
            <a:r>
              <a:rPr lang="ru-RU" b="1" i="1" dirty="0" err="1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cs typeface="DaunPenh" panose="01010101010101010101" pitchFamily="2" charset="0"/>
              </a:rPr>
              <a:t>Вегетативна</a:t>
            </a:r>
            <a:r>
              <a:rPr lang="ru-RU" b="1" i="1" dirty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cs typeface="DaunPenh" panose="01010101010101010101" pitchFamily="2" charset="0"/>
              </a:rPr>
              <a:t> </a:t>
            </a:r>
            <a:r>
              <a:rPr lang="ru-RU" b="1" i="1" dirty="0" err="1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cs typeface="DaunPenh" panose="01010101010101010101" pitchFamily="2" charset="0"/>
              </a:rPr>
              <a:t>нервова</a:t>
            </a:r>
            <a:r>
              <a:rPr lang="ru-RU" b="1" i="1" dirty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cs typeface="DaunPenh" panose="01010101010101010101" pitchFamily="2" charset="0"/>
              </a:rPr>
              <a:t/>
            </a:r>
            <a:br>
              <a:rPr lang="ru-RU" b="1" i="1" dirty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cs typeface="DaunPenh" panose="01010101010101010101" pitchFamily="2" charset="0"/>
              </a:rPr>
            </a:br>
            <a:r>
              <a:rPr lang="ru-RU" b="1" i="1" dirty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cs typeface="DaunPenh" panose="01010101010101010101" pitchFamily="2" charset="0"/>
              </a:rPr>
              <a:t>система</a:t>
            </a:r>
            <a:endParaRPr lang="ru-RU" sz="4800" b="1" i="1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  <a:cs typeface="DaunPenh" panose="01010101010101010101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8918" y="5465618"/>
            <a:ext cx="2712027" cy="966355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</a:t>
            </a:r>
            <a:r>
              <a:rPr lang="ru-RU" sz="2400" b="0" i="1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Коновальчук</a:t>
            </a:r>
            <a:r>
              <a:rPr lang="ru-RU" sz="2400" b="0" i="1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Юл</a:t>
            </a:r>
            <a:r>
              <a:rPr lang="uk-UA" sz="2400" b="0" i="1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ія</a:t>
            </a:r>
            <a:endParaRPr lang="uk-UA" sz="2400" b="0" i="1" dirty="0" smtClean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uk-UA" i="1" dirty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uk-UA" i="1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                                                   9-А</a:t>
            </a:r>
            <a:endParaRPr lang="ru-RU" sz="2400" b="0" i="1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855" y="259772"/>
            <a:ext cx="80806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Monotype Corsiva" panose="03010101010201010101" pitchFamily="66" charset="0"/>
              </a:rPr>
              <a:t>Вегетативна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нервова</a:t>
            </a:r>
            <a:r>
              <a:rPr lang="ru-RU" sz="2800" dirty="0">
                <a:latin typeface="Monotype Corsiva" panose="03010101010201010101" pitchFamily="66" charset="0"/>
              </a:rPr>
              <a:t> система - </a:t>
            </a:r>
            <a:r>
              <a:rPr lang="ru-RU" sz="2800" dirty="0" err="1"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latin typeface="Monotype Corsiva" panose="03010101010201010101" pitchFamily="66" charset="0"/>
              </a:rPr>
              <a:t> одна з </a:t>
            </a:r>
            <a:r>
              <a:rPr lang="ru-RU" sz="2800" dirty="0" err="1">
                <a:latin typeface="Monotype Corsiva" panose="03010101010201010101" pitchFamily="66" charset="0"/>
              </a:rPr>
              <a:t>частин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нашої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нервової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системи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Вегетативна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нервова</a:t>
            </a:r>
            <a:r>
              <a:rPr lang="ru-RU" sz="2800" dirty="0">
                <a:latin typeface="Monotype Corsiva" panose="03010101010201010101" pitchFamily="66" charset="0"/>
              </a:rPr>
              <a:t> система </a:t>
            </a:r>
            <a:r>
              <a:rPr lang="ru-RU" sz="2800" dirty="0" err="1">
                <a:latin typeface="Monotype Corsiva" panose="03010101010201010101" pitchFamily="66" charset="0"/>
              </a:rPr>
              <a:t>відповідає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за  </a:t>
            </a:r>
            <a:r>
              <a:rPr lang="ru-RU" sz="2800" dirty="0" err="1">
                <a:latin typeface="Monotype Corsiva" panose="03010101010201010101" pitchFamily="66" charset="0"/>
              </a:rPr>
              <a:t>діяльність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внутрішніх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органів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діяльність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залоз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внутрішньої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зовнішньої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секреції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діяльність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кровоносних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лімфатичних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судин</a:t>
            </a:r>
            <a:r>
              <a:rPr lang="ru-RU" sz="2800" dirty="0">
                <a:latin typeface="Monotype Corsiva" panose="03010101010201010101" pitchFamily="66" charset="0"/>
              </a:rPr>
              <a:t>, а </a:t>
            </a:r>
            <a:r>
              <a:rPr lang="ru-RU" sz="2800" dirty="0" err="1">
                <a:latin typeface="Monotype Corsiva" panose="03010101010201010101" pitchFamily="66" charset="0"/>
              </a:rPr>
              <a:t>також</a:t>
            </a:r>
            <a:r>
              <a:rPr lang="ru-RU" sz="2800" dirty="0"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</a:rPr>
              <a:t>деякій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частині</a:t>
            </a:r>
            <a:r>
              <a:rPr lang="ru-RU" sz="2800" dirty="0">
                <a:latin typeface="Monotype Corsiva" panose="03010101010201010101" pitchFamily="66" charset="0"/>
              </a:rPr>
              <a:t> за мускулатуру. </a:t>
            </a:r>
            <a:r>
              <a:rPr lang="ru-RU" sz="2800" dirty="0" err="1" smtClean="0">
                <a:latin typeface="Monotype Corsiva" panose="03010101010201010101" pitchFamily="66" charset="0"/>
              </a:rPr>
              <a:t>Вегетативна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нервова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система </a:t>
            </a:r>
            <a:r>
              <a:rPr lang="ru-RU" sz="2800" dirty="0" err="1" smtClean="0">
                <a:latin typeface="Monotype Corsiva" panose="03010101010201010101" pitchFamily="66" charset="0"/>
              </a:rPr>
              <a:t>також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називається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автономною.</a:t>
            </a:r>
            <a:endParaRPr lang="ru-RU" sz="2800" dirty="0">
              <a:latin typeface="Monotype Corsiva" panose="03010101010201010101" pitchFamily="66" charset="0"/>
            </a:endParaRPr>
          </a:p>
          <a:p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 err="1">
                <a:latin typeface="Monotype Corsiva" panose="03010101010201010101" pitchFamily="66" charset="0"/>
              </a:rPr>
              <a:t>Центри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вегетативної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нервової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системи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розташовуються</a:t>
            </a:r>
            <a:r>
              <a:rPr lang="ru-RU" sz="2800" dirty="0">
                <a:latin typeface="Monotype Corsiva" panose="03010101010201010101" pitchFamily="66" charset="0"/>
              </a:rPr>
              <a:t> в головному і спинному </a:t>
            </a:r>
            <a:r>
              <a:rPr lang="ru-RU" sz="2800" dirty="0" err="1">
                <a:latin typeface="Monotype Corsiva" panose="03010101010201010101" pitchFamily="66" charset="0"/>
              </a:rPr>
              <a:t>мозку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Виділяють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також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периферичну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частину</a:t>
            </a:r>
            <a:r>
              <a:rPr lang="ru-RU" sz="2800" dirty="0">
                <a:latin typeface="Monotype Corsiva" panose="03010101010201010101" pitchFamily="66" charset="0"/>
              </a:rPr>
              <a:t>, яку </a:t>
            </a:r>
            <a:r>
              <a:rPr lang="ru-RU" sz="2800" dirty="0" err="1">
                <a:latin typeface="Monotype Corsiva" panose="03010101010201010101" pitchFamily="66" charset="0"/>
              </a:rPr>
              <a:t>складають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нерви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нервові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закінчення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сплетення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вузли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529" y="467590"/>
            <a:ext cx="3434667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86025"/>
            <a:ext cx="10616045" cy="1718974"/>
          </a:xfrm>
        </p:spPr>
        <p:txBody>
          <a:bodyPr>
            <a:normAutofit/>
          </a:bodyPr>
          <a:lstStyle/>
          <a:p>
            <a:r>
              <a:rPr lang="ru-RU" sz="2800" dirty="0" err="1"/>
              <a:t>Вегетативна</a:t>
            </a:r>
            <a:r>
              <a:rPr lang="ru-RU" sz="2800" dirty="0"/>
              <a:t> </a:t>
            </a:r>
            <a:r>
              <a:rPr lang="ru-RU" sz="2800" dirty="0" err="1"/>
              <a:t>нервова</a:t>
            </a:r>
            <a:r>
              <a:rPr lang="ru-RU" sz="2800" dirty="0"/>
              <a:t> система </a:t>
            </a:r>
            <a:r>
              <a:rPr lang="ru-RU" sz="2800" dirty="0" err="1"/>
              <a:t>поділяється</a:t>
            </a:r>
            <a:r>
              <a:rPr lang="ru-RU" sz="2800" dirty="0"/>
              <a:t> на два 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відділи</a:t>
            </a:r>
            <a:r>
              <a:rPr lang="ru-RU" sz="2800" dirty="0" smtClean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симпатичний</a:t>
            </a:r>
            <a:r>
              <a:rPr lang="ru-RU" dirty="0" smtClean="0"/>
              <a:t>  </a:t>
            </a:r>
            <a:r>
              <a:rPr lang="ru-RU" dirty="0" err="1" smtClean="0"/>
              <a:t>відділ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парасимпатичний</a:t>
            </a:r>
            <a:r>
              <a:rPr lang="ru-RU" dirty="0"/>
              <a:t> </a:t>
            </a:r>
            <a:r>
              <a:rPr lang="ru-RU" dirty="0" err="1" smtClean="0"/>
              <a:t>відділ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08119"/>
            <a:ext cx="4746924" cy="375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608119"/>
            <a:ext cx="4820714" cy="37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9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419" y="862446"/>
            <a:ext cx="114715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Центри</a:t>
            </a: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симпатичної</a:t>
            </a: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частини</a:t>
            </a: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вегетативної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нервової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системи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містяться</a:t>
            </a:r>
            <a:r>
              <a:rPr lang="ru-RU" dirty="0">
                <a:latin typeface="Segoe UI Semibold" panose="020B0702040204020203" pitchFamily="34" charset="0"/>
              </a:rPr>
              <a:t> в </a:t>
            </a:r>
            <a:r>
              <a:rPr lang="ru-RU" dirty="0" err="1">
                <a:latin typeface="Segoe UI Semibold" panose="020B0702040204020203" pitchFamily="34" charset="0"/>
              </a:rPr>
              <a:t>бокових</a:t>
            </a:r>
            <a:r>
              <a:rPr lang="ru-RU" dirty="0">
                <a:latin typeface="Segoe UI Semibold" panose="020B0702040204020203" pitchFamily="34" charset="0"/>
              </a:rPr>
              <a:t> рогах </a:t>
            </a:r>
            <a:r>
              <a:rPr lang="ru-RU" dirty="0" err="1">
                <a:latin typeface="Segoe UI Semibold" panose="020B0702040204020203" pitchFamily="34" charset="0"/>
              </a:rPr>
              <a:t>сірої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речовини</a:t>
            </a:r>
            <a:r>
              <a:rPr lang="ru-RU" dirty="0">
                <a:latin typeface="Segoe UI Semibold" panose="020B0702040204020203" pitchFamily="34" charset="0"/>
              </a:rPr>
              <a:t> спинного </a:t>
            </a:r>
            <a:r>
              <a:rPr lang="ru-RU" dirty="0" err="1">
                <a:latin typeface="Segoe UI Semibold" panose="020B0702040204020203" pitchFamily="34" charset="0"/>
              </a:rPr>
              <a:t>мозку</a:t>
            </a:r>
            <a:r>
              <a:rPr lang="ru-RU" dirty="0">
                <a:latin typeface="Segoe UI Semibold" panose="020B0702040204020203" pitchFamily="34" charset="0"/>
              </a:rPr>
              <a:t>. </a:t>
            </a:r>
            <a:r>
              <a:rPr lang="ru-RU" dirty="0" err="1">
                <a:latin typeface="Segoe UI Semibold" panose="020B0702040204020203" pitchFamily="34" charset="0"/>
              </a:rPr>
              <a:t>Починаючи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від</a:t>
            </a:r>
            <a:r>
              <a:rPr lang="ru-RU" dirty="0">
                <a:latin typeface="Segoe UI Semibold" panose="020B0702040204020203" pitchFamily="34" charset="0"/>
              </a:rPr>
              <a:t> восьмого </a:t>
            </a:r>
            <a:r>
              <a:rPr lang="ru-RU" dirty="0" err="1">
                <a:latin typeface="Segoe UI Semibold" panose="020B0702040204020203" pitchFamily="34" charset="0"/>
              </a:rPr>
              <a:t>шийного</a:t>
            </a:r>
            <a:r>
              <a:rPr lang="ru-RU" dirty="0">
                <a:latin typeface="Segoe UI Semibold" panose="020B0702040204020203" pitchFamily="34" charset="0"/>
              </a:rPr>
              <a:t> до 2-3 </a:t>
            </a:r>
            <a:r>
              <a:rPr lang="ru-RU" dirty="0" err="1">
                <a:latin typeface="Segoe UI Semibold" panose="020B0702040204020203" pitchFamily="34" charset="0"/>
              </a:rPr>
              <a:t>поперекового</a:t>
            </a:r>
            <a:r>
              <a:rPr lang="ru-RU" dirty="0">
                <a:latin typeface="Segoe UI Semibold" panose="020B0702040204020203" pitchFamily="34" charset="0"/>
              </a:rPr>
              <a:t> сегмента. </a:t>
            </a:r>
            <a:r>
              <a:rPr lang="ru-RU" dirty="0" err="1">
                <a:latin typeface="Segoe UI Semibold" panose="020B0702040204020203" pitchFamily="34" charset="0"/>
              </a:rPr>
              <a:t>Передвузлові</a:t>
            </a:r>
            <a:r>
              <a:rPr lang="ru-RU" dirty="0">
                <a:latin typeface="Segoe UI Semibold" panose="020B0702040204020203" pitchFamily="34" charset="0"/>
              </a:rPr>
              <a:t> волокна </a:t>
            </a:r>
            <a:r>
              <a:rPr lang="ru-RU" dirty="0" err="1">
                <a:latin typeface="Segoe UI Semibold" panose="020B0702040204020203" pitchFamily="34" charset="0"/>
              </a:rPr>
              <a:t>виходять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зі</a:t>
            </a:r>
            <a:r>
              <a:rPr lang="ru-RU" dirty="0">
                <a:latin typeface="Segoe UI Semibold" panose="020B0702040204020203" pitchFamily="34" charset="0"/>
              </a:rPr>
              <a:t> спинного </a:t>
            </a:r>
            <a:r>
              <a:rPr lang="ru-RU" dirty="0" err="1">
                <a:latin typeface="Segoe UI Semibold" panose="020B0702040204020203" pitchFamily="34" charset="0"/>
              </a:rPr>
              <a:t>мозку</a:t>
            </a:r>
            <a:r>
              <a:rPr lang="ru-RU" dirty="0">
                <a:latin typeface="Segoe UI Semibold" panose="020B0702040204020203" pitchFamily="34" charset="0"/>
              </a:rPr>
              <a:t> в </a:t>
            </a:r>
            <a:r>
              <a:rPr lang="ru-RU" dirty="0" err="1">
                <a:latin typeface="Segoe UI Semibold" panose="020B0702040204020203" pitchFamily="34" charset="0"/>
              </a:rPr>
              <a:t>складі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черевних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корінців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спинномозкових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нервів</a:t>
            </a:r>
            <a:r>
              <a:rPr lang="ru-RU" dirty="0">
                <a:latin typeface="Segoe UI Semibold" panose="020B0702040204020203" pitchFamily="34" charset="0"/>
              </a:rPr>
              <a:t>, а </a:t>
            </a:r>
            <a:r>
              <a:rPr lang="ru-RU" dirty="0" err="1">
                <a:latin typeface="Segoe UI Semibold" panose="020B0702040204020203" pitchFamily="34" charset="0"/>
              </a:rPr>
              <a:t>потім</a:t>
            </a:r>
            <a:r>
              <a:rPr lang="ru-RU" dirty="0">
                <a:latin typeface="Segoe UI Semibold" panose="020B0702040204020203" pitchFamily="34" charset="0"/>
              </a:rPr>
              <a:t> через </a:t>
            </a:r>
            <a:r>
              <a:rPr lang="ru-RU" dirty="0" err="1">
                <a:latin typeface="Segoe UI Semibold" panose="020B0702040204020203" pitchFamily="34" charset="0"/>
              </a:rPr>
              <a:t>білу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сполучну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гілку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прямують</a:t>
            </a:r>
            <a:r>
              <a:rPr lang="ru-RU" dirty="0">
                <a:latin typeface="Segoe UI Semibold" panose="020B0702040204020203" pitchFamily="34" charset="0"/>
              </a:rPr>
              <a:t> до </a:t>
            </a:r>
            <a:r>
              <a:rPr lang="ru-RU" dirty="0" err="1">
                <a:latin typeface="Segoe UI Semibold" panose="020B0702040204020203" pitchFamily="34" charset="0"/>
              </a:rPr>
              <a:t>вузлів</a:t>
            </a:r>
            <a:r>
              <a:rPr lang="ru-RU" dirty="0">
                <a:latin typeface="Segoe UI Semibold" panose="020B0702040204020203" pitchFamily="34" charset="0"/>
              </a:rPr>
              <a:t> симпатичного </a:t>
            </a:r>
            <a:r>
              <a:rPr lang="ru-RU" dirty="0" err="1">
                <a:latin typeface="Segoe UI Semibold" panose="020B0702040204020203" pitchFamily="34" charset="0"/>
              </a:rPr>
              <a:t>стовбура</a:t>
            </a:r>
            <a:r>
              <a:rPr lang="ru-RU" dirty="0">
                <a:latin typeface="Segoe UI Semibold" panose="020B0702040204020203" pitchFamily="34" charset="0"/>
              </a:rPr>
              <a:t>. </a:t>
            </a:r>
            <a:r>
              <a:rPr lang="ru-RU" dirty="0" err="1">
                <a:latin typeface="Segoe UI Semibold" panose="020B0702040204020203" pitchFamily="34" charset="0"/>
              </a:rPr>
              <a:t>Правий</a:t>
            </a:r>
            <a:r>
              <a:rPr lang="ru-RU" dirty="0">
                <a:latin typeface="Segoe UI Semibold" panose="020B0702040204020203" pitchFamily="34" charset="0"/>
              </a:rPr>
              <a:t> і </a:t>
            </a:r>
            <a:r>
              <a:rPr lang="ru-RU" dirty="0" err="1">
                <a:latin typeface="Segoe UI Semibold" panose="020B0702040204020203" pitchFamily="34" charset="0"/>
              </a:rPr>
              <a:t>лівий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симпатичні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стовбури</a:t>
            </a:r>
            <a:r>
              <a:rPr lang="ru-RU" dirty="0">
                <a:latin typeface="Segoe UI Semibold" panose="020B0702040204020203" pitchFamily="34" charset="0"/>
              </a:rPr>
              <a:t> лежать з </a:t>
            </a:r>
            <a:r>
              <a:rPr lang="ru-RU" dirty="0" err="1">
                <a:latin typeface="Segoe UI Semibold" panose="020B0702040204020203" pitchFamily="34" charset="0"/>
              </a:rPr>
              <a:t>боків</a:t>
            </a:r>
            <a:r>
              <a:rPr lang="ru-RU" dirty="0">
                <a:latin typeface="Segoe UI Semibold" panose="020B0702040204020203" pitchFamily="34" charset="0"/>
              </a:rPr>
              <a:t> хребта </a:t>
            </a:r>
            <a:r>
              <a:rPr lang="ru-RU" dirty="0" err="1">
                <a:latin typeface="Segoe UI Semibold" panose="020B0702040204020203" pitchFamily="34" charset="0"/>
              </a:rPr>
              <a:t>від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основи</a:t>
            </a:r>
            <a:r>
              <a:rPr lang="ru-RU" dirty="0">
                <a:latin typeface="Segoe UI Semibold" panose="020B0702040204020203" pitchFamily="34" charset="0"/>
              </a:rPr>
              <a:t> черепа до </a:t>
            </a:r>
            <a:r>
              <a:rPr lang="ru-RU" dirty="0" err="1">
                <a:latin typeface="Segoe UI Semibold" panose="020B0702040204020203" pitchFamily="34" charset="0"/>
              </a:rPr>
              <a:t>куприка</a:t>
            </a:r>
            <a:r>
              <a:rPr lang="ru-RU" dirty="0">
                <a:latin typeface="Segoe UI Semibold" panose="020B0702040204020203" pitchFamily="34" charset="0"/>
              </a:rPr>
              <a:t>. Пучки </a:t>
            </a:r>
            <a:r>
              <a:rPr lang="ru-RU" dirty="0" err="1">
                <a:latin typeface="Segoe UI Semibold" panose="020B0702040204020203" pitchFamily="34" charset="0"/>
              </a:rPr>
              <a:t>нервових</a:t>
            </a:r>
            <a:r>
              <a:rPr lang="ru-RU" dirty="0">
                <a:latin typeface="Segoe UI Semibold" panose="020B0702040204020203" pitchFamily="34" charset="0"/>
              </a:rPr>
              <a:t> волокон </a:t>
            </a:r>
            <a:r>
              <a:rPr lang="ru-RU" dirty="0" err="1">
                <a:latin typeface="Segoe UI Semibold" panose="020B0702040204020203" pitchFamily="34" charset="0"/>
              </a:rPr>
              <a:t>з'єднують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вузли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між</a:t>
            </a:r>
            <a:r>
              <a:rPr lang="ru-RU" dirty="0">
                <a:latin typeface="Segoe UI Semibold" panose="020B0702040204020203" pitchFamily="34" charset="0"/>
              </a:rPr>
              <a:t> собою. </a:t>
            </a:r>
            <a:r>
              <a:rPr lang="ru-RU" dirty="0" err="1">
                <a:latin typeface="Segoe UI Semibold" panose="020B0702040204020203" pitchFamily="34" charset="0"/>
              </a:rPr>
              <a:t>Кожен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стовбур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складається</a:t>
            </a:r>
            <a:r>
              <a:rPr lang="ru-RU" dirty="0">
                <a:latin typeface="Segoe UI Semibold" panose="020B0702040204020203" pitchFamily="34" charset="0"/>
              </a:rPr>
              <a:t> з </a:t>
            </a:r>
            <a:r>
              <a:rPr lang="ru-RU" dirty="0" err="1">
                <a:latin typeface="Segoe UI Semibold" panose="020B0702040204020203" pitchFamily="34" charset="0"/>
              </a:rPr>
              <a:t>трьох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шийних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вузлів</a:t>
            </a:r>
            <a:r>
              <a:rPr lang="ru-RU" dirty="0">
                <a:latin typeface="Segoe UI Semibold" panose="020B0702040204020203" pitchFamily="34" charset="0"/>
              </a:rPr>
              <a:t>, 10-12 </a:t>
            </a:r>
            <a:r>
              <a:rPr lang="ru-RU" dirty="0" err="1">
                <a:latin typeface="Segoe UI Semibold" panose="020B0702040204020203" pitchFamily="34" charset="0"/>
              </a:rPr>
              <a:t>грудних</a:t>
            </a:r>
            <a:r>
              <a:rPr lang="ru-RU" dirty="0">
                <a:latin typeface="Segoe UI Semibold" panose="020B0702040204020203" pitchFamily="34" charset="0"/>
              </a:rPr>
              <a:t>, 4-5 </a:t>
            </a:r>
            <a:r>
              <a:rPr lang="ru-RU" dirty="0" err="1">
                <a:latin typeface="Segoe UI Semibold" panose="020B0702040204020203" pitchFamily="34" charset="0"/>
              </a:rPr>
              <a:t>поперекових</a:t>
            </a:r>
            <a:r>
              <a:rPr lang="ru-RU" dirty="0">
                <a:latin typeface="Segoe UI Semibold" panose="020B0702040204020203" pitchFamily="34" charset="0"/>
              </a:rPr>
              <a:t>, 3-4 </a:t>
            </a:r>
            <a:r>
              <a:rPr lang="ru-RU" dirty="0" err="1">
                <a:latin typeface="Segoe UI Semibold" panose="020B0702040204020203" pitchFamily="34" charset="0"/>
              </a:rPr>
              <a:t>крижових</a:t>
            </a:r>
            <a:r>
              <a:rPr lang="ru-RU" dirty="0">
                <a:latin typeface="Segoe UI Semibold" panose="020B0702040204020203" pitchFamily="34" charset="0"/>
              </a:rPr>
              <a:t> та одного </a:t>
            </a:r>
            <a:r>
              <a:rPr lang="ru-RU" dirty="0" err="1">
                <a:latin typeface="Segoe UI Semibold" panose="020B0702040204020203" pitchFamily="34" charset="0"/>
              </a:rPr>
              <a:t>куприкового</a:t>
            </a:r>
            <a:r>
              <a:rPr lang="ru-RU" dirty="0">
                <a:latin typeface="Segoe UI Semibold" panose="020B0702040204020203" pitchFamily="34" charset="0"/>
              </a:rPr>
              <a:t>. </a:t>
            </a:r>
            <a:r>
              <a:rPr lang="ru-RU" dirty="0" err="1">
                <a:latin typeface="Segoe UI Semibold" panose="020B0702040204020203" pitchFamily="34" charset="0"/>
              </a:rPr>
              <a:t>Від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шийних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вузлів</a:t>
            </a:r>
            <a:r>
              <a:rPr lang="ru-RU" dirty="0">
                <a:latin typeface="Segoe UI Semibold" panose="020B0702040204020203" pitchFamily="34" charset="0"/>
              </a:rPr>
              <a:t> (</a:t>
            </a:r>
            <a:r>
              <a:rPr lang="ru-RU" dirty="0" err="1">
                <a:latin typeface="Segoe UI Semibold" panose="020B0702040204020203" pitchFamily="34" charset="0"/>
              </a:rPr>
              <a:t>верхнього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середнього</a:t>
            </a:r>
            <a:r>
              <a:rPr lang="ru-RU" dirty="0">
                <a:latin typeface="Segoe UI Semibold" panose="020B0702040204020203" pitchFamily="34" charset="0"/>
              </a:rPr>
              <a:t> і </a:t>
            </a:r>
            <a:r>
              <a:rPr lang="ru-RU" dirty="0" err="1">
                <a:latin typeface="Segoe UI Semibold" panose="020B0702040204020203" pitchFamily="34" charset="0"/>
              </a:rPr>
              <a:t>нижнього</a:t>
            </a:r>
            <a:r>
              <a:rPr lang="ru-RU" dirty="0">
                <a:latin typeface="Segoe UI Semibold" panose="020B0702040204020203" pitchFamily="34" charset="0"/>
              </a:rPr>
              <a:t>) </a:t>
            </a:r>
            <a:r>
              <a:rPr lang="ru-RU" dirty="0" err="1">
                <a:latin typeface="Segoe UI Semibold" panose="020B0702040204020203" pitchFamily="34" charset="0"/>
              </a:rPr>
              <a:t>відходять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серцеві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гілки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які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доходять</a:t>
            </a:r>
            <a:r>
              <a:rPr lang="ru-RU" dirty="0">
                <a:latin typeface="Segoe UI Semibold" panose="020B0702040204020203" pitchFamily="34" charset="0"/>
              </a:rPr>
              <a:t> до </a:t>
            </a:r>
            <a:r>
              <a:rPr lang="ru-RU" dirty="0" err="1">
                <a:latin typeface="Segoe UI Semibold" panose="020B0702040204020203" pitchFamily="34" charset="0"/>
              </a:rPr>
              <a:t>серцевого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сплетення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також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ідуть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гілочки</a:t>
            </a:r>
            <a:r>
              <a:rPr lang="ru-RU" dirty="0">
                <a:latin typeface="Segoe UI Semibold" panose="020B0702040204020203" pitchFamily="34" charset="0"/>
              </a:rPr>
              <a:t> і до </a:t>
            </a:r>
            <a:r>
              <a:rPr lang="ru-RU" dirty="0" err="1">
                <a:latin typeface="Segoe UI Semibold" panose="020B0702040204020203" pitchFamily="34" charset="0"/>
              </a:rPr>
              <a:t>кровоносних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судин</a:t>
            </a:r>
            <a:r>
              <a:rPr lang="ru-RU" dirty="0">
                <a:latin typeface="Segoe UI Semibold" panose="020B0702040204020203" pitchFamily="34" charset="0"/>
              </a:rPr>
              <a:t>. </a:t>
            </a:r>
            <a:r>
              <a:rPr lang="ru-RU" dirty="0" err="1">
                <a:latin typeface="Segoe UI Semibold" panose="020B0702040204020203" pitchFamily="34" charset="0"/>
              </a:rPr>
              <a:t>Від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верхнього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шийного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вузла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відходять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внутрішні</a:t>
            </a:r>
            <a:r>
              <a:rPr lang="ru-RU" dirty="0">
                <a:latin typeface="Segoe UI Semibold" panose="020B0702040204020203" pitchFamily="34" charset="0"/>
              </a:rPr>
              <a:t> і </a:t>
            </a:r>
            <a:r>
              <a:rPr lang="ru-RU" dirty="0" err="1">
                <a:latin typeface="Segoe UI Semibold" panose="020B0702040204020203" pitchFamily="34" charset="0"/>
              </a:rPr>
              <a:t>зовнішні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сонні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нерви</a:t>
            </a:r>
            <a:r>
              <a:rPr lang="ru-RU" dirty="0">
                <a:latin typeface="Segoe UI Semibold" panose="020B0702040204020203" pitchFamily="34" charset="0"/>
              </a:rPr>
              <a:t>. </a:t>
            </a:r>
            <a:r>
              <a:rPr lang="ru-RU" dirty="0" err="1">
                <a:latin typeface="Segoe UI Semibold" panose="020B0702040204020203" pitchFamily="34" charset="0"/>
              </a:rPr>
              <a:t>Від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шийних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симпатичних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вузлів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ідуть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симпатичні</a:t>
            </a:r>
            <a:r>
              <a:rPr lang="ru-RU" dirty="0">
                <a:latin typeface="Segoe UI Semibold" panose="020B0702040204020203" pitchFamily="34" charset="0"/>
              </a:rPr>
              <a:t> волокна до </a:t>
            </a:r>
            <a:r>
              <a:rPr lang="ru-RU" dirty="0" err="1">
                <a:latin typeface="Segoe UI Semibold" panose="020B0702040204020203" pitchFamily="34" charset="0"/>
              </a:rPr>
              <a:t>слинних</a:t>
            </a:r>
            <a:r>
              <a:rPr lang="ru-RU" dirty="0">
                <a:latin typeface="Segoe UI Semibold" panose="020B0702040204020203" pitchFamily="34" charset="0"/>
              </a:rPr>
              <a:t>  </a:t>
            </a:r>
            <a:r>
              <a:rPr lang="ru-RU" dirty="0" err="1">
                <a:latin typeface="Segoe UI Semibold" panose="020B0702040204020203" pitchFamily="34" charset="0"/>
              </a:rPr>
              <a:t>залоз</a:t>
            </a:r>
            <a:r>
              <a:rPr lang="ru-RU" dirty="0">
                <a:latin typeface="Segoe UI Semibold" panose="020B0702040204020203" pitchFamily="34" charset="0"/>
              </a:rPr>
              <a:t>, глотки, </a:t>
            </a:r>
            <a:r>
              <a:rPr lang="ru-RU" dirty="0" err="1">
                <a:latin typeface="Segoe UI Semibold" panose="020B0702040204020203" pitchFamily="34" charset="0"/>
              </a:rPr>
              <a:t>гортані</a:t>
            </a:r>
            <a:r>
              <a:rPr lang="ru-RU" dirty="0">
                <a:latin typeface="Segoe UI Semibold" panose="020B0702040204020203" pitchFamily="34" charset="0"/>
              </a:rPr>
              <a:t> та </a:t>
            </a:r>
            <a:r>
              <a:rPr lang="ru-RU" dirty="0" err="1">
                <a:latin typeface="Segoe UI Semibold" panose="020B0702040204020203" pitchFamily="34" charset="0"/>
              </a:rPr>
              <a:t>зіниці</a:t>
            </a:r>
            <a:r>
              <a:rPr lang="ru-RU" dirty="0">
                <a:latin typeface="Segoe UI Semibold" panose="020B0702040204020203" pitchFamily="34" charset="0"/>
              </a:rPr>
              <a:t> ока. </a:t>
            </a:r>
            <a:r>
              <a:rPr lang="ru-RU" dirty="0" err="1">
                <a:latin typeface="Segoe UI Semibold" panose="020B0702040204020203" pitchFamily="34" charset="0"/>
              </a:rPr>
              <a:t>Верхні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грудні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вузли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дають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гілки</a:t>
            </a:r>
            <a:r>
              <a:rPr lang="ru-RU" dirty="0">
                <a:latin typeface="Segoe UI Semibold" panose="020B0702040204020203" pitchFamily="34" charset="0"/>
              </a:rPr>
              <a:t> до </a:t>
            </a:r>
            <a:r>
              <a:rPr lang="ru-RU" dirty="0" err="1">
                <a:latin typeface="Segoe UI Semibold" panose="020B0702040204020203" pitchFamily="34" charset="0"/>
              </a:rPr>
              <a:t>органів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заднього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середостіння</a:t>
            </a:r>
            <a:r>
              <a:rPr lang="ru-RU" dirty="0">
                <a:latin typeface="Segoe UI Semibold" panose="020B0702040204020203" pitchFamily="34" charset="0"/>
              </a:rPr>
              <a:t>,  аортального, </a:t>
            </a:r>
            <a:r>
              <a:rPr lang="ru-RU" dirty="0" err="1">
                <a:latin typeface="Segoe UI Semibold" panose="020B0702040204020203" pitchFamily="34" charset="0"/>
              </a:rPr>
              <a:t>серцевого</a:t>
            </a:r>
            <a:r>
              <a:rPr lang="ru-RU" dirty="0">
                <a:latin typeface="Segoe UI Semibold" panose="020B0702040204020203" pitchFamily="34" charset="0"/>
              </a:rPr>
              <a:t> й </a:t>
            </a:r>
            <a:r>
              <a:rPr lang="ru-RU" dirty="0" err="1">
                <a:latin typeface="Segoe UI Semibold" panose="020B0702040204020203" pitchFamily="34" charset="0"/>
              </a:rPr>
              <a:t>легеневого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сплетень</a:t>
            </a:r>
            <a:r>
              <a:rPr lang="ru-RU" dirty="0">
                <a:latin typeface="Segoe UI Semibold" panose="020B0702040204020203" pitchFamily="34" charset="0"/>
              </a:rPr>
              <a:t>. </a:t>
            </a:r>
            <a:r>
              <a:rPr lang="ru-RU" dirty="0" err="1">
                <a:latin typeface="Segoe UI Semibold" panose="020B0702040204020203" pitchFamily="34" charset="0"/>
              </a:rPr>
              <a:t>Від</a:t>
            </a:r>
            <a:r>
              <a:rPr lang="ru-RU" dirty="0">
                <a:latin typeface="Segoe UI Semibold" panose="020B0702040204020203" pitchFamily="34" charset="0"/>
              </a:rPr>
              <a:t> 6-9 </a:t>
            </a:r>
            <a:r>
              <a:rPr lang="ru-RU" dirty="0" err="1">
                <a:latin typeface="Segoe UI Semibold" panose="020B0702040204020203" pitchFamily="34" charset="0"/>
              </a:rPr>
              <a:t>грудних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вузлів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відходить</a:t>
            </a:r>
            <a:r>
              <a:rPr lang="ru-RU" dirty="0">
                <a:latin typeface="Segoe UI Semibold" panose="020B0702040204020203" pitchFamily="34" charset="0"/>
              </a:rPr>
              <a:t> великий </a:t>
            </a:r>
            <a:r>
              <a:rPr lang="ru-RU" dirty="0" err="1">
                <a:latin typeface="Segoe UI Semibold" panose="020B0702040204020203" pitchFamily="34" charset="0"/>
              </a:rPr>
              <a:t>нутрощевий</a:t>
            </a:r>
            <a:r>
              <a:rPr lang="ru-RU" dirty="0">
                <a:latin typeface="Segoe UI Semibold" panose="020B0702040204020203" pitchFamily="34" charset="0"/>
              </a:rPr>
              <a:t> нерв, а </a:t>
            </a:r>
            <a:r>
              <a:rPr lang="ru-RU" dirty="0" err="1">
                <a:latin typeface="Segoe UI Semibold" panose="020B0702040204020203" pitchFamily="34" charset="0"/>
              </a:rPr>
              <a:t>від</a:t>
            </a:r>
            <a:r>
              <a:rPr lang="ru-RU" dirty="0">
                <a:latin typeface="Segoe UI Semibold" panose="020B0702040204020203" pitchFamily="34" charset="0"/>
              </a:rPr>
              <a:t> 10-11 </a:t>
            </a:r>
            <a:r>
              <a:rPr lang="ru-RU" dirty="0" err="1">
                <a:latin typeface="Segoe UI Semibold" panose="020B0702040204020203" pitchFamily="34" charset="0"/>
              </a:rPr>
              <a:t>вузлів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малий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нутрощевий</a:t>
            </a:r>
            <a:r>
              <a:rPr lang="ru-RU" dirty="0">
                <a:latin typeface="Segoe UI Semibold" panose="020B0702040204020203" pitchFamily="34" charset="0"/>
              </a:rPr>
              <a:t> нерв. </a:t>
            </a:r>
            <a:r>
              <a:rPr lang="ru-RU" dirty="0" err="1">
                <a:latin typeface="Segoe UI Semibold" panose="020B0702040204020203" pitchFamily="34" charset="0"/>
              </a:rPr>
              <a:t>Обидва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нерви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проходять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крізь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діафрагму</a:t>
            </a:r>
            <a:r>
              <a:rPr lang="ru-RU" dirty="0">
                <a:latin typeface="Segoe UI Semibold" panose="020B0702040204020203" pitchFamily="34" charset="0"/>
              </a:rPr>
              <a:t> в </a:t>
            </a:r>
            <a:r>
              <a:rPr lang="ru-RU" dirty="0" err="1">
                <a:latin typeface="Segoe UI Semibold" panose="020B0702040204020203" pitchFamily="34" charset="0"/>
              </a:rPr>
              <a:t>черевну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порожнину</a:t>
            </a:r>
            <a:r>
              <a:rPr lang="ru-RU" dirty="0">
                <a:latin typeface="Segoe UI Semibold" panose="020B0702040204020203" pitchFamily="34" charset="0"/>
              </a:rPr>
              <a:t> й </a:t>
            </a:r>
            <a:r>
              <a:rPr lang="ru-RU" dirty="0" err="1">
                <a:latin typeface="Segoe UI Semibold" panose="020B0702040204020203" pitchFamily="34" charset="0"/>
              </a:rPr>
              <a:t>закінчуються</a:t>
            </a:r>
            <a:r>
              <a:rPr lang="ru-RU" dirty="0">
                <a:latin typeface="Segoe UI Semibold" panose="020B0702040204020203" pitchFamily="34" charset="0"/>
              </a:rPr>
              <a:t> в </a:t>
            </a:r>
            <a:r>
              <a:rPr lang="ru-RU" dirty="0" err="1">
                <a:latin typeface="Segoe UI Semibold" panose="020B0702040204020203" pitchFamily="34" charset="0"/>
              </a:rPr>
              <a:t>черевному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сплетенні</a:t>
            </a:r>
            <a:r>
              <a:rPr lang="ru-RU" dirty="0">
                <a:latin typeface="Segoe UI Semibold" panose="020B0702040204020203" pitchFamily="34" charset="0"/>
              </a:rPr>
              <a:t>. </a:t>
            </a:r>
            <a:r>
              <a:rPr lang="ru-RU" dirty="0" err="1">
                <a:latin typeface="Segoe UI Semibold" panose="020B0702040204020203" pitchFamily="34" charset="0"/>
              </a:rPr>
              <a:t>Черевне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або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сонячне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сплетення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розташоване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навколо</a:t>
            </a:r>
            <a:r>
              <a:rPr lang="ru-RU" dirty="0">
                <a:latin typeface="Segoe UI Semibold" panose="020B0702040204020203" pitchFamily="34" charset="0"/>
              </a:rPr>
              <a:t> початку </a:t>
            </a:r>
            <a:r>
              <a:rPr lang="ru-RU" dirty="0" err="1">
                <a:latin typeface="Segoe UI Semibold" panose="020B0702040204020203" pitchFamily="34" charset="0"/>
              </a:rPr>
              <a:t>нутрощевої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артерії</a:t>
            </a:r>
            <a:r>
              <a:rPr lang="ru-RU" dirty="0">
                <a:latin typeface="Segoe UI Semibold" panose="020B0702040204020203" pitchFamily="34" charset="0"/>
              </a:rPr>
              <a:t> та </a:t>
            </a:r>
            <a:r>
              <a:rPr lang="ru-RU" dirty="0" err="1">
                <a:latin typeface="Segoe UI Semibold" panose="020B0702040204020203" pitchFamily="34" charset="0"/>
              </a:rPr>
              <a:t>іннервує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печінку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шлунок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підшлункову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залозу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тонку</a:t>
            </a:r>
            <a:r>
              <a:rPr lang="ru-RU" dirty="0">
                <a:latin typeface="Segoe UI Semibold" panose="020B0702040204020203" pitchFamily="34" charset="0"/>
              </a:rPr>
              <a:t> кишку, </a:t>
            </a:r>
            <a:r>
              <a:rPr lang="ru-RU" dirty="0" err="1">
                <a:latin typeface="Segoe UI Semibold" panose="020B0702040204020203" pitchFamily="34" charset="0"/>
              </a:rPr>
              <a:t>товсту</a:t>
            </a:r>
            <a:r>
              <a:rPr lang="ru-RU" dirty="0">
                <a:latin typeface="Segoe UI Semibold" panose="020B0702040204020203" pitchFamily="34" charset="0"/>
              </a:rPr>
              <a:t> кишку до </a:t>
            </a:r>
            <a:r>
              <a:rPr lang="ru-RU" dirty="0" err="1">
                <a:latin typeface="Segoe UI Semibold" panose="020B0702040204020203" pitchFamily="34" charset="0"/>
              </a:rPr>
              <a:t>низхідної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ободової</a:t>
            </a:r>
            <a:r>
              <a:rPr lang="ru-RU" dirty="0">
                <a:latin typeface="Segoe UI Semibold" panose="020B0702040204020203" pitchFamily="34" charset="0"/>
              </a:rPr>
              <a:t> кишки, </a:t>
            </a:r>
            <a:r>
              <a:rPr lang="ru-RU" dirty="0" err="1">
                <a:latin typeface="Segoe UI Semibold" panose="020B0702040204020203" pitchFamily="34" charset="0"/>
              </a:rPr>
              <a:t>нирки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надниркові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залози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селезінку</a:t>
            </a:r>
            <a:r>
              <a:rPr lang="ru-RU" dirty="0">
                <a:latin typeface="Segoe UI Semibold" panose="020B0702040204020203" pitchFamily="34" charset="0"/>
              </a:rPr>
              <a:t>. У </a:t>
            </a:r>
            <a:r>
              <a:rPr lang="ru-RU" dirty="0" err="1">
                <a:latin typeface="Segoe UI Semibold" panose="020B0702040204020203" pitchFamily="34" charset="0"/>
              </a:rPr>
              <a:t>ділянці</a:t>
            </a:r>
            <a:r>
              <a:rPr lang="ru-RU" dirty="0">
                <a:latin typeface="Segoe UI Semibold" panose="020B0702040204020203" pitchFamily="34" charset="0"/>
              </a:rPr>
              <a:t> малого таза є </a:t>
            </a:r>
            <a:r>
              <a:rPr lang="ru-RU" dirty="0" err="1">
                <a:latin typeface="Segoe UI Semibold" panose="020B0702040204020203" pitchFamily="34" charset="0"/>
              </a:rPr>
              <a:t>підчеревне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сплетення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розташовано</a:t>
            </a:r>
            <a:r>
              <a:rPr lang="ru-RU" dirty="0">
                <a:latin typeface="Segoe UI Semibold" panose="020B0702040204020203" pitchFamily="34" charset="0"/>
              </a:rPr>
              <a:t> на </a:t>
            </a:r>
            <a:r>
              <a:rPr lang="ru-RU" dirty="0" err="1">
                <a:latin typeface="Segoe UI Semibold" panose="020B0702040204020203" pitchFamily="34" charset="0"/>
              </a:rPr>
              <a:t>черевній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аорті</a:t>
            </a:r>
            <a:r>
              <a:rPr lang="ru-RU" dirty="0">
                <a:latin typeface="Segoe UI Semibold" panose="020B0702040204020203" pitchFamily="34" charset="0"/>
              </a:rPr>
              <a:t>. </a:t>
            </a:r>
            <a:r>
              <a:rPr lang="ru-RU" dirty="0" err="1">
                <a:latin typeface="Segoe UI Semibold" panose="020B0702040204020203" pitchFamily="34" charset="0"/>
              </a:rPr>
              <a:t>Воно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іннервує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органи</a:t>
            </a:r>
            <a:r>
              <a:rPr lang="ru-RU" dirty="0">
                <a:latin typeface="Segoe UI Semibold" panose="020B0702040204020203" pitchFamily="34" charset="0"/>
              </a:rPr>
              <a:t> малого таза. У </a:t>
            </a:r>
            <a:r>
              <a:rPr lang="ru-RU" dirty="0" err="1">
                <a:latin typeface="Segoe UI Semibold" panose="020B0702040204020203" pitchFamily="34" charset="0"/>
              </a:rPr>
              <a:t>чоловіків</a:t>
            </a:r>
            <a:r>
              <a:rPr lang="ru-RU" dirty="0">
                <a:latin typeface="Segoe UI Semibold" panose="020B0702040204020203" pitchFamily="34" charset="0"/>
              </a:rPr>
              <a:t>: </a:t>
            </a:r>
            <a:r>
              <a:rPr lang="ru-RU" dirty="0" err="1">
                <a:latin typeface="Segoe UI Semibold" panose="020B0702040204020203" pitchFamily="34" charset="0"/>
              </a:rPr>
              <a:t>нижні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відділи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прямої</a:t>
            </a:r>
            <a:r>
              <a:rPr lang="ru-RU" dirty="0">
                <a:latin typeface="Segoe UI Semibold" panose="020B0702040204020203" pitchFamily="34" charset="0"/>
              </a:rPr>
              <a:t> кишки, </a:t>
            </a:r>
            <a:r>
              <a:rPr lang="ru-RU" dirty="0" err="1">
                <a:latin typeface="Segoe UI Semibold" panose="020B0702040204020203" pitchFamily="34" charset="0"/>
              </a:rPr>
              <a:t>сечовий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міхур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сім'явиносну</a:t>
            </a:r>
            <a:r>
              <a:rPr lang="ru-RU" dirty="0">
                <a:latin typeface="Segoe UI Semibold" panose="020B0702040204020203" pitchFamily="34" charset="0"/>
              </a:rPr>
              <a:t> протоку, </a:t>
            </a:r>
            <a:r>
              <a:rPr lang="ru-RU" dirty="0" err="1">
                <a:latin typeface="Segoe UI Semibold" panose="020B0702040204020203" pitchFamily="34" charset="0"/>
              </a:rPr>
              <a:t>передміхурову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залозу</a:t>
            </a:r>
            <a:r>
              <a:rPr lang="ru-RU" dirty="0">
                <a:latin typeface="Segoe UI Semibold" panose="020B0702040204020203" pitchFamily="34" charset="0"/>
              </a:rPr>
              <a:t>, а у </a:t>
            </a:r>
            <a:r>
              <a:rPr lang="ru-RU" dirty="0" err="1">
                <a:latin typeface="Segoe UI Semibold" panose="020B0702040204020203" pitchFamily="34" charset="0"/>
              </a:rPr>
              <a:t>жінок</a:t>
            </a:r>
            <a:r>
              <a:rPr lang="ru-RU" dirty="0">
                <a:latin typeface="Segoe UI Semibold" panose="020B0702040204020203" pitchFamily="34" charset="0"/>
              </a:rPr>
              <a:t> – матку, </a:t>
            </a:r>
            <a:r>
              <a:rPr lang="ru-RU" dirty="0" err="1">
                <a:latin typeface="Segoe UI Semibold" panose="020B0702040204020203" pitchFamily="34" charset="0"/>
              </a:rPr>
              <a:t>піхву</a:t>
            </a:r>
            <a:r>
              <a:rPr lang="ru-RU" dirty="0">
                <a:latin typeface="Segoe UI Semibold" panose="020B0702040204020203" pitchFamily="34" charset="0"/>
              </a:rPr>
              <a:t>, </a:t>
            </a:r>
            <a:r>
              <a:rPr lang="ru-RU" dirty="0" err="1">
                <a:latin typeface="Segoe UI Semibold" panose="020B0702040204020203" pitchFamily="34" charset="0"/>
              </a:rPr>
              <a:t>пряму</a:t>
            </a:r>
            <a:r>
              <a:rPr lang="ru-RU" dirty="0">
                <a:latin typeface="Segoe UI Semibold" panose="020B0702040204020203" pitchFamily="34" charset="0"/>
              </a:rPr>
              <a:t> кишку і </a:t>
            </a:r>
            <a:r>
              <a:rPr lang="ru-RU" dirty="0" err="1">
                <a:latin typeface="Segoe UI Semibold" panose="020B0702040204020203" pitchFamily="34" charset="0"/>
              </a:rPr>
              <a:t>сечовий</a:t>
            </a:r>
            <a:r>
              <a:rPr lang="ru-RU" dirty="0">
                <a:latin typeface="Segoe UI Semibold" panose="020B0702040204020203" pitchFamily="34" charset="0"/>
              </a:rPr>
              <a:t> </a:t>
            </a:r>
            <a:r>
              <a:rPr lang="ru-RU" dirty="0" err="1">
                <a:latin typeface="Segoe UI Semibold" panose="020B0702040204020203" pitchFamily="34" charset="0"/>
              </a:rPr>
              <a:t>міхур</a:t>
            </a:r>
            <a:r>
              <a:rPr lang="ru-RU" dirty="0">
                <a:latin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13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291" y="384464"/>
            <a:ext cx="11596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 err="1"/>
              <a:t>Парасимпатична</a:t>
            </a:r>
            <a:r>
              <a:rPr lang="ru-RU" b="1" dirty="0"/>
              <a:t>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вегетативної</a:t>
            </a:r>
            <a:r>
              <a:rPr lang="ru-RU" b="1" dirty="0"/>
              <a:t> </a:t>
            </a:r>
            <a:r>
              <a:rPr lang="ru-RU" b="1" dirty="0" err="1"/>
              <a:t>нервової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9545" y="841445"/>
            <a:ext cx="1022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/>
              <a:t>парасимпатичної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лежать у </a:t>
            </a:r>
            <a:r>
              <a:rPr lang="ru-RU" dirty="0" err="1"/>
              <a:t>середньому</a:t>
            </a:r>
            <a:r>
              <a:rPr lang="ru-RU" dirty="0"/>
              <a:t> і </a:t>
            </a:r>
            <a:r>
              <a:rPr lang="ru-RU" dirty="0" err="1"/>
              <a:t>довгастому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крижовій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периферична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волокон,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 до </a:t>
            </a:r>
            <a:r>
              <a:rPr lang="ru-RU" dirty="0" err="1"/>
              <a:t>органів</a:t>
            </a:r>
            <a:r>
              <a:rPr lang="ru-RU" dirty="0"/>
              <a:t> та </a:t>
            </a:r>
            <a:r>
              <a:rPr lang="ru-RU" dirty="0" err="1"/>
              <a:t>сплетень</a:t>
            </a:r>
            <a:r>
              <a:rPr lang="ru-RU" dirty="0"/>
              <a:t>.</a:t>
            </a:r>
          </a:p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 </a:t>
            </a:r>
            <a:r>
              <a:rPr lang="ru-RU" dirty="0" err="1"/>
              <a:t>парасимпатичні</a:t>
            </a:r>
            <a:r>
              <a:rPr lang="ru-RU" dirty="0"/>
              <a:t> волокна,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в склад, око </a:t>
            </a:r>
            <a:r>
              <a:rPr lang="ru-RU" dirty="0" err="1"/>
              <a:t>рухового</a:t>
            </a:r>
            <a:r>
              <a:rPr lang="ru-RU" dirty="0"/>
              <a:t> нерва. </a:t>
            </a:r>
            <a:r>
              <a:rPr lang="ru-RU" dirty="0" err="1"/>
              <a:t>Ці</a:t>
            </a:r>
            <a:r>
              <a:rPr lang="ru-RU" dirty="0"/>
              <a:t> волокна </a:t>
            </a:r>
            <a:r>
              <a:rPr lang="ru-RU" dirty="0" err="1"/>
              <a:t>іннервують</a:t>
            </a:r>
            <a:r>
              <a:rPr lang="ru-RU" dirty="0"/>
              <a:t> </a:t>
            </a:r>
            <a:r>
              <a:rPr lang="ru-RU" dirty="0" err="1"/>
              <a:t>круговий</a:t>
            </a:r>
            <a:r>
              <a:rPr lang="ru-RU" dirty="0"/>
              <a:t> </a:t>
            </a:r>
            <a:r>
              <a:rPr lang="ru-RU" dirty="0" err="1"/>
              <a:t>м’яз</a:t>
            </a:r>
            <a:r>
              <a:rPr lang="ru-RU" dirty="0"/>
              <a:t> </a:t>
            </a:r>
            <a:r>
              <a:rPr lang="ru-RU" dirty="0" err="1"/>
              <a:t>райдужки</a:t>
            </a:r>
            <a:r>
              <a:rPr lang="ru-RU" dirty="0"/>
              <a:t> ока,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збудженні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просвіту</a:t>
            </a:r>
            <a:r>
              <a:rPr lang="ru-RU" dirty="0"/>
              <a:t> </a:t>
            </a:r>
            <a:r>
              <a:rPr lang="ru-RU" dirty="0" err="1"/>
              <a:t>кришталика</a:t>
            </a:r>
            <a:r>
              <a:rPr lang="ru-RU" dirty="0"/>
              <a:t>.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продовгуватого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парасимпатичні</a:t>
            </a:r>
            <a:r>
              <a:rPr lang="ru-RU" dirty="0"/>
              <a:t> волокна,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лицьового</a:t>
            </a:r>
            <a:r>
              <a:rPr lang="ru-RU" dirty="0"/>
              <a:t>, </a:t>
            </a:r>
            <a:r>
              <a:rPr lang="ru-RU" dirty="0" err="1"/>
              <a:t>язикоглоткового</a:t>
            </a:r>
            <a:r>
              <a:rPr lang="ru-RU" dirty="0"/>
              <a:t> і </a:t>
            </a:r>
            <a:r>
              <a:rPr lang="ru-RU" dirty="0" err="1"/>
              <a:t>блукаючого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волокна </a:t>
            </a:r>
            <a:r>
              <a:rPr lang="ru-RU" dirty="0" err="1"/>
              <a:t>інервують</a:t>
            </a:r>
            <a:r>
              <a:rPr lang="ru-RU" dirty="0"/>
              <a:t>: </a:t>
            </a:r>
            <a:r>
              <a:rPr lang="ru-RU" dirty="0" err="1"/>
              <a:t>слинні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серце</a:t>
            </a:r>
            <a:r>
              <a:rPr lang="ru-RU" dirty="0"/>
              <a:t>, </a:t>
            </a:r>
            <a:r>
              <a:rPr lang="ru-RU" dirty="0" err="1"/>
              <a:t>стравохід</a:t>
            </a:r>
            <a:r>
              <a:rPr lang="ru-RU" dirty="0"/>
              <a:t>, бронхи, </a:t>
            </a:r>
            <a:r>
              <a:rPr lang="ru-RU" dirty="0" err="1"/>
              <a:t>альвеоли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, </a:t>
            </a:r>
            <a:r>
              <a:rPr lang="ru-RU" dirty="0" err="1"/>
              <a:t>шлунок</a:t>
            </a:r>
            <a:r>
              <a:rPr lang="ru-RU" dirty="0"/>
              <a:t>, тонкий кишечник і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товстого</a:t>
            </a:r>
            <a:r>
              <a:rPr lang="ru-RU" dirty="0"/>
              <a:t> кишечника, </a:t>
            </a:r>
            <a:r>
              <a:rPr lang="ru-RU" dirty="0" err="1"/>
              <a:t>підшлункову</a:t>
            </a:r>
            <a:r>
              <a:rPr lang="ru-RU" dirty="0"/>
              <a:t> </a:t>
            </a:r>
            <a:r>
              <a:rPr lang="ru-RU" dirty="0" err="1"/>
              <a:t>залозу</a:t>
            </a:r>
            <a:r>
              <a:rPr lang="ru-RU" dirty="0"/>
              <a:t>, </a:t>
            </a:r>
            <a:r>
              <a:rPr lang="ru-RU" dirty="0" err="1"/>
              <a:t>наднирники</a:t>
            </a:r>
            <a:r>
              <a:rPr lang="ru-RU" dirty="0"/>
              <a:t>, </a:t>
            </a:r>
            <a:r>
              <a:rPr lang="ru-RU" dirty="0" err="1"/>
              <a:t>нирки</a:t>
            </a:r>
            <a:r>
              <a:rPr lang="ru-RU" dirty="0"/>
              <a:t>, </a:t>
            </a:r>
            <a:r>
              <a:rPr lang="ru-RU" dirty="0" err="1"/>
              <a:t>печінку</a:t>
            </a:r>
            <a:r>
              <a:rPr lang="ru-RU" dirty="0"/>
              <a:t>, </a:t>
            </a:r>
            <a:r>
              <a:rPr lang="ru-RU" dirty="0" err="1"/>
              <a:t>селезінку</a:t>
            </a:r>
            <a:r>
              <a:rPr lang="ru-RU" dirty="0"/>
              <a:t>.</a:t>
            </a:r>
          </a:p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куприкового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 волокна </a:t>
            </a:r>
            <a:r>
              <a:rPr lang="ru-RU" dirty="0" err="1"/>
              <a:t>тазових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інервують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малого тазу: </a:t>
            </a:r>
            <a:r>
              <a:rPr lang="ru-RU" dirty="0" err="1"/>
              <a:t>сигмовидну</a:t>
            </a:r>
            <a:r>
              <a:rPr lang="ru-RU" dirty="0"/>
              <a:t> і </a:t>
            </a:r>
            <a:r>
              <a:rPr lang="ru-RU" dirty="0" err="1"/>
              <a:t>пряму</a:t>
            </a:r>
            <a:r>
              <a:rPr lang="ru-RU" dirty="0"/>
              <a:t> кишку, </a:t>
            </a:r>
            <a:r>
              <a:rPr lang="ru-RU" dirty="0" err="1"/>
              <a:t>сечовий</a:t>
            </a:r>
            <a:r>
              <a:rPr lang="ru-RU" dirty="0"/>
              <a:t> </a:t>
            </a:r>
            <a:r>
              <a:rPr lang="ru-RU" dirty="0" err="1"/>
              <a:t>міхур</a:t>
            </a:r>
            <a:r>
              <a:rPr lang="ru-RU" dirty="0"/>
              <a:t>, </a:t>
            </a:r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за </a:t>
            </a:r>
            <a:r>
              <a:rPr lang="ru-RU" dirty="0" err="1"/>
              <a:t>виключенням</a:t>
            </a:r>
            <a:r>
              <a:rPr lang="ru-RU" dirty="0"/>
              <a:t> матки.</a:t>
            </a:r>
          </a:p>
        </p:txBody>
      </p:sp>
    </p:spTree>
    <p:extLst>
      <p:ext uri="{BB962C8B-B14F-4D97-AF65-F5344CB8AC3E}">
        <p14:creationId xmlns:p14="http://schemas.microsoft.com/office/powerpoint/2010/main" val="42283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2" y="997527"/>
            <a:ext cx="10318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Симпатична і </a:t>
            </a:r>
            <a:r>
              <a:rPr lang="ru-RU" b="1" i="1" dirty="0" err="1"/>
              <a:t>парасимпатична</a:t>
            </a:r>
            <a:r>
              <a:rPr lang="ru-RU" b="1" i="1" dirty="0"/>
              <a:t>  </a:t>
            </a:r>
            <a:r>
              <a:rPr lang="ru-RU" b="1" i="1" dirty="0" err="1"/>
              <a:t>частини</a:t>
            </a:r>
            <a:r>
              <a:rPr lang="ru-RU" b="1" i="1" dirty="0"/>
              <a:t>  </a:t>
            </a:r>
            <a:r>
              <a:rPr lang="ru-RU" b="1" i="1" dirty="0" err="1"/>
              <a:t>вегетативної</a:t>
            </a:r>
            <a:r>
              <a:rPr lang="ru-RU" b="1" i="1" dirty="0"/>
              <a:t>  </a:t>
            </a:r>
            <a:r>
              <a:rPr lang="ru-RU" b="1" i="1" dirty="0" err="1"/>
              <a:t>нервової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ru-RU" b="1" i="1" dirty="0" err="1"/>
              <a:t>відрізняються</a:t>
            </a:r>
            <a:r>
              <a:rPr lang="ru-RU" b="1" i="1" dirty="0"/>
              <a:t> одна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одної</a:t>
            </a:r>
            <a:r>
              <a:rPr lang="ru-RU" b="1" i="1" dirty="0"/>
              <a:t> </a:t>
            </a:r>
            <a:r>
              <a:rPr lang="ru-RU" b="1" i="1" dirty="0" err="1"/>
              <a:t>функціонально</a:t>
            </a:r>
            <a:r>
              <a:rPr lang="ru-RU" b="1" i="1" dirty="0"/>
              <a:t>. Так, симпатична </a:t>
            </a:r>
            <a:r>
              <a:rPr lang="ru-RU" b="1" i="1" dirty="0" err="1"/>
              <a:t>частина</a:t>
            </a:r>
            <a:r>
              <a:rPr lang="ru-RU" b="1" i="1" dirty="0"/>
              <a:t> </a:t>
            </a:r>
            <a:r>
              <a:rPr lang="ru-RU" b="1" i="1" dirty="0" err="1"/>
              <a:t>прискорює</a:t>
            </a:r>
            <a:r>
              <a:rPr lang="ru-RU" b="1" i="1" dirty="0"/>
              <a:t> роботу </a:t>
            </a:r>
            <a:r>
              <a:rPr lang="ru-RU" b="1" i="1" dirty="0" err="1"/>
              <a:t>серця</a:t>
            </a:r>
            <a:r>
              <a:rPr lang="ru-RU" b="1" i="1" dirty="0"/>
              <a:t>, </a:t>
            </a:r>
            <a:r>
              <a:rPr lang="ru-RU" b="1" i="1" dirty="0" err="1"/>
              <a:t>посилює</a:t>
            </a:r>
            <a:r>
              <a:rPr lang="ru-RU" b="1" i="1" dirty="0"/>
              <a:t> </a:t>
            </a:r>
            <a:r>
              <a:rPr lang="ru-RU" b="1" i="1" dirty="0" err="1"/>
              <a:t>дихання</a:t>
            </a:r>
            <a:r>
              <a:rPr lang="ru-RU" b="1" i="1" dirty="0"/>
              <a:t>, </a:t>
            </a:r>
            <a:r>
              <a:rPr lang="ru-RU" b="1" i="1" dirty="0" err="1"/>
              <a:t>розширює</a:t>
            </a:r>
            <a:r>
              <a:rPr lang="ru-RU" b="1" i="1" dirty="0"/>
              <a:t> </a:t>
            </a:r>
            <a:r>
              <a:rPr lang="ru-RU" b="1" i="1" dirty="0" err="1"/>
              <a:t>зіницю</a:t>
            </a:r>
            <a:r>
              <a:rPr lang="ru-RU" b="1" i="1" dirty="0"/>
              <a:t> ока, а </a:t>
            </a:r>
            <a:r>
              <a:rPr lang="ru-RU" b="1" i="1" dirty="0" err="1"/>
              <a:t>парасимпатична</a:t>
            </a:r>
            <a:r>
              <a:rPr lang="ru-RU" b="1" i="1" dirty="0"/>
              <a:t> - </a:t>
            </a:r>
            <a:r>
              <a:rPr lang="ru-RU" b="1" i="1" dirty="0" err="1"/>
              <a:t>звужує</a:t>
            </a:r>
            <a:r>
              <a:rPr lang="ru-RU" b="1" i="1" dirty="0"/>
              <a:t> </a:t>
            </a:r>
            <a:r>
              <a:rPr lang="ru-RU" b="1" i="1" dirty="0" err="1"/>
              <a:t>зіницю</a:t>
            </a:r>
            <a:r>
              <a:rPr lang="ru-RU" b="1" i="1" dirty="0"/>
              <a:t> ока, </a:t>
            </a:r>
            <a:r>
              <a:rPr lang="ru-RU" b="1" i="1" dirty="0" err="1"/>
              <a:t>прискорює</a:t>
            </a:r>
            <a:r>
              <a:rPr lang="ru-RU" b="1" i="1" dirty="0"/>
              <a:t> перистальтику кишок.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46" y="2197856"/>
            <a:ext cx="7865917" cy="42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7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2192483"/>
            <a:ext cx="98921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7030A0"/>
                </a:solidFill>
              </a:rPr>
              <a:t>Отже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слід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зазначити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що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функція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вегетативної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нервової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системи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полягає</a:t>
            </a:r>
            <a:r>
              <a:rPr lang="ru-RU" sz="2000" dirty="0">
                <a:solidFill>
                  <a:srgbClr val="7030A0"/>
                </a:solidFill>
              </a:rPr>
              <a:t> в тому, </a:t>
            </a:r>
            <a:r>
              <a:rPr lang="ru-RU" sz="2000" dirty="0" err="1">
                <a:solidFill>
                  <a:srgbClr val="7030A0"/>
                </a:solidFill>
              </a:rPr>
              <a:t>щоб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діяльність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внутрішніх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органів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завжди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відповідала</a:t>
            </a:r>
            <a:r>
              <a:rPr lang="ru-RU" sz="2000" dirty="0">
                <a:solidFill>
                  <a:srgbClr val="7030A0"/>
                </a:solidFill>
              </a:rPr>
              <a:t> потребам </a:t>
            </a:r>
            <a:r>
              <a:rPr lang="ru-RU" sz="2000" dirty="0" err="1">
                <a:solidFill>
                  <a:srgbClr val="7030A0"/>
                </a:solidFill>
              </a:rPr>
              <a:t>організму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  <a:r>
              <a:rPr lang="ru-RU" sz="2000" dirty="0" err="1">
                <a:solidFill>
                  <a:srgbClr val="7030A0"/>
                </a:solidFill>
              </a:rPr>
              <a:t>Необхідно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також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пам’ятати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що</a:t>
            </a:r>
            <a:r>
              <a:rPr lang="ru-RU" sz="2000" dirty="0">
                <a:solidFill>
                  <a:srgbClr val="7030A0"/>
                </a:solidFill>
              </a:rPr>
              <a:t> автономна </a:t>
            </a:r>
            <a:r>
              <a:rPr lang="ru-RU" sz="2000" dirty="0" err="1">
                <a:solidFill>
                  <a:srgbClr val="7030A0"/>
                </a:solidFill>
              </a:rPr>
              <a:t>нервова</a:t>
            </a:r>
            <a:r>
              <a:rPr lang="ru-RU" sz="2000" dirty="0">
                <a:solidFill>
                  <a:srgbClr val="7030A0"/>
                </a:solidFill>
              </a:rPr>
              <a:t> система є </a:t>
            </a:r>
            <a:r>
              <a:rPr lang="ru-RU" sz="2000" dirty="0" err="1">
                <a:solidFill>
                  <a:srgbClr val="7030A0"/>
                </a:solidFill>
              </a:rPr>
              <a:t>невіддільною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частиною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єдиної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нервової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системи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організму</a:t>
            </a:r>
            <a:r>
              <a:rPr lang="ru-RU" sz="2000" dirty="0">
                <a:solidFill>
                  <a:srgbClr val="7030A0"/>
                </a:solidFill>
              </a:rPr>
              <a:t> і </a:t>
            </a:r>
            <a:r>
              <a:rPr lang="ru-RU" sz="2000" dirty="0" err="1">
                <a:solidFill>
                  <a:srgbClr val="7030A0"/>
                </a:solidFill>
              </a:rPr>
              <a:t>функціонує</a:t>
            </a:r>
            <a:r>
              <a:rPr lang="ru-RU" sz="2000" dirty="0">
                <a:solidFill>
                  <a:srgbClr val="7030A0"/>
                </a:solidFill>
              </a:rPr>
              <a:t>, як </a:t>
            </a:r>
            <a:r>
              <a:rPr lang="ru-RU" sz="2000" dirty="0" err="1">
                <a:solidFill>
                  <a:srgbClr val="7030A0"/>
                </a:solidFill>
              </a:rPr>
              <a:t>всі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її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відділи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під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впливом</a:t>
            </a:r>
            <a:r>
              <a:rPr lang="ru-RU" sz="2000" dirty="0">
                <a:solidFill>
                  <a:srgbClr val="7030A0"/>
                </a:solidFill>
              </a:rPr>
              <a:t> кори великого </a:t>
            </a:r>
            <a:r>
              <a:rPr lang="ru-RU" sz="2000" dirty="0" err="1">
                <a:solidFill>
                  <a:srgbClr val="7030A0"/>
                </a:solidFill>
              </a:rPr>
              <a:t>мозку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6845" y="667665"/>
            <a:ext cx="6793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  <a:cs typeface="MoolBoran" panose="020B0100010101010101" pitchFamily="34" charset="0"/>
              </a:rPr>
              <a:t> </a:t>
            </a:r>
            <a:r>
              <a:rPr lang="ru-RU" sz="4400" b="1" dirty="0" err="1" smtClean="0">
                <a:latin typeface="Monotype Corsiva" panose="03010101010201010101" pitchFamily="66" charset="0"/>
                <a:cs typeface="MoolBoran" panose="020B0100010101010101" pitchFamily="34" charset="0"/>
              </a:rPr>
              <a:t>Висновок</a:t>
            </a:r>
            <a:r>
              <a:rPr lang="ru-RU" sz="4400" b="1" dirty="0" smtClean="0">
                <a:latin typeface="Monotype Corsiva" panose="03010101010201010101" pitchFamily="66" charset="0"/>
                <a:cs typeface="MoolBoran" panose="020B0100010101010101" pitchFamily="34" charset="0"/>
              </a:rPr>
              <a:t> </a:t>
            </a:r>
            <a:endParaRPr lang="ru-RU" sz="4400" b="1" dirty="0">
              <a:latin typeface="Monotype Corsiva" panose="03010101010201010101" pitchFamily="66" charset="0"/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6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фоне Цветущая вишня (широкоэкранный формат)</Template>
  <TotalTime>0</TotalTime>
  <Words>634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Batang</vt:lpstr>
      <vt:lpstr>Arial</vt:lpstr>
      <vt:lpstr>Cambria</vt:lpstr>
      <vt:lpstr>DaunPenh</vt:lpstr>
      <vt:lpstr>Monotype Corsiva</vt:lpstr>
      <vt:lpstr>MoolBoran</vt:lpstr>
      <vt:lpstr>Segoe UI Semibold</vt:lpstr>
      <vt:lpstr>Cherry Blossom 16x9</vt:lpstr>
      <vt:lpstr> Вегетативна нервова система</vt:lpstr>
      <vt:lpstr>Презентация PowerPoint</vt:lpstr>
      <vt:lpstr>Вегетативна нервова система поділяється на два  відділи: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2014-02-26T17:21:30Z</dcterms:created>
  <dcterms:modified xsi:type="dcterms:W3CDTF">2014-02-26T18:25:31Z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