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EED50A-3D1B-497B-81CD-07173F28B7B5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35DB4-303A-4380-819F-0170C2A648B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335DB4-303A-4380-819F-0170C2A648B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7304-5F18-479C-88A6-6439F288350A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CEAB-02EF-408C-8B1C-5C86054FE0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7304-5F18-479C-88A6-6439F288350A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CEAB-02EF-408C-8B1C-5C86054FE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7304-5F18-479C-88A6-6439F288350A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CEAB-02EF-408C-8B1C-5C86054FE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7304-5F18-479C-88A6-6439F288350A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CEAB-02EF-408C-8B1C-5C86054FE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7304-5F18-479C-88A6-6439F288350A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CEAB-02EF-408C-8B1C-5C86054FE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7304-5F18-479C-88A6-6439F288350A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CEAB-02EF-408C-8B1C-5C86054FE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7304-5F18-479C-88A6-6439F288350A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CEAB-02EF-408C-8B1C-5C86054FE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7304-5F18-479C-88A6-6439F288350A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CEAB-02EF-408C-8B1C-5C86054FE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7304-5F18-479C-88A6-6439F288350A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CEAB-02EF-408C-8B1C-5C86054FE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B7304-5F18-479C-88A6-6439F288350A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CEAB-02EF-408C-8B1C-5C86054FE0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03B7304-5F18-479C-88A6-6439F288350A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9DDCEAB-02EF-408C-8B1C-5C86054FE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03B7304-5F18-479C-88A6-6439F288350A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9DDCEAB-02EF-408C-8B1C-5C86054FE04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357298"/>
            <a:ext cx="8077200" cy="1673352"/>
          </a:xfrm>
        </p:spPr>
        <p:txBody>
          <a:bodyPr/>
          <a:lstStyle/>
          <a:p>
            <a:r>
              <a:rPr lang="uk-UA" dirty="0" smtClean="0"/>
              <a:t>Вітамін РР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24552" y="4714884"/>
            <a:ext cx="3219448" cy="399482"/>
          </a:xfrm>
        </p:spPr>
        <p:txBody>
          <a:bodyPr/>
          <a:lstStyle/>
          <a:p>
            <a:r>
              <a:rPr lang="uk-UA" dirty="0" smtClean="0"/>
              <a:t>Даниленко, </a:t>
            </a:r>
            <a:r>
              <a:rPr lang="uk-UA" dirty="0" err="1" smtClean="0"/>
              <a:t>Реутенко</a:t>
            </a:r>
            <a:r>
              <a:rPr lang="uk-UA" dirty="0" smtClean="0"/>
              <a:t> 11-А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643051"/>
            <a:ext cx="3094305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Рисунок 4" descr="slide_1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57554" y="3571875"/>
            <a:ext cx="5588039" cy="31432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43438" y="3071810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Міститься в: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58974"/>
          </a:xfrm>
        </p:spPr>
        <p:txBody>
          <a:bodyPr>
            <a:normAutofit fontScale="90000"/>
          </a:bodyPr>
          <a:lstStyle/>
          <a:p>
            <a:r>
              <a:rPr lang="uk-UA" sz="2700" dirty="0" smtClean="0"/>
              <a:t>Вітамін РР, </a:t>
            </a:r>
            <a:r>
              <a:rPr lang="uk-UA" sz="2700" dirty="0" err="1" smtClean="0"/>
              <a:t>ніацин</a:t>
            </a:r>
            <a:r>
              <a:rPr lang="uk-UA" sz="2700" dirty="0" smtClean="0"/>
              <a:t> або нікотинова кислота </a:t>
            </a:r>
            <a:r>
              <a:rPr lang="uk-UA" sz="2700" b="0" dirty="0" smtClean="0"/>
              <a:t>-</a:t>
            </a:r>
            <a:r>
              <a:rPr lang="uk-UA" sz="2700" dirty="0" smtClean="0"/>
              <a:t> </a:t>
            </a:r>
            <a:r>
              <a:rPr lang="ru-RU" sz="2700" b="0" dirty="0" err="1" smtClean="0"/>
              <a:t>розчинний</a:t>
            </a:r>
            <a:r>
              <a:rPr lang="ru-RU" sz="2700" b="0" dirty="0" smtClean="0"/>
              <a:t> у воді </a:t>
            </a:r>
            <a:r>
              <a:rPr lang="ru-RU" sz="2700" b="0" dirty="0" err="1" smtClean="0"/>
              <a:t>вітамін</a:t>
            </a:r>
            <a:r>
              <a:rPr lang="ru-RU" sz="2700" b="0" dirty="0" smtClean="0"/>
              <a:t>; </a:t>
            </a:r>
            <a:r>
              <a:rPr lang="ru-RU" sz="2700" b="0" dirty="0" err="1" smtClean="0"/>
              <a:t>необхідний</a:t>
            </a:r>
            <a:r>
              <a:rPr lang="ru-RU" sz="2700" b="0" dirty="0" smtClean="0"/>
              <a:t> для </a:t>
            </a:r>
            <a:r>
              <a:rPr lang="ru-RU" sz="2700" b="0" dirty="0" err="1" smtClean="0"/>
              <a:t>багатьох</a:t>
            </a:r>
            <a:r>
              <a:rPr lang="ru-RU" sz="2700" b="0" dirty="0" smtClean="0"/>
              <a:t> </a:t>
            </a:r>
            <a:r>
              <a:rPr lang="ru-RU" sz="2700" b="0" dirty="0" err="1" smtClean="0"/>
              <a:t>реакцій</a:t>
            </a:r>
            <a:r>
              <a:rPr lang="ru-RU" sz="2700" b="0" dirty="0" smtClean="0"/>
              <a:t> </a:t>
            </a:r>
            <a:r>
              <a:rPr lang="ru-RU" sz="2700" b="0" dirty="0" err="1" smtClean="0"/>
              <a:t>окислення</a:t>
            </a:r>
            <a:r>
              <a:rPr lang="ru-RU" sz="2700" b="0" dirty="0" smtClean="0"/>
              <a:t> у живих клітинах.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75191"/>
            <a:ext cx="8715436" cy="4625609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Молекулярна формула</a:t>
            </a:r>
            <a:r>
              <a:rPr lang="uk-UA" sz="2400" dirty="0" smtClean="0"/>
              <a:t>: </a:t>
            </a:r>
            <a:r>
              <a:rPr lang="en-US" sz="2400" dirty="0" smtClean="0"/>
              <a:t>C</a:t>
            </a:r>
            <a:r>
              <a:rPr lang="en-US" sz="2400" baseline="-25000" dirty="0" smtClean="0"/>
              <a:t>6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5</a:t>
            </a:r>
            <a:r>
              <a:rPr lang="en-US" sz="2400" dirty="0" smtClean="0"/>
              <a:t>NO</a:t>
            </a:r>
            <a:r>
              <a:rPr lang="en-US" sz="2400" baseline="-25000" dirty="0" smtClean="0"/>
              <a:t>2</a:t>
            </a:r>
            <a:r>
              <a:rPr lang="uk-UA" sz="2400" baseline="-25000" dirty="0" smtClean="0"/>
              <a:t> </a:t>
            </a:r>
            <a:r>
              <a:rPr lang="uk-UA" sz="2400" dirty="0" smtClean="0"/>
              <a:t> </a:t>
            </a:r>
          </a:p>
          <a:p>
            <a:pPr>
              <a:buNone/>
            </a:pPr>
            <a:endParaRPr lang="ru-RU" sz="2400" b="1" dirty="0"/>
          </a:p>
        </p:txBody>
      </p:sp>
      <p:pic>
        <p:nvPicPr>
          <p:cNvPr id="1026" name="Picture 2" descr="Файл:Niacin structure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786190"/>
            <a:ext cx="3286148" cy="2747015"/>
          </a:xfrm>
          <a:prstGeom prst="rect">
            <a:avLst/>
          </a:prstGeom>
          <a:noFill/>
        </p:spPr>
      </p:pic>
      <p:pic>
        <p:nvPicPr>
          <p:cNvPr id="1028" name="Picture 4" descr="Файл:Niacin-3D-ball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3571876"/>
            <a:ext cx="4500594" cy="307165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42910" y="3143248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Структурна формула </a:t>
            </a:r>
            <a:r>
              <a:rPr lang="uk-UA" dirty="0" err="1" smtClean="0"/>
              <a:t>ніацину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357818" y="3143248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Кулькова модель </a:t>
            </a:r>
            <a:r>
              <a:rPr lang="uk-UA" dirty="0" err="1" smtClean="0"/>
              <a:t>ніацину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Реакція, що лежить в основі добування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796553"/>
          </a:xfrm>
        </p:spPr>
        <p:txBody>
          <a:bodyPr>
            <a:normAutofit/>
          </a:bodyPr>
          <a:lstStyle/>
          <a:p>
            <a:r>
              <a:rPr lang="uk-UA" sz="2000" dirty="0" smtClean="0"/>
              <a:t>Нікотинова кислота може бути синтезована окисленням </a:t>
            </a:r>
            <a:r>
              <a:rPr lang="el-GR" sz="2000" dirty="0" smtClean="0"/>
              <a:t>β</a:t>
            </a:r>
            <a:r>
              <a:rPr lang="uk-UA" sz="2000" dirty="0" err="1" smtClean="0"/>
              <a:t>-піколіну</a:t>
            </a:r>
            <a:r>
              <a:rPr lang="uk-UA" sz="2000" dirty="0" smtClean="0"/>
              <a:t> </a:t>
            </a:r>
          </a:p>
          <a:p>
            <a:pPr>
              <a:buNone/>
            </a:pPr>
            <a:r>
              <a:rPr lang="uk-UA" sz="2000" dirty="0" smtClean="0"/>
              <a:t>(3-метилпіридину):</a:t>
            </a:r>
            <a:endParaRPr lang="ru-RU" sz="2000" dirty="0"/>
          </a:p>
        </p:txBody>
      </p:sp>
      <p:pic>
        <p:nvPicPr>
          <p:cNvPr id="15362" name="Picture 2" descr="Synthesis Niacin II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643182"/>
            <a:ext cx="5214975" cy="127245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4250" y="4071942"/>
            <a:ext cx="89297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або </a:t>
            </a:r>
            <a:r>
              <a:rPr lang="ru-RU" sz="2000" dirty="0" err="1" smtClean="0"/>
              <a:t>окисленням</a:t>
            </a:r>
            <a:r>
              <a:rPr lang="ru-RU" sz="2000" dirty="0" smtClean="0"/>
              <a:t> </a:t>
            </a:r>
            <a:r>
              <a:rPr lang="ru-RU" sz="2000" dirty="0" err="1" smtClean="0"/>
              <a:t>хіноліну</a:t>
            </a:r>
            <a:r>
              <a:rPr lang="ru-RU" sz="2000" dirty="0" smtClean="0"/>
              <a:t> до піридин-2,3-дикарбонової </a:t>
            </a:r>
            <a:r>
              <a:rPr lang="ru-RU" sz="2000" dirty="0" err="1" smtClean="0"/>
              <a:t>кислоти</a:t>
            </a:r>
            <a:r>
              <a:rPr lang="ru-RU" sz="2000" dirty="0" smtClean="0"/>
              <a:t> з </a:t>
            </a:r>
            <a:r>
              <a:rPr lang="ru-RU" sz="2000" dirty="0" err="1" smtClean="0"/>
              <a:t>подальшим</a:t>
            </a:r>
            <a:r>
              <a:rPr lang="ru-RU" sz="2000" dirty="0" smtClean="0"/>
              <a:t> її </a:t>
            </a:r>
            <a:r>
              <a:rPr lang="ru-RU" sz="2000" dirty="0" err="1" smtClean="0"/>
              <a:t>декарбоксилюванням</a:t>
            </a:r>
            <a:r>
              <a:rPr lang="ru-RU" sz="2000" dirty="0" smtClean="0"/>
              <a:t>:</a:t>
            </a:r>
            <a:endParaRPr lang="ru-RU" sz="2000" dirty="0"/>
          </a:p>
        </p:txBody>
      </p:sp>
      <p:pic>
        <p:nvPicPr>
          <p:cNvPr id="15364" name="Picture 4" descr="Synthesis Niacin I.sv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072074"/>
            <a:ext cx="7920288" cy="1214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dirty="0" smtClean="0"/>
              <a:t>Фізичні властивості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11"/>
            <a:ext cx="8229600" cy="5429289"/>
          </a:xfrm>
        </p:spPr>
        <p:txBody>
          <a:bodyPr>
            <a:normAutofit fontScale="92500" lnSpcReduction="10000"/>
          </a:bodyPr>
          <a:lstStyle/>
          <a:p>
            <a:r>
              <a:rPr lang="uk-UA" sz="2400" dirty="0" smtClean="0"/>
              <a:t>Вітамін РР – </a:t>
            </a:r>
            <a:r>
              <a:rPr lang="ru-RU" sz="2400" dirty="0" err="1" smtClean="0"/>
              <a:t>білий</a:t>
            </a:r>
            <a:r>
              <a:rPr lang="ru-RU" sz="2400" dirty="0" smtClean="0"/>
              <a:t> </a:t>
            </a:r>
            <a:r>
              <a:rPr lang="ru-RU" sz="2400" dirty="0" err="1" smtClean="0"/>
              <a:t>кристалічний</a:t>
            </a:r>
            <a:r>
              <a:rPr lang="ru-RU" sz="2400" dirty="0" smtClean="0"/>
              <a:t> порошок без запаху, слабокислого смаку.</a:t>
            </a:r>
          </a:p>
          <a:p>
            <a:pPr>
              <a:buNone/>
            </a:pPr>
            <a:r>
              <a:rPr lang="uk-UA" sz="2400" dirty="0" smtClean="0"/>
              <a:t>Фізичні властивості:</a:t>
            </a:r>
          </a:p>
          <a:p>
            <a:pPr marL="576072" indent="-457200">
              <a:buAutoNum type="arabicParenR"/>
            </a:pPr>
            <a:r>
              <a:rPr lang="uk-UA" sz="2400" dirty="0" smtClean="0"/>
              <a:t>у холодній воді розчиняється у відношенні 1:70;</a:t>
            </a:r>
          </a:p>
          <a:p>
            <a:pPr marL="576072" indent="-457200">
              <a:buAutoNum type="arabicParenR"/>
            </a:pPr>
            <a:r>
              <a:rPr lang="uk-UA" sz="2400" dirty="0" smtClean="0"/>
              <a:t>у гарячій воді розчиняється у відношенні 1:15;</a:t>
            </a:r>
          </a:p>
          <a:p>
            <a:pPr marL="576072" indent="-457200">
              <a:buAutoNum type="arabicParenR"/>
            </a:pPr>
            <a:r>
              <a:rPr lang="uk-UA" sz="2400" dirty="0" smtClean="0"/>
              <a:t>малорозчинна в етанолі;</a:t>
            </a:r>
          </a:p>
          <a:p>
            <a:pPr marL="576072" indent="-457200">
              <a:buAutoNum type="arabicParenR"/>
            </a:pPr>
            <a:r>
              <a:rPr lang="uk-UA" sz="2400" dirty="0" smtClean="0"/>
              <a:t>майже не розчиняється в ефірі;</a:t>
            </a:r>
          </a:p>
          <a:p>
            <a:pPr marL="576072" indent="-457200">
              <a:buAutoNum type="arabicParenR"/>
            </a:pPr>
            <a:r>
              <a:rPr lang="uk-UA" sz="2400" dirty="0" smtClean="0"/>
              <a:t>температура плавлення </a:t>
            </a:r>
            <a:r>
              <a:rPr lang="en-US" sz="2400" dirty="0" smtClean="0"/>
              <a:t>237°C</a:t>
            </a:r>
            <a:r>
              <a:rPr lang="uk-UA" sz="2400" dirty="0" smtClean="0"/>
              <a:t>;</a:t>
            </a:r>
          </a:p>
          <a:p>
            <a:pPr marL="576072" indent="-457200">
              <a:buAutoNum type="arabicParenR"/>
            </a:pPr>
            <a:r>
              <a:rPr lang="uk-UA" sz="2400" dirty="0" smtClean="0"/>
              <a:t>стійкий в зовнішньому середовищі;</a:t>
            </a:r>
          </a:p>
          <a:p>
            <a:pPr marL="576072" indent="-457200">
              <a:buAutoNum type="arabicParenR"/>
            </a:pPr>
            <a:r>
              <a:rPr lang="uk-UA" sz="2400" dirty="0" smtClean="0"/>
              <a:t>добре зберігається в харчових продуктах при сушінні.</a:t>
            </a:r>
          </a:p>
          <a:p>
            <a:pPr marL="576072" indent="-457200">
              <a:buAutoNum type="arabicParenR"/>
            </a:pPr>
            <a:endParaRPr lang="uk-UA" sz="2200" dirty="0" smtClean="0"/>
          </a:p>
          <a:p>
            <a:pPr marL="576072" indent="-457200" algn="ctr">
              <a:buNone/>
            </a:pPr>
            <a:r>
              <a:rPr lang="uk-UA" sz="2200" dirty="0" smtClean="0"/>
              <a:t>Міститься в житньому хлібі, ананасі, гречці, квасолі, м'ясі, грибах, печінці, нирках. </a:t>
            </a:r>
            <a:r>
              <a:rPr lang="ru-RU" sz="2200" dirty="0" smtClean="0"/>
              <a:t>В </a:t>
            </a:r>
            <a:r>
              <a:rPr lang="ru-RU" sz="2200" dirty="0" err="1" smtClean="0"/>
              <a:t>організмі</a:t>
            </a:r>
            <a:r>
              <a:rPr lang="ru-RU" sz="2200" dirty="0" smtClean="0"/>
              <a:t> </a:t>
            </a:r>
            <a:r>
              <a:rPr lang="ru-RU" sz="2200" dirty="0" err="1" smtClean="0"/>
              <a:t>людини</a:t>
            </a:r>
            <a:r>
              <a:rPr lang="ru-RU" sz="2200" dirty="0" smtClean="0"/>
              <a:t> </a:t>
            </a:r>
            <a:r>
              <a:rPr lang="ru-RU" sz="2200" dirty="0" err="1" smtClean="0"/>
              <a:t>нікотинова</a:t>
            </a:r>
            <a:r>
              <a:rPr lang="ru-RU" sz="2200" dirty="0" smtClean="0"/>
              <a:t> кислота </a:t>
            </a:r>
            <a:r>
              <a:rPr lang="ru-RU" sz="2200" dirty="0" err="1" smtClean="0"/>
              <a:t>перетворюється</a:t>
            </a:r>
            <a:r>
              <a:rPr lang="ru-RU" sz="2200" dirty="0" smtClean="0"/>
              <a:t> в </a:t>
            </a:r>
            <a:r>
              <a:rPr lang="ru-RU" sz="2200" b="1" dirty="0" smtClean="0"/>
              <a:t>нікотинамід</a:t>
            </a:r>
            <a:r>
              <a:rPr lang="ru-RU" sz="2200" dirty="0" smtClean="0"/>
              <a:t>,  </a:t>
            </a:r>
            <a:r>
              <a:rPr lang="ru-RU" sz="2200" dirty="0" err="1" smtClean="0"/>
              <a:t>бере</a:t>
            </a:r>
            <a:r>
              <a:rPr lang="ru-RU" sz="2200" dirty="0" smtClean="0"/>
              <a:t> участь в </a:t>
            </a:r>
            <a:r>
              <a:rPr lang="ru-RU" sz="2200" dirty="0" err="1" smtClean="0"/>
              <a:t>метаболізмі</a:t>
            </a:r>
            <a:r>
              <a:rPr lang="ru-RU" sz="2200" dirty="0" smtClean="0"/>
              <a:t> </a:t>
            </a:r>
            <a:r>
              <a:rPr lang="ru-RU" sz="2200" dirty="0" err="1" smtClean="0"/>
              <a:t>жирів</a:t>
            </a:r>
            <a:r>
              <a:rPr lang="ru-RU" sz="2200" dirty="0" smtClean="0"/>
              <a:t>, </a:t>
            </a:r>
            <a:r>
              <a:rPr lang="ru-RU" sz="2200" dirty="0" err="1" smtClean="0"/>
              <a:t>протеїнів</a:t>
            </a:r>
            <a:r>
              <a:rPr lang="ru-RU" sz="2200" dirty="0" smtClean="0"/>
              <a:t>, </a:t>
            </a:r>
            <a:r>
              <a:rPr lang="ru-RU" sz="2200" dirty="0" err="1" smtClean="0"/>
              <a:t>амінокислот</a:t>
            </a:r>
            <a:r>
              <a:rPr lang="ru-RU" sz="2200" dirty="0" smtClean="0"/>
              <a:t>, </a:t>
            </a:r>
            <a:r>
              <a:rPr lang="ru-RU" sz="2200" dirty="0" err="1" smtClean="0"/>
              <a:t>пуринів</a:t>
            </a:r>
            <a:r>
              <a:rPr lang="ru-RU" sz="2200" dirty="0" smtClean="0"/>
              <a:t>, </a:t>
            </a:r>
            <a:r>
              <a:rPr lang="ru-RU" sz="2200" dirty="0" err="1" smtClean="0"/>
              <a:t>тканинному</a:t>
            </a:r>
            <a:r>
              <a:rPr lang="ru-RU" sz="2200" dirty="0" smtClean="0"/>
              <a:t> </a:t>
            </a:r>
            <a:r>
              <a:rPr lang="ru-RU" sz="2200" dirty="0" err="1" smtClean="0"/>
              <a:t>диханні</a:t>
            </a:r>
            <a:r>
              <a:rPr lang="ru-RU" sz="2200" dirty="0" smtClean="0"/>
              <a:t>, </a:t>
            </a:r>
            <a:r>
              <a:rPr lang="ru-RU" sz="2200" dirty="0" err="1" smtClean="0"/>
              <a:t>глікогенолізі</a:t>
            </a:r>
            <a:r>
              <a:rPr lang="ru-RU" sz="2200" dirty="0" smtClean="0"/>
              <a:t>, </a:t>
            </a:r>
            <a:r>
              <a:rPr lang="ru-RU" sz="2200" dirty="0" err="1" smtClean="0"/>
              <a:t>синтетичних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процесах</a:t>
            </a:r>
            <a:r>
              <a:rPr lang="ru-RU" sz="2200" dirty="0" smtClean="0"/>
              <a:t>, </a:t>
            </a:r>
            <a:r>
              <a:rPr lang="ru-RU" sz="2200" dirty="0" err="1" smtClean="0"/>
              <a:t>розширює</a:t>
            </a:r>
            <a:r>
              <a:rPr lang="ru-RU" sz="2200" dirty="0" smtClean="0"/>
              <a:t> </a:t>
            </a:r>
            <a:r>
              <a:rPr lang="ru-RU" sz="2200" dirty="0" err="1" smtClean="0"/>
              <a:t>дрібні</a:t>
            </a:r>
            <a:r>
              <a:rPr lang="ru-RU" sz="2200" dirty="0" smtClean="0"/>
              <a:t> </a:t>
            </a:r>
            <a:r>
              <a:rPr lang="ru-RU" sz="2200" dirty="0" err="1" smtClean="0"/>
              <a:t>кровоносні</a:t>
            </a:r>
            <a:r>
              <a:rPr lang="ru-RU" sz="2200" dirty="0" smtClean="0"/>
              <a:t> </a:t>
            </a:r>
            <a:r>
              <a:rPr lang="ru-RU" sz="2200" dirty="0" err="1" smtClean="0"/>
              <a:t>судини</a:t>
            </a:r>
            <a:r>
              <a:rPr lang="ru-RU" sz="2200" dirty="0" smtClean="0"/>
              <a:t>. </a:t>
            </a:r>
            <a:r>
              <a:rPr lang="ru-RU" sz="2200" dirty="0" err="1" smtClean="0"/>
              <a:t>Володіє</a:t>
            </a:r>
            <a:r>
              <a:rPr lang="ru-RU" sz="2200" dirty="0" smtClean="0"/>
              <a:t> </a:t>
            </a:r>
            <a:r>
              <a:rPr lang="ru-RU" sz="2200" dirty="0" err="1" smtClean="0"/>
              <a:t>дезінтоксикаційними</a:t>
            </a:r>
            <a:r>
              <a:rPr lang="ru-RU" sz="2200" dirty="0" smtClean="0"/>
              <a:t> </a:t>
            </a:r>
            <a:r>
              <a:rPr lang="ru-RU" sz="2200" dirty="0" err="1" smtClean="0"/>
              <a:t>властивостями</a:t>
            </a:r>
            <a:r>
              <a:rPr lang="ru-RU" sz="2200" dirty="0" smtClean="0"/>
              <a:t>.</a:t>
            </a:r>
            <a:r>
              <a:rPr lang="ru-RU" sz="2400" dirty="0" smtClean="0"/>
              <a:t> </a:t>
            </a:r>
            <a:r>
              <a:rPr lang="ru-RU" sz="2200" dirty="0" smtClean="0"/>
              <a:t>При </a:t>
            </a:r>
            <a:r>
              <a:rPr lang="ru-RU" sz="2200" dirty="0" err="1" smtClean="0"/>
              <a:t>відсутності</a:t>
            </a:r>
            <a:r>
              <a:rPr lang="ru-RU" sz="2200" dirty="0" smtClean="0"/>
              <a:t> в </a:t>
            </a:r>
            <a:r>
              <a:rPr lang="ru-RU" sz="2200" dirty="0" err="1" smtClean="0"/>
              <a:t>їжї</a:t>
            </a:r>
            <a:r>
              <a:rPr lang="ru-RU" sz="2200" dirty="0" smtClean="0"/>
              <a:t> </a:t>
            </a:r>
            <a:r>
              <a:rPr lang="ru-RU" sz="2200" dirty="0" err="1" smtClean="0"/>
              <a:t>вітаміну</a:t>
            </a:r>
            <a:r>
              <a:rPr lang="ru-RU" sz="2200" dirty="0" smtClean="0"/>
              <a:t> РР у </a:t>
            </a:r>
            <a:r>
              <a:rPr lang="ru-RU" sz="2200" dirty="0" err="1" smtClean="0"/>
              <a:t>людини</a:t>
            </a:r>
            <a:r>
              <a:rPr lang="ru-RU" sz="2200" dirty="0" smtClean="0"/>
              <a:t> </a:t>
            </a:r>
            <a:r>
              <a:rPr lang="ru-RU" sz="2200" dirty="0" err="1" smtClean="0"/>
              <a:t>розвивається</a:t>
            </a:r>
            <a:r>
              <a:rPr lang="ru-RU" sz="2200" dirty="0" smtClean="0"/>
              <a:t> </a:t>
            </a:r>
            <a:r>
              <a:rPr lang="ru-RU" sz="2200" dirty="0" err="1" smtClean="0"/>
              <a:t>захворювання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пелагра</a:t>
            </a:r>
            <a:r>
              <a:rPr lang="ru-RU" sz="2200" dirty="0" smtClean="0"/>
              <a:t>.</a:t>
            </a:r>
          </a:p>
          <a:p>
            <a:pPr marL="576072" indent="-457200" algn="ctr">
              <a:buNone/>
            </a:pPr>
            <a:endParaRPr lang="uk-UA" sz="2200" dirty="0" smtClean="0"/>
          </a:p>
          <a:p>
            <a:pPr>
              <a:buNone/>
            </a:pPr>
            <a:endParaRPr lang="uk-UA" sz="2400" dirty="0" smtClean="0"/>
          </a:p>
          <a:p>
            <a:pPr>
              <a:buNone/>
            </a:pPr>
            <a:endParaRPr lang="uk-UA" sz="2400" dirty="0" smtClean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52728"/>
          </a:xfrm>
        </p:spPr>
        <p:txBody>
          <a:bodyPr/>
          <a:lstStyle/>
          <a:p>
            <a:pPr algn="ctr"/>
            <a:r>
              <a:rPr lang="uk-UA" dirty="0" smtClean="0"/>
              <a:t>Застосування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68519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uk-UA" sz="2400" dirty="0" smtClean="0"/>
              <a:t>Фармацевтичний засіб «Нікотинова кислота» позитивно впливає на стан здоров’я людини: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uk-UA" sz="2400" dirty="0" smtClean="0"/>
              <a:t>метаболічний вплив, що веде до стабілізації процесу обміну речовин і нормалізації структури нейронів;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uk-UA" sz="2400" dirty="0" smtClean="0"/>
              <a:t>активізація обміну ліпідів і вуглеводів;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uk-UA" sz="2400" dirty="0" smtClean="0"/>
              <a:t>відновлення порушеного кровопостачання головного мозку і частин тіла хворого (препарат використовується як у формі таблеток, так і у формі уколів);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uk-UA" sz="2400" dirty="0" smtClean="0"/>
              <a:t>розширення судин, що веде до нормалізації окисних процесів і кисневого обміну;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uk-UA" sz="2400" dirty="0" smtClean="0"/>
              <a:t>очищення організму від токсинів (усунення наслідків отруєння).</a:t>
            </a:r>
          </a:p>
          <a:p>
            <a:pPr lvl="1">
              <a:buNone/>
            </a:pPr>
            <a:r>
              <a:rPr lang="ru-RU" sz="2400" dirty="0" err="1" smtClean="0"/>
              <a:t>Добова</a:t>
            </a:r>
            <a:r>
              <a:rPr lang="ru-RU" sz="2400" dirty="0" smtClean="0"/>
              <a:t> потреба </a:t>
            </a:r>
            <a:r>
              <a:rPr lang="ru-RU" sz="2400" dirty="0" err="1" smtClean="0"/>
              <a:t>дорослої</a:t>
            </a:r>
            <a:r>
              <a:rPr lang="ru-RU" sz="2400" dirty="0" smtClean="0"/>
              <a:t> </a:t>
            </a:r>
            <a:r>
              <a:rPr lang="ru-RU" sz="2400" dirty="0" err="1" smtClean="0"/>
              <a:t>людини</a:t>
            </a:r>
            <a:r>
              <a:rPr lang="ru-RU" sz="2400" dirty="0" smtClean="0"/>
              <a:t> 15-20 мг.</a:t>
            </a:r>
            <a:endParaRPr lang="uk-UA" sz="2400" dirty="0" smtClean="0"/>
          </a:p>
          <a:p>
            <a:pPr lvl="1"/>
            <a:endParaRPr lang="uk-UA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65</TotalTime>
  <Words>232</Words>
  <Application>Microsoft Office PowerPoint</Application>
  <PresentationFormat>Экран (4:3)</PresentationFormat>
  <Paragraphs>34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Модульная</vt:lpstr>
      <vt:lpstr>Вітамін РР</vt:lpstr>
      <vt:lpstr>Слайд 2</vt:lpstr>
      <vt:lpstr>Вітамін РР, ніацин або нікотинова кислота - розчинний у воді вітамін; необхідний для багатьох реакцій окислення у живих клітинах. </vt:lpstr>
      <vt:lpstr>Реакція, що лежить в основі добування</vt:lpstr>
      <vt:lpstr>Фізичні властивості</vt:lpstr>
      <vt:lpstr>Застосування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Вітамін РР</dc:title>
  <dc:creator>Admin</dc:creator>
  <cp:lastModifiedBy>Vladeletc</cp:lastModifiedBy>
  <cp:revision>9</cp:revision>
  <dcterms:created xsi:type="dcterms:W3CDTF">2014-02-25T17:33:23Z</dcterms:created>
  <dcterms:modified xsi:type="dcterms:W3CDTF">2014-02-25T18:58:46Z</dcterms:modified>
</cp:coreProperties>
</file>