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9BCFC2-2604-472E-965E-B5551F527FB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C0A9C7-63D6-4D10-954F-A2E50C905E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9E%D1%80%D0%B3%D0%B0%D0%BD%D1%96%D1%87%D0%BD%D1%96_%D0%BA%D0%B8%D1%81%D0%BB%D0%BE%D1%82%D0%B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1%96%D0%BC%D1%96%D0%BA" TargetMode="External"/><Relationship Id="rId3" Type="http://schemas.openxmlformats.org/officeDocument/2006/relationships/hyperlink" Target="http://uk.wikipedia.org/wiki/%D0%A8%D0%B8%D0%BF%D1%88%D0%B8%D0%BD%D0%B0" TargetMode="External"/><Relationship Id="rId7" Type="http://schemas.openxmlformats.org/officeDocument/2006/relationships/hyperlink" Target="http://uk.wikipedia.org/wiki/%D0%A2%D0%B0%D0%B4%D0%B5%D1%83%D1%88_%D0%A0%D0%B5%D0%B9%D1%85%D1%88%D1%82%D0%B5%D0%B9%D0%BD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uk.wikipedia.org/wiki/%D0%9B%D0%B8%D0%BC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34" TargetMode="External"/><Relationship Id="rId11" Type="http://schemas.openxmlformats.org/officeDocument/2006/relationships/hyperlink" Target="http://uk.wikipedia.org/wiki/%D0%92%D1%96%D1%82%D0%B0%D0%BC%D1%96%D0%BD_C" TargetMode="External"/><Relationship Id="rId5" Type="http://schemas.openxmlformats.org/officeDocument/2006/relationships/hyperlink" Target="http://uk.wikipedia.org/wiki/%D0%A6%D0%B8%D0%BD%D0%B3%D0%B0" TargetMode="External"/><Relationship Id="rId10" Type="http://schemas.openxmlformats.org/officeDocument/2006/relationships/hyperlink" Target="http://uk.wikipedia.org/wiki/%D0%91%D0%B5%D0%B7%D1%81%D0%BE%D0%BD%D0%BD%D1%8F" TargetMode="External"/><Relationship Id="rId4" Type="http://schemas.openxmlformats.org/officeDocument/2006/relationships/hyperlink" Target="http://uk.wikipedia.org/wiki/%D0%A1%D0%BC%D0%BE%D1%80%D0%BE%D0%B4%D0%B8%D0%BD%D0%B0" TargetMode="External"/><Relationship Id="rId9" Type="http://schemas.openxmlformats.org/officeDocument/2006/relationships/hyperlink" Target="http://uk.wikipedia.org/wiki/%D0%9D%D0%BE%D0%B1%D0%B5%D0%BB%D1%96%D0%B2%D1%81%D1%8C%D0%BA%D0%B0_%D0%BF%D1%80%D0%B5%D0%BC%D1%96%D1%8F_%D0%B7_%D0%BC%D0%B5%D0%B4%D0%B8%D1%86%D0%B8%D0%BD%D0%B8_%D1%82%D0%B0_%D1%84%D1%96%D0%B7%D1%96%D0%BE%D0%BB%D0%BE%D0%B3%D1%96%D1%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4%D0%B5%D0%B3%D1%96%D0%B4%D1%80%D0%BE%D1%80%D0%B5%D1%82%D0%B8%D0%BD%D0%BE%D0%BB&amp;action=edit&amp;redlink=1" TargetMode="External"/><Relationship Id="rId7" Type="http://schemas.openxmlformats.org/officeDocument/2006/relationships/hyperlink" Target="http://uk.wikipedia.org/wiki/%D0%9A%D0%B0%D1%80%D0%BE%D1%82%D0%B8%D0%BD%D0%BE%D1%97%D0%B4%D0%B8" TargetMode="External"/><Relationship Id="rId2" Type="http://schemas.openxmlformats.org/officeDocument/2006/relationships/hyperlink" Target="http://uk.wikipedia.org/wiki/%D0%A0%D0%B5%D1%82%D0%B8%D0%BD%D0%BE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E%D0%B2%D1%96%D1%82%D0%B0%D0%BC%D1%96%D0%BD%D0%B8" TargetMode="External"/><Relationship Id="rId5" Type="http://schemas.openxmlformats.org/officeDocument/2006/relationships/hyperlink" Target="http://uk.wikipedia.org/w/index.php?title=%D0%A0%D0%B5%D1%82%D0%B8%D0%BD%D0%BE%D1%94%D0%B2%D0%B0_%D0%BA%D0%B8%D1%81%D0%BB%D0%BE%D1%82%D0%B0&amp;action=edit&amp;redlink=1" TargetMode="External"/><Relationship Id="rId4" Type="http://schemas.openxmlformats.org/officeDocument/2006/relationships/hyperlink" Target="http://uk.wikipedia.org/w/index.php?title=%D0%A0%D0%B5%D1%82%D0%B8%D0%BD%D0%B0%D0%BB%D1%8C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uk.wikipedia.org/wiki/%D0%9A%D0%BB%D1%96%D1%82%D0%B8%D0%BD%D0%BD%D1%96_%D0%BC%D0%B5%D0%BC%D0%B1%D1%80%D0%B0%D0%BD%D0%B8" TargetMode="External"/><Relationship Id="rId7" Type="http://schemas.openxmlformats.org/officeDocument/2006/relationships/hyperlink" Target="http://uk.wikipedia.org/wiki/%D0%A0%D0%BE%D0%B3%D1%96%D0%B2%D0%BA%D0%B0" TargetMode="External"/><Relationship Id="rId2" Type="http://schemas.openxmlformats.org/officeDocument/2006/relationships/hyperlink" Target="http://uk.wikipedia.org/wiki/%D0%A0%D0%BE%D0%B4%D0%BE%D0%BF%D1%81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F%D1%96%D1%82%D0%B5%D0%BB%D1%96%D0%B9" TargetMode="External"/><Relationship Id="rId5" Type="http://schemas.openxmlformats.org/officeDocument/2006/relationships/hyperlink" Target="http://uk.wikipedia.org/wiki/%D0%92%D1%96%D1%82%D0%B0%D0%BC%D1%96%D0%BD_A" TargetMode="External"/><Relationship Id="rId4" Type="http://schemas.openxmlformats.org/officeDocument/2006/relationships/hyperlink" Target="http://uk.wikipedia.org/wiki/%D0%90%D0%BD%D1%82%D0%B8%D0%BE%D0%BA%D1%81%D0%B8%D0%B4%D0%B0%D0%BD%D1%82" TargetMode="Externa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1%80%D1%96%D0%B6%D0%B4%D0%B6%D1%96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uk.wikipedia.org/wiki/%D0%95%D1%80%D0%B3%D0%BE%D0%BA%D0%B0%D0%BB%D1%8C%D1%86%D0%B8%D1%84%D0%B5%D1%80%D0%BE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5" Type="http://schemas.openxmlformats.org/officeDocument/2006/relationships/hyperlink" Target="http://uk.wikipedia.org/wiki/%D0%A2%D0%BA%D0%B0%D0%BD%D0%B8%D0%BD%D0%B8" TargetMode="External"/><Relationship Id="rId4" Type="http://schemas.openxmlformats.org/officeDocument/2006/relationships/hyperlink" Target="http://uk.wikipedia.org/wiki/%D0%A5%D0%BE%D0%BB%D0%B5%D0%BA%D0%B0%D0%BB%D1%8C%D1%86%D0%B8%D1%84%D0%B5%D1%80%D0%BE%D0%BB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8%D1%80%D0%BA%D0%BE%D0%B2%D0%B0_%D0%BD%D0%B5%D0%B4%D0%BE%D1%81%D1%82%D0%B0%D1%82%D0%BD%D1%96%D1%81%D1%82%D1%8C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uk.wikipedia.org/wiki/%D0%A1%D0%BE%D0%BD%D1%86%D0%B5" TargetMode="External"/><Relationship Id="rId7" Type="http://schemas.openxmlformats.org/officeDocument/2006/relationships/hyperlink" Target="http://uk.wikipedia.org/wiki/%D0%9A%D0%BB%D1%96%D0%BC%D0%B0%D1%82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uk.wikipedia.org/wiki/%D0%92%D0%B0%D0%B3%D1%96%D1%82%D0%BD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96%D0%BB%D0%BA%D0%B8" TargetMode="External"/><Relationship Id="rId11" Type="http://schemas.openxmlformats.org/officeDocument/2006/relationships/hyperlink" Target="http://uk.wikipedia.org/wiki/%D0%9A%D0%B8%D1%88%D0%B5%D1%87%D0%BD%D0%B8%D0%BA" TargetMode="External"/><Relationship Id="rId5" Type="http://schemas.openxmlformats.org/officeDocument/2006/relationships/hyperlink" Target="http://uk.wikipedia.org/wiki/%D0%9E%D1%81%D1%82%D0%B5%D0%BE%D0%BF%D0%BE%D1%80%D0%BE%D0%B7" TargetMode="External"/><Relationship Id="rId10" Type="http://schemas.openxmlformats.org/officeDocument/2006/relationships/hyperlink" Target="http://uk.wikipedia.org/w/index.php?title=%D0%9C%D0%B0%D0%BB%D1%8C%D0%B0%D0%B1%D1%81%D0%BE%D1%80%D0%B1%D1%86%D1%96%D1%8F&amp;action=edit&amp;redlink=1" TargetMode="External"/><Relationship Id="rId4" Type="http://schemas.openxmlformats.org/officeDocument/2006/relationships/hyperlink" Target="http://uk.wikipedia.org/wiki/%D0%87%D0%B6%D0%B0" TargetMode="External"/><Relationship Id="rId9" Type="http://schemas.openxmlformats.org/officeDocument/2006/relationships/hyperlink" Target="http://uk.wikipedia.org/wiki/%D0%9F%D0%B5%D1%87%D1%96%D0%BD%D0%BA%D0%B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1%D0%BC%D1%96%D0%BD_%D1%80%D0%B5%D1%87%D0%BE%D0%B2%D0%B8%D0%BD" TargetMode="External"/><Relationship Id="rId3" Type="http://schemas.openxmlformats.org/officeDocument/2006/relationships/hyperlink" Target="http://uk.wikipedia.org/wiki/%D0%96%D0%B8%D1%82%D1%82%D1%8F" TargetMode="External"/><Relationship Id="rId7" Type="http://schemas.openxmlformats.org/officeDocument/2006/relationships/hyperlink" Target="http://uk.wikipedia.org/wiki/%D0%9A%D0%BE%D1%84%D0%B5%D1%80%D0%BC%D0%B5%D0%BD%D1%82%D0%B8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8%D0%BD%D1%82%D0%B5%D0%B7" TargetMode="External"/><Relationship Id="rId5" Type="http://schemas.openxmlformats.org/officeDocument/2006/relationships/hyperlink" Target="http://uk.wikipedia.org/wiki/%D0%92%D1%96%D1%82%D0%B0%D0%BC%D1%96%D0%BD%D0%B8" TargetMode="External"/><Relationship Id="rId4" Type="http://schemas.openxmlformats.org/officeDocument/2006/relationships/hyperlink" Target="http://uk.wikipedia.org/wiki/%D0%9E%D1%80%D0%B3%D0%B0%D0%BD%D1%96%D1%87%D0%BD%D0%B0_%D1%81%D0%BF%D0%BE%D0%BB%D1%83%D0%BA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/index.php?title=%D0%9F%D1%96%D1%82%D0%B0%D0%B9%D1%8F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АПКА ОЛЕНИ МОЖНА ЗАХОДИТИ ТІЛЇКИ ЇЙ\Pictures\Презентації\vit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065">
            <a:off x="493661" y="2321644"/>
            <a:ext cx="4000528" cy="4050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71480"/>
            <a:ext cx="535785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9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Вітаміни</a:t>
            </a:r>
            <a:endParaRPr lang="ru-RU" sz="9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714884"/>
            <a:ext cx="2628896" cy="17859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9-Г класу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СЗШ №99 м. Львова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Тарнавська Оленка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35193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Пангамова</a:t>
            </a:r>
            <a:r>
              <a:rPr lang="ru-RU" dirty="0" smtClean="0"/>
              <a:t> кислота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ліпотропні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для </a:t>
            </a:r>
            <a:r>
              <a:rPr lang="ru-RU" dirty="0" err="1" smtClean="0"/>
              <a:t>нормалізації</a:t>
            </a:r>
            <a:r>
              <a:rPr lang="ru-RU" dirty="0" smtClean="0"/>
              <a:t> </a:t>
            </a:r>
            <a:r>
              <a:rPr lang="ru-RU" dirty="0" err="1" smtClean="0"/>
              <a:t>ліпідного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.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GB" dirty="0" smtClean="0"/>
              <a:t>B15 </a:t>
            </a:r>
            <a:r>
              <a:rPr lang="ru-RU" dirty="0" err="1" smtClean="0"/>
              <a:t>має</a:t>
            </a:r>
            <a:r>
              <a:rPr lang="ru-RU" dirty="0" smtClean="0"/>
              <a:t> в </a:t>
            </a:r>
            <a:r>
              <a:rPr lang="ru-RU" dirty="0" err="1" smtClean="0"/>
              <a:t>синтезі</a:t>
            </a:r>
            <a:r>
              <a:rPr lang="ru-RU" dirty="0" smtClean="0"/>
              <a:t> </a:t>
            </a:r>
            <a:r>
              <a:rPr lang="ru-RU" dirty="0" err="1" smtClean="0"/>
              <a:t>креатинфосфату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нормалізації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поліпшенні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D:\ПАПКА ОЛЕНИ МОЖНА ЗАХОДИТИ ТІЛЇКИ ЇЙ\Pictures\Презентації\гара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00438"/>
            <a:ext cx="4986005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D:\ПАПКА ОЛЕНИ МОЖНА ЗАХОДИТИ ТІЛЇКИ ЇЙ\Pictures\Презентації\produkty-b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314325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143380"/>
            <a:ext cx="8229600" cy="24288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/>
              <a:t>Аскорб</a:t>
            </a:r>
            <a:r>
              <a:rPr lang="en-GB" b="1" dirty="0" smtClean="0"/>
              <a:t>í</a:t>
            </a:r>
            <a:r>
              <a:rPr lang="ru-RU" b="1" dirty="0" smtClean="0"/>
              <a:t>нова кислот</a:t>
            </a:r>
            <a:r>
              <a:rPr lang="en-GB" b="1" dirty="0" smtClean="0"/>
              <a:t>á</a:t>
            </a:r>
            <a:r>
              <a:rPr lang="en-GB" dirty="0" smtClean="0"/>
              <a:t> (</a:t>
            </a:r>
            <a:r>
              <a:rPr lang="ru-RU" dirty="0" smtClean="0"/>
              <a:t>гамма-лактон 2,3-дегідро-</a:t>
            </a:r>
            <a:r>
              <a:rPr lang="en-GB" dirty="0" smtClean="0"/>
              <a:t>L-</a:t>
            </a:r>
            <a:r>
              <a:rPr lang="ru-RU" dirty="0" err="1" smtClean="0"/>
              <a:t>гулонової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GB" dirty="0" smtClean="0"/>
              <a:t>C) C</a:t>
            </a:r>
            <a:r>
              <a:rPr lang="en-GB" baseline="-25000" dirty="0" smtClean="0"/>
              <a:t>6</a:t>
            </a:r>
            <a:r>
              <a:rPr lang="en-GB" dirty="0" smtClean="0"/>
              <a:t>H</a:t>
            </a:r>
            <a:r>
              <a:rPr lang="en-GB" baseline="-25000" dirty="0" smtClean="0"/>
              <a:t>8</a:t>
            </a:r>
            <a:r>
              <a:rPr lang="en-GB" dirty="0" smtClean="0"/>
              <a:t>O</a:t>
            </a:r>
            <a:r>
              <a:rPr lang="en-GB" baseline="-25000" dirty="0" smtClean="0"/>
              <a:t>6</a:t>
            </a:r>
            <a:r>
              <a:rPr lang="en-GB" dirty="0" smtClean="0"/>
              <a:t>, </a:t>
            </a:r>
            <a:r>
              <a:rPr lang="ru-RU" dirty="0" err="1" smtClean="0"/>
              <a:t>відносно</a:t>
            </a:r>
            <a:r>
              <a:rPr lang="ru-RU" dirty="0" smtClean="0"/>
              <a:t> проста </a:t>
            </a:r>
            <a:r>
              <a:rPr lang="ru-RU" dirty="0" err="1" smtClean="0">
                <a:hlinkClick r:id="rId2" tooltip="Органічні кислоти"/>
              </a:rPr>
              <a:t>органічна</a:t>
            </a:r>
            <a:r>
              <a:rPr lang="ru-RU" dirty="0" smtClean="0">
                <a:hlinkClick r:id="rId2" tooltip="Органічні кислоти"/>
              </a:rPr>
              <a:t> кислота</a:t>
            </a:r>
            <a:r>
              <a:rPr lang="ru-RU" dirty="0" smtClean="0"/>
              <a:t>, </a:t>
            </a:r>
            <a:r>
              <a:rPr lang="ru-RU" dirty="0" err="1" smtClean="0"/>
              <a:t>міститься</a:t>
            </a:r>
            <a:r>
              <a:rPr lang="ru-RU" dirty="0" smtClean="0"/>
              <a:t> у </a:t>
            </a:r>
            <a:r>
              <a:rPr lang="ru-RU" dirty="0" err="1" smtClean="0"/>
              <a:t>свіжих</a:t>
            </a:r>
            <a:r>
              <a:rPr lang="ru-RU" dirty="0" smtClean="0"/>
              <a:t> </a:t>
            </a:r>
            <a:r>
              <a:rPr lang="ru-RU" dirty="0" err="1" smtClean="0"/>
              <a:t>овочах</a:t>
            </a:r>
            <a:r>
              <a:rPr lang="ru-RU" dirty="0" smtClean="0"/>
              <a:t> (</a:t>
            </a:r>
            <a:r>
              <a:rPr lang="ru-RU" dirty="0" err="1" smtClean="0"/>
              <a:t>яблука</a:t>
            </a:r>
            <a:r>
              <a:rPr lang="ru-RU" dirty="0" smtClean="0"/>
              <a:t>, </a:t>
            </a:r>
            <a:r>
              <a:rPr lang="ru-RU" dirty="0" err="1" smtClean="0"/>
              <a:t>сливи</a:t>
            </a:r>
            <a:r>
              <a:rPr lang="ru-RU" dirty="0" smtClean="0"/>
              <a:t>, персики </a:t>
            </a:r>
            <a:r>
              <a:rPr lang="ru-RU" dirty="0" err="1" smtClean="0"/>
              <a:t>і</a:t>
            </a:r>
            <a:r>
              <a:rPr lang="ru-RU" dirty="0" smtClean="0"/>
              <a:t> т.д.) та </a:t>
            </a:r>
            <a:r>
              <a:rPr lang="ru-RU" dirty="0" err="1" smtClean="0"/>
              <a:t>городині</a:t>
            </a:r>
            <a:r>
              <a:rPr lang="ru-RU" dirty="0" smtClean="0"/>
              <a:t> (</a:t>
            </a:r>
            <a:r>
              <a:rPr lang="ru-RU" dirty="0" err="1" smtClean="0"/>
              <a:t>морква</a:t>
            </a:r>
            <a:r>
              <a:rPr lang="ru-RU" dirty="0" smtClean="0"/>
              <a:t>, капуста, </a:t>
            </a:r>
            <a:r>
              <a:rPr lang="ru-RU" dirty="0" err="1" smtClean="0"/>
              <a:t>буряк</a:t>
            </a:r>
            <a:r>
              <a:rPr lang="ru-RU" dirty="0" smtClean="0"/>
              <a:t>, </a:t>
            </a:r>
            <a:r>
              <a:rPr lang="ru-RU" dirty="0" err="1" smtClean="0"/>
              <a:t>картопля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7238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С (аскорбінова кислота)</a:t>
            </a:r>
            <a:endParaRPr lang="ru-RU" dirty="0"/>
          </a:p>
        </p:txBody>
      </p:sp>
      <p:pic>
        <p:nvPicPr>
          <p:cNvPr id="7170" name="Picture 2" descr="D:\ПАПКА ОЛЕНИ МОЖНА ЗАХОДИТИ ТІЛЇКИ ЇЙ\Pictures\Презентації\vitamin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61436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6500858" cy="46434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синтезується</a:t>
            </a:r>
            <a:r>
              <a:rPr lang="ru-RU" dirty="0" smtClean="0"/>
              <a:t> у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продуктами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Розчиняється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руйнується</a:t>
            </a:r>
            <a:r>
              <a:rPr lang="ru-RU" dirty="0" smtClean="0"/>
              <a:t> при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кип'ятінні</a:t>
            </a:r>
            <a:r>
              <a:rPr lang="ru-RU" dirty="0" smtClean="0"/>
              <a:t>, тому </a:t>
            </a:r>
            <a:r>
              <a:rPr lang="ru-RU" dirty="0" err="1" smtClean="0"/>
              <a:t>вимочування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у них </a:t>
            </a:r>
            <a:r>
              <a:rPr lang="ru-RU" dirty="0" err="1" smtClean="0"/>
              <a:t>вітаміну</a:t>
            </a:r>
            <a:r>
              <a:rPr lang="ru-RU" dirty="0" smtClean="0"/>
              <a:t> С.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GB" dirty="0" smtClean="0"/>
              <a:t>C </a:t>
            </a:r>
            <a:r>
              <a:rPr lang="ru-RU" dirty="0" err="1" smtClean="0"/>
              <a:t>міститься</a:t>
            </a:r>
            <a:r>
              <a:rPr lang="ru-RU" dirty="0" smtClean="0"/>
              <a:t> в </a:t>
            </a:r>
            <a:r>
              <a:rPr lang="ru-RU" dirty="0" smtClean="0">
                <a:hlinkClick r:id="rId2" tooltip="Лимон"/>
              </a:rPr>
              <a:t>лимонах</a:t>
            </a:r>
            <a:r>
              <a:rPr lang="ru-RU" dirty="0" smtClean="0"/>
              <a:t>, плодах </a:t>
            </a:r>
            <a:r>
              <a:rPr lang="ru-RU" dirty="0" err="1" smtClean="0">
                <a:hlinkClick r:id="rId3" tooltip="Шипшина"/>
              </a:rPr>
              <a:t>шипшини</a:t>
            </a:r>
            <a:r>
              <a:rPr lang="ru-RU" dirty="0" smtClean="0"/>
              <a:t>,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Смородина"/>
              </a:rPr>
              <a:t>смородини</a:t>
            </a:r>
            <a:r>
              <a:rPr lang="ru-RU" dirty="0" smtClean="0"/>
              <a:t>, </a:t>
            </a:r>
            <a:r>
              <a:rPr lang="ru-RU" dirty="0" err="1" smtClean="0"/>
              <a:t>зеленої</a:t>
            </a:r>
            <a:r>
              <a:rPr lang="ru-RU" dirty="0" smtClean="0"/>
              <a:t> </a:t>
            </a:r>
            <a:r>
              <a:rPr lang="ru-RU" dirty="0" err="1" smtClean="0"/>
              <a:t>цибулі</a:t>
            </a:r>
            <a:r>
              <a:rPr lang="ru-RU" dirty="0" smtClean="0"/>
              <a:t>. </a:t>
            </a:r>
            <a:r>
              <a:rPr lang="ru-RU" dirty="0" err="1" smtClean="0"/>
              <a:t>Добова</a:t>
            </a:r>
            <a:r>
              <a:rPr lang="ru-RU" dirty="0" smtClean="0"/>
              <a:t> потреба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аскорбіновій</a:t>
            </a:r>
            <a:r>
              <a:rPr lang="ru-RU" dirty="0" smtClean="0"/>
              <a:t> </a:t>
            </a:r>
            <a:r>
              <a:rPr lang="ru-RU" dirty="0" err="1" smtClean="0"/>
              <a:t>кислоті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велика — 63—105 мг.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аскорбінової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привести до </a:t>
            </a:r>
            <a:r>
              <a:rPr lang="ru-RU" dirty="0" smtClean="0">
                <a:hlinkClick r:id="rId5" tooltip="Цинга"/>
              </a:rPr>
              <a:t>цинги</a:t>
            </a:r>
            <a:r>
              <a:rPr lang="ru-RU" dirty="0" smtClean="0"/>
              <a:t>. </a:t>
            </a:r>
            <a:r>
              <a:rPr lang="ru-RU" dirty="0" err="1" smtClean="0"/>
              <a:t>Отримана</a:t>
            </a:r>
            <a:r>
              <a:rPr lang="ru-RU" dirty="0" smtClean="0"/>
              <a:t> </a:t>
            </a:r>
            <a:r>
              <a:rPr lang="ru-RU" dirty="0" smtClean="0">
                <a:hlinkClick r:id="rId6" tooltip="1934"/>
              </a:rPr>
              <a:t>1934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Тадеуш Рейхштейн"/>
              </a:rPr>
              <a:t>Тадеушем</a:t>
            </a:r>
            <a:r>
              <a:rPr lang="ru-RU" dirty="0" smtClean="0">
                <a:hlinkClick r:id="rId7" tooltip="Тадеуш Рейхштейн"/>
              </a:rPr>
              <a:t> </a:t>
            </a:r>
            <a:r>
              <a:rPr lang="ru-RU" dirty="0" err="1" smtClean="0">
                <a:hlinkClick r:id="rId7" tooltip="Тадеуш Рейхштейн"/>
              </a:rPr>
              <a:t>Рейхштейном</a:t>
            </a:r>
            <a:r>
              <a:rPr lang="ru-RU" dirty="0" smtClean="0"/>
              <a:t>, </a:t>
            </a:r>
            <a:r>
              <a:rPr lang="ru-RU" dirty="0" err="1" smtClean="0"/>
              <a:t>швейцарським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Хімік"/>
              </a:rPr>
              <a:t>хіміком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Нобелівська премія з медицини та фізіології"/>
              </a:rPr>
              <a:t>нобелянтом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Вітамін</a:t>
            </a:r>
            <a:r>
              <a:rPr lang="ru-RU" dirty="0" smtClean="0"/>
              <a:t> С </a:t>
            </a:r>
            <a:r>
              <a:rPr lang="ru-RU" dirty="0" err="1" smtClean="0"/>
              <a:t>виконує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: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імунного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стабілізації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. </a:t>
            </a:r>
            <a:r>
              <a:rPr lang="ru-RU" dirty="0" err="1" smtClean="0"/>
              <a:t>Вітамін</a:t>
            </a:r>
            <a:r>
              <a:rPr lang="ru-RU" dirty="0" smtClean="0"/>
              <a:t> С 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життєвої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Коли </a:t>
            </a:r>
            <a:r>
              <a:rPr lang="ru-RU" dirty="0" err="1" smtClean="0"/>
              <a:t>бракує</a:t>
            </a:r>
            <a:r>
              <a:rPr lang="ru-RU" dirty="0" smtClean="0"/>
              <a:t> С в людей </a:t>
            </a:r>
            <a:r>
              <a:rPr lang="ru-RU" dirty="0" err="1" smtClean="0"/>
              <a:t>кровоточать</a:t>
            </a:r>
            <a:r>
              <a:rPr lang="ru-RU" dirty="0" smtClean="0"/>
              <a:t> ясна, </a:t>
            </a:r>
            <a:r>
              <a:rPr lang="ru-RU" dirty="0" err="1" smtClean="0"/>
              <a:t>часті</a:t>
            </a:r>
            <a:r>
              <a:rPr lang="ru-RU" dirty="0" smtClean="0"/>
              <a:t> простуди, </a:t>
            </a:r>
            <a:r>
              <a:rPr lang="ru-RU" dirty="0" err="1" smtClean="0"/>
              <a:t>загроза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слизових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, </a:t>
            </a:r>
            <a:r>
              <a:rPr lang="ru-RU" dirty="0" err="1" smtClean="0"/>
              <a:t>зайва</a:t>
            </a:r>
            <a:r>
              <a:rPr lang="ru-RU" dirty="0" smtClean="0"/>
              <a:t> вага, </a:t>
            </a:r>
            <a:r>
              <a:rPr lang="ru-RU" dirty="0" err="1" smtClean="0"/>
              <a:t>підвищувана</a:t>
            </a:r>
            <a:r>
              <a:rPr lang="ru-RU" dirty="0" smtClean="0"/>
              <a:t> </a:t>
            </a:r>
            <a:r>
              <a:rPr lang="ru-RU" dirty="0" err="1" smtClean="0"/>
              <a:t>втомлюваність</a:t>
            </a:r>
            <a:r>
              <a:rPr lang="ru-RU" dirty="0" smtClean="0"/>
              <a:t>,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нерви</a:t>
            </a:r>
            <a:r>
              <a:rPr lang="ru-RU" dirty="0" smtClean="0"/>
              <a:t>, </a:t>
            </a:r>
            <a:r>
              <a:rPr lang="ru-RU" dirty="0" err="1" smtClean="0"/>
              <a:t>погана</a:t>
            </a:r>
            <a:r>
              <a:rPr lang="ru-RU" dirty="0" smtClean="0"/>
              <a:t> </a:t>
            </a:r>
            <a:r>
              <a:rPr lang="ru-RU" dirty="0" err="1" smtClean="0"/>
              <a:t>концетрація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</a:t>
            </a:r>
            <a:r>
              <a:rPr lang="ru-RU" dirty="0" err="1" smtClean="0"/>
              <a:t>депресивний</a:t>
            </a:r>
            <a:r>
              <a:rPr lang="ru-RU" dirty="0" smtClean="0"/>
              <a:t> стан, </a:t>
            </a:r>
            <a:r>
              <a:rPr lang="ru-RU" dirty="0" err="1" smtClean="0">
                <a:hlinkClick r:id="rId10" tooltip="Безсоння"/>
              </a:rPr>
              <a:t>безсоння</a:t>
            </a:r>
            <a:r>
              <a:rPr lang="ru-RU" dirty="0" smtClean="0"/>
              <a:t>, </a:t>
            </a:r>
            <a:r>
              <a:rPr lang="ru-RU" dirty="0" err="1" smtClean="0"/>
              <a:t>раннє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зморшок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11"/>
              </a:rPr>
              <a:t>[1]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D:\ПАПКА ОЛЕНИ МОЖНА ЗАХОДИТИ ТІЛЇКИ ЇЙ\Pictures\Презентації\image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55632">
            <a:off x="6403564" y="4192302"/>
            <a:ext cx="2483503" cy="23967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37147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А —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 за </a:t>
            </a:r>
            <a:r>
              <a:rPr lang="ru-RU" dirty="0" err="1" smtClean="0"/>
              <a:t>хімічною</a:t>
            </a:r>
            <a:r>
              <a:rPr lang="ru-RU" dirty="0" smtClean="0"/>
              <a:t>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яка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ретиноїди</a:t>
            </a:r>
            <a:r>
              <a:rPr lang="ru-RU" dirty="0" smtClean="0"/>
              <a:t>: </a:t>
            </a:r>
            <a:r>
              <a:rPr lang="ru-RU" dirty="0" err="1" smtClean="0">
                <a:hlinkClick r:id="rId2" tooltip="Ретинол"/>
              </a:rPr>
              <a:t>ретинол</a:t>
            </a:r>
            <a:r>
              <a:rPr lang="ru-RU" dirty="0" smtClean="0"/>
              <a:t> (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GB" dirty="0" smtClean="0"/>
              <a:t>A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ru-RU" dirty="0" smtClean="0"/>
              <a:t>аксерофтол), </a:t>
            </a:r>
            <a:r>
              <a:rPr lang="ru-RU" dirty="0" err="1" smtClean="0">
                <a:hlinkClick r:id="rId3" tooltip="Дегідроретинол (ще не написана)"/>
              </a:rPr>
              <a:t>дегідроретинол</a:t>
            </a:r>
            <a:r>
              <a:rPr lang="ru-RU" dirty="0" smtClean="0"/>
              <a:t> (</a:t>
            </a:r>
            <a:r>
              <a:rPr lang="ru-RU" dirty="0" err="1" smtClean="0"/>
              <a:t>вітамін</a:t>
            </a:r>
            <a:r>
              <a:rPr lang="ru-RU" dirty="0" smtClean="0"/>
              <a:t> А</a:t>
            </a:r>
            <a:r>
              <a:rPr lang="ru-RU" baseline="-25000" dirty="0" smtClean="0"/>
              <a:t>2</a:t>
            </a:r>
            <a:r>
              <a:rPr lang="ru-RU" dirty="0" smtClean="0"/>
              <a:t>),</a:t>
            </a:r>
            <a:r>
              <a:rPr lang="ru-RU" dirty="0" err="1" smtClean="0">
                <a:hlinkClick r:id="rId4" tooltip="Ретиналь (ще не написана)"/>
              </a:rPr>
              <a:t>ретиналь</a:t>
            </a:r>
            <a:r>
              <a:rPr lang="ru-RU" dirty="0" smtClean="0"/>
              <a:t> (ретинен, </a:t>
            </a:r>
            <a:r>
              <a:rPr lang="ru-RU" dirty="0" err="1" smtClean="0"/>
              <a:t>альдегід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GB" dirty="0" smtClean="0"/>
              <a:t>A</a:t>
            </a:r>
            <a:r>
              <a:rPr lang="en-GB" baseline="-25000" dirty="0" smtClean="0"/>
              <a:t>1</a:t>
            </a:r>
            <a:r>
              <a:rPr lang="en-GB" dirty="0" smtClean="0"/>
              <a:t>), </a:t>
            </a:r>
            <a:r>
              <a:rPr lang="ru-RU" dirty="0" err="1" smtClean="0">
                <a:hlinkClick r:id="rId5" tooltip="Ретиноєва кислота (ще не написана)"/>
              </a:rPr>
              <a:t>ретиноєву</a:t>
            </a:r>
            <a:r>
              <a:rPr lang="ru-RU" dirty="0" smtClean="0">
                <a:hlinkClick r:id="rId5" tooltip="Ретиноєва кислота (ще не написана)"/>
              </a:rPr>
              <a:t> кислоту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Провітаміни"/>
              </a:rPr>
              <a:t>провітамінів</a:t>
            </a:r>
            <a:r>
              <a:rPr lang="ru-RU" dirty="0" smtClean="0"/>
              <a:t> — </a:t>
            </a:r>
            <a:r>
              <a:rPr lang="ru-RU" dirty="0" err="1" smtClean="0">
                <a:hlinkClick r:id="rId7" tooltip="Каротиноїди"/>
              </a:rPr>
              <a:t>каротиноїдів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l-GR" dirty="0" smtClean="0"/>
              <a:t>β-</a:t>
            </a:r>
            <a:r>
              <a:rPr lang="ru-RU" dirty="0" smtClean="0"/>
              <a:t>каротин. </a:t>
            </a:r>
            <a:r>
              <a:rPr lang="ru-RU" dirty="0" err="1" smtClean="0"/>
              <a:t>Ретиноїди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продуктах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а </a:t>
            </a:r>
            <a:r>
              <a:rPr lang="ru-RU" dirty="0" err="1" smtClean="0"/>
              <a:t>каротиноїди</a:t>
            </a:r>
            <a:r>
              <a:rPr lang="ru-RU" dirty="0" smtClean="0"/>
              <a:t> — у </a:t>
            </a:r>
            <a:r>
              <a:rPr lang="ru-RU" dirty="0" err="1" smtClean="0"/>
              <a:t>рослинних</a:t>
            </a:r>
            <a:r>
              <a:rPr lang="ru-RU" dirty="0" smtClean="0"/>
              <a:t> продуктах.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добре </a:t>
            </a:r>
            <a:r>
              <a:rPr lang="ru-RU" dirty="0" err="1" smtClean="0"/>
              <a:t>розчиняються</a:t>
            </a:r>
            <a:r>
              <a:rPr lang="ru-RU" dirty="0" smtClean="0"/>
              <a:t> в </a:t>
            </a:r>
            <a:r>
              <a:rPr lang="ru-RU" dirty="0" err="1" smtClean="0"/>
              <a:t>неполярних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погано </a:t>
            </a:r>
            <a:r>
              <a:rPr lang="ru-RU" dirty="0" err="1" smtClean="0"/>
              <a:t>розчиняються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 </a:t>
            </a:r>
            <a:r>
              <a:rPr lang="ru-RU" dirty="0" err="1" smtClean="0"/>
              <a:t>Депонуються</a:t>
            </a:r>
            <a:r>
              <a:rPr lang="ru-RU" dirty="0" smtClean="0"/>
              <a:t> в </a:t>
            </a:r>
            <a:r>
              <a:rPr lang="ru-RU" dirty="0" err="1" smtClean="0"/>
              <a:t>печінці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накопичуватися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тканинах.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передозування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токсичність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75774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А (ретинол)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5715040" cy="61436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1913 року. 1931 року </a:t>
            </a:r>
            <a:r>
              <a:rPr lang="ru-RU" dirty="0" err="1" smtClean="0"/>
              <a:t>було</a:t>
            </a:r>
            <a:r>
              <a:rPr lang="ru-RU" dirty="0" smtClean="0"/>
              <a:t> описано </a:t>
            </a:r>
            <a:r>
              <a:rPr lang="ru-RU" dirty="0" err="1" smtClean="0"/>
              <a:t>його</a:t>
            </a:r>
            <a:r>
              <a:rPr lang="ru-RU" dirty="0" smtClean="0"/>
              <a:t> структуру, а 1937 року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кристалізувати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біохімічно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Ретиналь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компонентом </a:t>
            </a:r>
            <a:r>
              <a:rPr lang="ru-RU" dirty="0" smtClean="0">
                <a:hlinkClick r:id="rId2" tooltip="Родопсин"/>
              </a:rPr>
              <a:t>родопсину</a:t>
            </a:r>
            <a:r>
              <a:rPr lang="ru-RU" dirty="0" smtClean="0"/>
              <a:t> — основного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пігменту</a:t>
            </a:r>
            <a:r>
              <a:rPr lang="ru-RU" dirty="0" smtClean="0"/>
              <a:t>.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ретиноєвої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. </a:t>
            </a:r>
            <a:r>
              <a:rPr lang="ru-RU" dirty="0" err="1" smtClean="0"/>
              <a:t>Ретинол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структурним</a:t>
            </a:r>
            <a:r>
              <a:rPr lang="ru-RU" dirty="0" smtClean="0"/>
              <a:t> компонентом </a:t>
            </a:r>
            <a:r>
              <a:rPr lang="ru-RU" dirty="0" err="1" smtClean="0">
                <a:hlinkClick r:id="rId3" tooltip="Клітинні мембрани"/>
              </a:rPr>
              <a:t>клітинних</a:t>
            </a:r>
            <a:r>
              <a:rPr lang="ru-RU" dirty="0" smtClean="0">
                <a:hlinkClick r:id="rId3" tooltip="Клітинні мембрани"/>
              </a:rPr>
              <a:t> мембран</a:t>
            </a:r>
            <a:r>
              <a:rPr lang="ru-RU" dirty="0" smtClean="0"/>
              <a:t>. </a:t>
            </a:r>
            <a:r>
              <a:rPr lang="ru-RU" dirty="0" err="1" smtClean="0"/>
              <a:t>Забезпечує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Антиоксидант"/>
              </a:rPr>
              <a:t>антиоксидантний</a:t>
            </a:r>
            <a:r>
              <a:rPr lang="ru-RU" dirty="0" smtClean="0"/>
              <a:t> 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baseline="30000" dirty="0" smtClean="0">
                <a:hlinkClick r:id="rId5"/>
              </a:rPr>
              <a:t>[1]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А </a:t>
            </a:r>
            <a:r>
              <a:rPr lang="ru-RU" dirty="0" err="1" smtClean="0"/>
              <a:t>погіршується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Епітелій"/>
              </a:rPr>
              <a:t>епітелію</a:t>
            </a:r>
            <a:r>
              <a:rPr lang="ru-RU" dirty="0" smtClean="0"/>
              <a:t>, 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змочування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Рогівка"/>
              </a:rPr>
              <a:t>рогівки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імунної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та </a:t>
            </a:r>
            <a:r>
              <a:rPr lang="ru-RU" dirty="0" err="1" smtClean="0"/>
              <a:t>уповільнення</a:t>
            </a:r>
            <a:r>
              <a:rPr lang="ru-RU" dirty="0" smtClean="0"/>
              <a:t> росту</a:t>
            </a:r>
          </a:p>
          <a:p>
            <a:endParaRPr lang="ru-RU" dirty="0"/>
          </a:p>
        </p:txBody>
      </p:sp>
      <p:pic>
        <p:nvPicPr>
          <p:cNvPr id="9218" name="Picture 2" descr="D:\ПАПКА ОЛЕНИ МОЖНА ЗАХОДИТИ ТІЛЇКИ ЇЙ\Pictures\Презентації\wdskiep j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14290"/>
            <a:ext cx="2866200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D:\ПАПКА ОЛЕНИ МОЖНА ЗАХОДИТИ ТІЛЇКИ ЇЙ\Pictures\Презентації\shutterstock_736868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071810"/>
            <a:ext cx="2923303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256"/>
            <a:ext cx="8358246" cy="230486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vi-VN" b="1" dirty="0" smtClean="0"/>
              <a:t>Вітамі́н </a:t>
            </a:r>
            <a:r>
              <a:rPr lang="en-GB" b="1" dirty="0" smtClean="0"/>
              <a:t>D</a:t>
            </a:r>
            <a:r>
              <a:rPr lang="en-GB" dirty="0" smtClean="0"/>
              <a:t> </a:t>
            </a:r>
            <a:r>
              <a:rPr lang="vi-VN" dirty="0" smtClean="0"/>
              <a:t>має кілька форм. Їх називають </a:t>
            </a:r>
            <a:r>
              <a:rPr lang="vi-VN" b="1" dirty="0" smtClean="0"/>
              <a:t>кальцифероли</a:t>
            </a:r>
            <a:r>
              <a:rPr lang="vi-VN" dirty="0" smtClean="0"/>
              <a:t> і представлені вони переважно у вигляді двох речовин: </a:t>
            </a:r>
            <a:r>
              <a:rPr lang="vi-VN" dirty="0" smtClean="0">
                <a:hlinkClick r:id="rId2" tooltip="Ергокальциферол"/>
              </a:rPr>
              <a:t>ергокальциферолу</a:t>
            </a:r>
            <a:r>
              <a:rPr lang="vi-VN" dirty="0" smtClean="0"/>
              <a:t>(вітаміну 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), </a:t>
            </a:r>
            <a:r>
              <a:rPr lang="vi-VN" dirty="0" smtClean="0"/>
              <a:t>що надходить із </a:t>
            </a:r>
            <a:r>
              <a:rPr lang="vi-VN" dirty="0" smtClean="0">
                <a:hlinkClick r:id="rId3" tooltip="Дріжджі"/>
              </a:rPr>
              <a:t>дріжджів</a:t>
            </a:r>
            <a:r>
              <a:rPr lang="vi-VN" dirty="0" smtClean="0"/>
              <a:t>, та </a:t>
            </a:r>
            <a:r>
              <a:rPr lang="vi-VN" dirty="0" smtClean="0">
                <a:hlinkClick r:id="rId4" tooltip="Холекальциферол"/>
              </a:rPr>
              <a:t>холекальциферолу</a:t>
            </a:r>
            <a:r>
              <a:rPr lang="vi-VN" dirty="0" smtClean="0"/>
              <a:t> (вітаміну 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r>
              <a:rPr lang="en-GB" dirty="0" smtClean="0"/>
              <a:t>), </a:t>
            </a:r>
            <a:r>
              <a:rPr lang="vi-VN" dirty="0" smtClean="0"/>
              <a:t>який отримано із </a:t>
            </a:r>
            <a:r>
              <a:rPr lang="vi-VN" dirty="0" smtClean="0">
                <a:hlinkClick r:id="rId5" tooltip="Тканини"/>
              </a:rPr>
              <a:t>тканин</a:t>
            </a:r>
            <a:r>
              <a:rPr lang="vi-VN" dirty="0" smtClean="0"/>
              <a:t> </a:t>
            </a:r>
            <a:r>
              <a:rPr lang="vi-VN" dirty="0" smtClean="0">
                <a:hlinkClick r:id="rId6" tooltip="Тварини"/>
              </a:rPr>
              <a:t>тварин</a:t>
            </a:r>
            <a:r>
              <a:rPr lang="vi-VN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4362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D (</a:t>
            </a:r>
            <a:r>
              <a:rPr lang="uk-UA" dirty="0" err="1" smtClean="0"/>
              <a:t>кальцеферол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0242" name="Picture 2" descr="D:\ПАПКА ОЛЕНИ МОЖНА ЗАХОДИТИ ТІЛЇКИ ЇЙ\Pictures\Презентації\vitamin-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552388"/>
            <a:ext cx="6072230" cy="2568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6000792" cy="62865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за </a:t>
            </a:r>
            <a:r>
              <a:rPr lang="ru-RU" dirty="0" err="1" smtClean="0"/>
              <a:t>недостатності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en-GB" dirty="0" smtClean="0"/>
              <a:t>D, </a:t>
            </a:r>
            <a:r>
              <a:rPr lang="ru-RU" dirty="0" smtClean="0"/>
              <a:t>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перших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рахіту</a:t>
            </a:r>
            <a:r>
              <a:rPr lang="ru-RU" dirty="0" smtClean="0"/>
              <a:t>. В </a:t>
            </a:r>
            <a:r>
              <a:rPr lang="ru-RU" dirty="0" err="1" smtClean="0"/>
              <a:t>дорослих</a:t>
            </a:r>
            <a:r>
              <a:rPr lang="ru-RU" dirty="0" smtClean="0"/>
              <a:t> (особливо </a:t>
            </a:r>
            <a:r>
              <a:rPr lang="ru-RU" dirty="0" err="1" smtClean="0"/>
              <a:t>у</a:t>
            </a:r>
            <a:r>
              <a:rPr lang="ru-RU" dirty="0" err="1" smtClean="0">
                <a:hlinkClick r:id="rId2" tooltip="Вагітність"/>
              </a:rPr>
              <a:t>вагітних</a:t>
            </a:r>
            <a:r>
              <a:rPr lang="ru-RU" dirty="0" smtClean="0"/>
              <a:t> </a:t>
            </a:r>
            <a:r>
              <a:rPr lang="ru-RU" dirty="0" err="1" smtClean="0"/>
              <a:t>жінок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мало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 </a:t>
            </a:r>
            <a:r>
              <a:rPr lang="ru-RU" dirty="0" err="1" smtClean="0">
                <a:hlinkClick r:id="rId3" tooltip="Сонце"/>
              </a:rPr>
              <a:t>сонці</a:t>
            </a:r>
            <a:r>
              <a:rPr lang="ru-RU" dirty="0" smtClean="0"/>
              <a:t>, не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повноцінної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Їжа"/>
              </a:rPr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кісткова</a:t>
            </a:r>
            <a:r>
              <a:rPr lang="ru-RU" dirty="0" smtClean="0"/>
              <a:t> тканина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кальцій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розм'якшуються</a:t>
            </a:r>
            <a:r>
              <a:rPr lang="ru-RU" dirty="0" smtClean="0"/>
              <a:t>.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Остеопороз"/>
              </a:rPr>
              <a:t>остеопорозом</a:t>
            </a:r>
            <a:r>
              <a:rPr lang="ru-RU" dirty="0" smtClean="0"/>
              <a:t>. </a:t>
            </a:r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en-GB" dirty="0" smtClean="0"/>
              <a:t>D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розвинутись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старших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особливо в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інтенсивного</a:t>
            </a:r>
            <a:r>
              <a:rPr lang="ru-RU" dirty="0" smtClean="0"/>
              <a:t> росту,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Білки"/>
              </a:rPr>
              <a:t>білкове</a:t>
            </a:r>
            <a:r>
              <a:rPr lang="ru-RU" dirty="0" smtClean="0"/>
              <a:t> 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недостатнім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err="1" smtClean="0">
                <a:hlinkClick r:id="rId7" tooltip="Клімат"/>
              </a:rPr>
              <a:t>кліматичних</a:t>
            </a:r>
            <a:r>
              <a:rPr lang="ru-RU" dirty="0" smtClean="0"/>
              <a:t> умов. </a:t>
            </a:r>
            <a:r>
              <a:rPr lang="ru-RU" dirty="0" err="1" smtClean="0"/>
              <a:t>Крім</a:t>
            </a:r>
            <a:r>
              <a:rPr lang="ru-RU" dirty="0" smtClean="0"/>
              <a:t> того, до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en-GB" dirty="0" smtClean="0"/>
              <a:t>D-</a:t>
            </a:r>
            <a:r>
              <a:rPr lang="ru-RU" dirty="0" err="1" smtClean="0"/>
              <a:t>вітамінної</a:t>
            </a:r>
            <a:r>
              <a:rPr lang="ru-RU" dirty="0" smtClean="0"/>
              <a:t> </a:t>
            </a:r>
            <a:r>
              <a:rPr lang="ru-RU" dirty="0" err="1" smtClean="0"/>
              <a:t>недостатності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хронічна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Ниркова недостатність"/>
              </a:rPr>
              <a:t>ниркова</a:t>
            </a:r>
            <a:r>
              <a:rPr lang="ru-RU" dirty="0" smtClean="0">
                <a:hlinkClick r:id="rId8" tooltip="Ниркова недостатність"/>
              </a:rPr>
              <a:t> </a:t>
            </a:r>
            <a:r>
              <a:rPr lang="ru-RU" dirty="0" err="1" smtClean="0">
                <a:hlinkClick r:id="rId8" tooltip="Ниркова недостатність"/>
              </a:rPr>
              <a:t>недостатність</a:t>
            </a:r>
            <a:r>
              <a:rPr lang="ru-RU" dirty="0" smtClean="0"/>
              <a:t>, </a:t>
            </a:r>
            <a:r>
              <a:rPr lang="ru-RU" dirty="0" err="1" smtClean="0"/>
              <a:t>хвороби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Печінка"/>
              </a:rPr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протисудомних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, синдром </a:t>
            </a:r>
            <a:r>
              <a:rPr lang="ru-RU" dirty="0" err="1" smtClean="0">
                <a:hlinkClick r:id="rId10" tooltip="Мальабсорбція (ще не написана)"/>
              </a:rPr>
              <a:t>мальабсорбції</a:t>
            </a:r>
            <a:r>
              <a:rPr lang="ru-RU" dirty="0" smtClean="0"/>
              <a:t> (</a:t>
            </a:r>
            <a:r>
              <a:rPr lang="ru-RU" dirty="0" err="1" smtClean="0"/>
              <a:t>порушеного</a:t>
            </a:r>
            <a:r>
              <a:rPr lang="ru-RU" dirty="0" smtClean="0"/>
              <a:t> </a:t>
            </a:r>
            <a:r>
              <a:rPr lang="ru-RU" dirty="0" err="1" smtClean="0"/>
              <a:t>всмоктування</a:t>
            </a:r>
            <a:r>
              <a:rPr lang="ru-RU" dirty="0" smtClean="0"/>
              <a:t> в </a:t>
            </a:r>
            <a:r>
              <a:rPr lang="ru-RU" dirty="0" smtClean="0">
                <a:hlinkClick r:id="rId11" tooltip="Кишечник"/>
              </a:rPr>
              <a:t>кишечнику</a:t>
            </a:r>
            <a:r>
              <a:rPr lang="ru-RU" dirty="0" smtClean="0"/>
              <a:t>) </a:t>
            </a:r>
            <a:r>
              <a:rPr lang="ru-RU" dirty="0" err="1" smtClean="0"/>
              <a:t>різного</a:t>
            </a:r>
            <a:r>
              <a:rPr lang="ru-RU" dirty="0" smtClean="0"/>
              <a:t> генезу.</a:t>
            </a:r>
            <a:endParaRPr lang="ru-RU" dirty="0"/>
          </a:p>
        </p:txBody>
      </p:sp>
      <p:pic>
        <p:nvPicPr>
          <p:cNvPr id="11266" name="Picture 2" descr="D:\ПАПКА ОЛЕНИ МОЖНА ЗАХОДИТИ ТІЛЇКИ ЇЙ\Pictures\Презентації\vitamin1-300x21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214290"/>
            <a:ext cx="2357466" cy="2857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 descr="D:\ПАПКА ОЛЕНИ МОЖНА ЗАХОДИТИ ТІЛЇКИ ЇЙ\Pictures\Презентації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3643314"/>
            <a:ext cx="2500330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28992" y="5072074"/>
            <a:ext cx="5429288" cy="10715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Вчитель:</a:t>
            </a:r>
          </a:p>
          <a:p>
            <a:r>
              <a:rPr lang="uk-UA" dirty="0" err="1" smtClean="0"/>
              <a:t>Постолатій</a:t>
            </a:r>
            <a:r>
              <a:rPr lang="uk-UA" dirty="0" smtClean="0"/>
              <a:t> Світлана Михайлівна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2000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8800" dirty="0" smtClean="0"/>
              <a:t>Дякую за увагу!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785794"/>
            <a:ext cx="8115328" cy="55721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Вітамі́ни (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Латинська мова"/>
              </a:rPr>
              <a:t>лат.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GB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vitae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 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Життя"/>
              </a:rPr>
              <a:t>життя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і "амін" — азотиста речовина, що містить 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</a:t>
            </a:r>
            <a:r>
              <a:rPr lang="en-GB" sz="28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— 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низькомолекулярні 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Органічна сполука"/>
              </a:rPr>
              <a:t>органічні сполуки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різної хімічної природи, з високою біологічною дією, необхідні для нормального обміну речовин і життєдіяльності живих організмів в дуже малій кількості.</a:t>
            </a:r>
          </a:p>
          <a:p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Вітаміни не синтезуються в організмі людини або накопичуються в недостатній кількості.</a:t>
            </a:r>
            <a:r>
              <a:rPr lang="vi-VN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[1]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Ендогенний 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Синтез"/>
              </a:rPr>
              <a:t>синтез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деяких із них, що здійснюється мікрофлорою тонкої кишки, не може задовольнити потребу організму у вітамінах і тому потрібне постійне надходження їх з продуктами харчування.</a:t>
            </a:r>
            <a:r>
              <a:rPr lang="vi-VN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[1]</a:t>
            </a:r>
            <a:endParaRPr lang="vi-V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 із вітамінів входить до складу ферментних систем, виконуючи 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Коферменти"/>
              </a:rPr>
              <a:t>коферментні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функції. Вітаміни приймають участь в 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Обмін речовин"/>
              </a:rPr>
              <a:t>обміні речовин</a:t>
            </a:r>
            <a:r>
              <a:rPr lang="vi-V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переважно регулюючи окремі біохімічні й фізіологічні процеси. Переважно необхідні для забезпечення механізмів.</a:t>
            </a:r>
            <a:endParaRPr lang="vi-VN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643026"/>
            <a:ext cx="8329642" cy="47863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B1 -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водорозчинний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легко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руйнується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тепловій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обробці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лужному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(свинина,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яловичина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печінка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яєчний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жовток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хлібопродукти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борошна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грубого помелу,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необроблений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вівсянка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проростки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рисові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висівки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гірчиця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польова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(спаржа,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брокколі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брюссельська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капуста),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бобові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(горох),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горіхи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апельсини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ізюм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слива,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чорнослив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плоди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шипшини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ягоди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суниця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лохина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болотна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смородина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обліпиха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крушевідная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пивні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дріжджі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водорості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спіруліна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ламінарія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трави (люцерна, петрушка,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м'ята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перцева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лист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шавлія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конюшина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щавель,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корінь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лопуха, котовник котячий,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кайенській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перець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насіння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фенхелю, ромашка, пажитник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сінної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хміль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кропива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солома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вівса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Синтез в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Синтезується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мікрофлорою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товстої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кишки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7238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B1 -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водорозчинний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КА ОЛЕНИ МОЖНА ЗАХОДИТИ ТІЛЇКИ ЇЙ\Pictures\Презентації\b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0054">
            <a:off x="5366764" y="3684422"/>
            <a:ext cx="2950319" cy="295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7215238" cy="37147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GB" dirty="0" smtClean="0"/>
              <a:t>B1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окисного </a:t>
            </a:r>
            <a:r>
              <a:rPr lang="ru-RU" dirty="0" err="1" smtClean="0"/>
              <a:t>декарбоксилювання</a:t>
            </a:r>
            <a:r>
              <a:rPr lang="ru-RU" dirty="0" smtClean="0"/>
              <a:t> кетокислот (</a:t>
            </a:r>
            <a:r>
              <a:rPr lang="ru-RU" dirty="0" err="1" smtClean="0"/>
              <a:t>піровиноградної</a:t>
            </a:r>
            <a:r>
              <a:rPr lang="ru-RU" dirty="0" smtClean="0"/>
              <a:t> та </a:t>
            </a:r>
            <a:r>
              <a:rPr lang="ru-RU" dirty="0" err="1" smtClean="0"/>
              <a:t>молочної</a:t>
            </a:r>
            <a:r>
              <a:rPr lang="ru-RU" dirty="0" smtClean="0"/>
              <a:t>), синтезу </a:t>
            </a:r>
            <a:r>
              <a:rPr lang="ru-RU" dirty="0" err="1" smtClean="0"/>
              <a:t>ацетилхоліну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вуглеводному</a:t>
            </a:r>
            <a:r>
              <a:rPr lang="ru-RU" dirty="0" smtClean="0"/>
              <a:t> </a:t>
            </a:r>
            <a:r>
              <a:rPr lang="ru-RU" dirty="0" err="1" smtClean="0"/>
              <a:t>обміні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енергетичному</a:t>
            </a:r>
            <a:r>
              <a:rPr lang="ru-RU" dirty="0" smtClean="0"/>
              <a:t>, жировому, </a:t>
            </a:r>
            <a:r>
              <a:rPr lang="ru-RU" dirty="0" err="1" smtClean="0"/>
              <a:t>білковому</a:t>
            </a:r>
            <a:r>
              <a:rPr lang="ru-RU" dirty="0" smtClean="0"/>
              <a:t>, </a:t>
            </a:r>
            <a:r>
              <a:rPr lang="ru-RU" dirty="0" err="1" smtClean="0"/>
              <a:t>водно-сольовому</a:t>
            </a:r>
            <a:r>
              <a:rPr lang="ru-RU" dirty="0" smtClean="0"/>
              <a:t> </a:t>
            </a:r>
            <a:r>
              <a:rPr lang="ru-RU" dirty="0" err="1" smtClean="0"/>
              <a:t>обміні</a:t>
            </a:r>
            <a:r>
              <a:rPr lang="ru-RU" dirty="0" smtClean="0"/>
              <a:t>,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регулюючу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на </a:t>
            </a:r>
            <a:r>
              <a:rPr lang="ru-RU" dirty="0" err="1" smtClean="0"/>
              <a:t>трофіку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Тіамін</a:t>
            </a:r>
            <a:r>
              <a:rPr lang="ru-RU" dirty="0" smtClean="0"/>
              <a:t> </a:t>
            </a:r>
            <a:r>
              <a:rPr lang="ru-RU" dirty="0" err="1" smtClean="0"/>
              <a:t>поліпшує</a:t>
            </a:r>
            <a:r>
              <a:rPr lang="ru-RU" dirty="0" smtClean="0"/>
              <a:t> </a:t>
            </a:r>
            <a:r>
              <a:rPr lang="ru-RU" dirty="0" err="1" smtClean="0"/>
              <a:t>циркуляцію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кровотворенні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Тіамін</a:t>
            </a:r>
            <a:r>
              <a:rPr lang="ru-RU" dirty="0" smtClean="0"/>
              <a:t> </a:t>
            </a:r>
            <a:r>
              <a:rPr lang="ru-RU" dirty="0" err="1" smtClean="0"/>
              <a:t>оптимізує</a:t>
            </a:r>
            <a:r>
              <a:rPr lang="ru-RU" dirty="0" smtClean="0"/>
              <a:t> </a:t>
            </a:r>
            <a:r>
              <a:rPr lang="ru-RU" dirty="0" err="1" smtClean="0"/>
              <a:t>пізнавальну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позитивно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ріст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апетит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тонусу </a:t>
            </a:r>
            <a:r>
              <a:rPr lang="ru-RU" dirty="0" err="1" smtClean="0"/>
              <a:t>м'язів</a:t>
            </a:r>
            <a:r>
              <a:rPr lang="ru-RU" dirty="0" smtClean="0"/>
              <a:t> травного тракту, </a:t>
            </a:r>
            <a:r>
              <a:rPr lang="ru-RU" dirty="0" err="1" smtClean="0"/>
              <a:t>шлунка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. </a:t>
            </a:r>
            <a:r>
              <a:rPr lang="ru-RU" dirty="0" err="1" smtClean="0"/>
              <a:t>Тіамін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як антиоксидант, </a:t>
            </a:r>
            <a:r>
              <a:rPr lang="ru-RU" dirty="0" err="1" smtClean="0"/>
              <a:t>захищаючи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руйнівного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, алкоголю </a:t>
            </a:r>
            <a:r>
              <a:rPr lang="ru-RU" dirty="0" err="1" smtClean="0"/>
              <a:t>і</a:t>
            </a:r>
            <a:r>
              <a:rPr lang="ru-RU" dirty="0" smtClean="0"/>
              <a:t> тютюну.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8576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Вітамін</a:t>
            </a:r>
            <a:r>
              <a:rPr lang="ru-RU" dirty="0" smtClean="0"/>
              <a:t> В2 - </a:t>
            </a:r>
            <a:r>
              <a:rPr lang="ru-RU" dirty="0" err="1" smtClean="0"/>
              <a:t>вітамін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.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В2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підступно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скорочує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«</a:t>
            </a:r>
            <a:r>
              <a:rPr lang="ru-RU" dirty="0" err="1" smtClean="0"/>
              <a:t>шкірний</a:t>
            </a:r>
            <a:r>
              <a:rPr lang="ru-RU" dirty="0" smtClean="0"/>
              <a:t>» </a:t>
            </a:r>
            <a:r>
              <a:rPr lang="ru-RU" dirty="0" err="1" smtClean="0"/>
              <a:t>вітамін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ми </a:t>
            </a:r>
            <a:r>
              <a:rPr lang="ru-RU" dirty="0" err="1" smtClean="0"/>
              <a:t>хочемо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еластичну</a:t>
            </a:r>
            <a:r>
              <a:rPr lang="ru-RU" dirty="0" smtClean="0"/>
              <a:t>, </a:t>
            </a:r>
            <a:r>
              <a:rPr lang="ru-RU" dirty="0" err="1" smtClean="0"/>
              <a:t>молоду</a:t>
            </a:r>
            <a:r>
              <a:rPr lang="ru-RU" dirty="0" smtClean="0"/>
              <a:t>, </a:t>
            </a:r>
            <a:r>
              <a:rPr lang="ru-RU" dirty="0" err="1" smtClean="0"/>
              <a:t>гладку</a:t>
            </a:r>
            <a:r>
              <a:rPr lang="ru-RU" dirty="0" smtClean="0"/>
              <a:t>, </a:t>
            </a:r>
            <a:r>
              <a:rPr lang="ru-RU" dirty="0" err="1" smtClean="0"/>
              <a:t>здорову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, треба </a:t>
            </a:r>
            <a:r>
              <a:rPr lang="ru-RU" dirty="0" err="1" smtClean="0"/>
              <a:t>подбати</a:t>
            </a:r>
            <a:r>
              <a:rPr lang="ru-RU" dirty="0" smtClean="0"/>
              <a:t> про те, </a:t>
            </a:r>
            <a:r>
              <a:rPr lang="ru-RU" dirty="0" err="1" smtClean="0"/>
              <a:t>щоб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раціоні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 В2.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стан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614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B2 (</a:t>
            </a:r>
            <a:r>
              <a:rPr lang="uk-UA" dirty="0" err="1" smtClean="0"/>
              <a:t>рибофлаїн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6715172" cy="34290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Чим </a:t>
            </a:r>
            <a:r>
              <a:rPr lang="ru-RU" dirty="0" err="1" smtClean="0"/>
              <a:t>загрожує</a:t>
            </a:r>
            <a:r>
              <a:rPr lang="ru-RU" dirty="0" smtClean="0"/>
              <a:t> брак </a:t>
            </a:r>
            <a:r>
              <a:rPr lang="ru-RU" dirty="0" err="1" smtClean="0"/>
              <a:t>вітаміну</a:t>
            </a:r>
            <a:r>
              <a:rPr lang="ru-RU" dirty="0" smtClean="0"/>
              <a:t> В2 в </a:t>
            </a:r>
            <a:r>
              <a:rPr lang="ru-RU" dirty="0" err="1" smtClean="0"/>
              <a:t>організмі</a:t>
            </a:r>
            <a:r>
              <a:rPr lang="ru-RU" dirty="0" smtClean="0"/>
              <a:t>? </a:t>
            </a:r>
            <a:r>
              <a:rPr lang="ru-RU" dirty="0" err="1" smtClean="0"/>
              <a:t>Він</a:t>
            </a:r>
            <a:r>
              <a:rPr lang="ru-RU" dirty="0" smtClean="0"/>
              <a:t> приводить до поганого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розладу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травлення</a:t>
            </a:r>
            <a:r>
              <a:rPr lang="ru-RU" dirty="0" smtClean="0"/>
              <a:t>, </a:t>
            </a:r>
            <a:r>
              <a:rPr lang="ru-RU" dirty="0" err="1" smtClean="0"/>
              <a:t>хронічних</a:t>
            </a:r>
            <a:r>
              <a:rPr lang="ru-RU" dirty="0" smtClean="0"/>
              <a:t> </a:t>
            </a:r>
            <a:r>
              <a:rPr lang="ru-RU" dirty="0" err="1" smtClean="0"/>
              <a:t>колітах</a:t>
            </a:r>
            <a:r>
              <a:rPr lang="ru-RU" dirty="0" smtClean="0"/>
              <a:t>, </a:t>
            </a:r>
            <a:r>
              <a:rPr lang="ru-RU" dirty="0" err="1" smtClean="0"/>
              <a:t>гастритів</a:t>
            </a:r>
            <a:r>
              <a:rPr lang="ru-RU" dirty="0" smtClean="0"/>
              <a:t>,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,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шкірних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зривів</a:t>
            </a:r>
            <a:r>
              <a:rPr lang="ru-RU" dirty="0" smtClean="0"/>
              <a:t>, </a:t>
            </a:r>
            <a:r>
              <a:rPr lang="ru-RU" dirty="0" err="1" smtClean="0"/>
              <a:t>депресій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опірності</a:t>
            </a:r>
            <a:r>
              <a:rPr lang="ru-RU" dirty="0" smtClean="0"/>
              <a:t> хворобам. </a:t>
            </a:r>
            <a:r>
              <a:rPr lang="ru-RU" dirty="0" err="1" smtClean="0"/>
              <a:t>Якщо</a:t>
            </a:r>
            <a:r>
              <a:rPr lang="ru-RU" dirty="0" smtClean="0"/>
              <a:t> ваша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негладка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нездорова, </a:t>
            </a:r>
            <a:r>
              <a:rPr lang="ru-RU" dirty="0" err="1" smtClean="0"/>
              <a:t>якщо</a:t>
            </a:r>
            <a:r>
              <a:rPr lang="ru-RU" dirty="0" smtClean="0"/>
              <a:t> у вас часто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ячмінь</a:t>
            </a:r>
            <a:r>
              <a:rPr lang="ru-RU" dirty="0" smtClean="0"/>
              <a:t>, герпес, фурункул -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рибофлавіном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терміново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свою </a:t>
            </a:r>
            <a:r>
              <a:rPr lang="ru-RU" dirty="0" err="1" smtClean="0"/>
              <a:t>дієту</a:t>
            </a:r>
            <a:r>
              <a:rPr lang="ru-RU" dirty="0" smtClean="0"/>
              <a:t>, </a:t>
            </a:r>
            <a:r>
              <a:rPr lang="ru-RU" dirty="0" err="1" smtClean="0"/>
              <a:t>ввівши</a:t>
            </a:r>
            <a:r>
              <a:rPr lang="ru-RU" dirty="0" smtClean="0"/>
              <a:t>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D:\ПАПКА ОЛЕНИ МОЖНА ЗАХОДИТИ ТІЛЇКИ ЇЙ\Pictures\Презентації\vitamin_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4929221" cy="344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Піридоксин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безбарвними</a:t>
            </a:r>
            <a:r>
              <a:rPr lang="ru-RU" dirty="0" smtClean="0"/>
              <a:t> </a:t>
            </a:r>
            <a:r>
              <a:rPr lang="ru-RU" dirty="0" err="1" smtClean="0"/>
              <a:t>кристалами</a:t>
            </a:r>
            <a:r>
              <a:rPr lang="ru-RU" dirty="0" smtClean="0"/>
              <a:t>, </a:t>
            </a:r>
            <a:r>
              <a:rPr lang="ru-RU" dirty="0" err="1" smtClean="0"/>
              <a:t>розчинними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їстівних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піридоксину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в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. Але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 </a:t>
            </a:r>
            <a:r>
              <a:rPr lang="ru-RU" dirty="0" err="1" smtClean="0">
                <a:hlinkClick r:id="rId2" tooltip="Пітайя (ще не написана)"/>
              </a:rPr>
              <a:t>пітайя</a:t>
            </a:r>
            <a:r>
              <a:rPr lang="ru-RU" dirty="0" smtClean="0"/>
              <a:t>,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піридоксином</a:t>
            </a:r>
            <a:r>
              <a:rPr lang="ru-RU" dirty="0" smtClean="0"/>
              <a:t>. </a:t>
            </a:r>
            <a:r>
              <a:rPr lang="ru-RU" dirty="0" err="1" smtClean="0"/>
              <a:t>Піридоксин</a:t>
            </a:r>
            <a:r>
              <a:rPr lang="ru-RU" dirty="0" smtClean="0"/>
              <a:t> </a:t>
            </a:r>
            <a:r>
              <a:rPr lang="ru-RU" dirty="0" err="1" smtClean="0"/>
              <a:t>синтезується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бактеріями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м'ясних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молочних</a:t>
            </a:r>
            <a:r>
              <a:rPr lang="ru-RU" dirty="0" smtClean="0"/>
              <a:t> продуктах,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стійкий</a:t>
            </a:r>
            <a:r>
              <a:rPr lang="ru-RU" dirty="0" smtClean="0"/>
              <a:t> до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GB" dirty="0" smtClean="0"/>
              <a:t>B, </a:t>
            </a:r>
            <a:r>
              <a:rPr lang="ru-RU" dirty="0" smtClean="0"/>
              <a:t>тому у </a:t>
            </a:r>
            <a:r>
              <a:rPr lang="ru-RU" dirty="0" err="1" smtClean="0"/>
              <a:t>варених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смажених</a:t>
            </a:r>
            <a:r>
              <a:rPr lang="ru-RU" dirty="0" smtClean="0"/>
              <a:t> </a:t>
            </a:r>
            <a:r>
              <a:rPr lang="ru-RU" dirty="0" err="1" smtClean="0"/>
              <a:t>м'ясних</a:t>
            </a:r>
            <a:r>
              <a:rPr lang="ru-RU" dirty="0" smtClean="0"/>
              <a:t> продуктах </a:t>
            </a:r>
            <a:r>
              <a:rPr lang="ru-RU" dirty="0" err="1" smtClean="0"/>
              <a:t>його</a:t>
            </a:r>
            <a:r>
              <a:rPr lang="ru-RU" dirty="0" smtClean="0"/>
              <a:t> мало. </a:t>
            </a:r>
            <a:r>
              <a:rPr lang="ru-RU" dirty="0" err="1" smtClean="0"/>
              <a:t>Вегетаріанці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піридоксин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шкірки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грунту,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картоплі</a:t>
            </a:r>
            <a:r>
              <a:rPr lang="ru-RU" dirty="0" smtClean="0"/>
              <a:t>, </a:t>
            </a:r>
            <a:r>
              <a:rPr lang="ru-RU" dirty="0" err="1" smtClean="0"/>
              <a:t>моркви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82931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B6 (</a:t>
            </a:r>
            <a:r>
              <a:rPr lang="ru-RU" dirty="0" err="1" smtClean="0"/>
              <a:t>піридоксин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7829576" cy="28763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Особливо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GB" dirty="0" smtClean="0"/>
              <a:t>B6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зернових</a:t>
            </a:r>
            <a:r>
              <a:rPr lang="ru-RU" dirty="0" smtClean="0"/>
              <a:t> </a:t>
            </a:r>
            <a:r>
              <a:rPr lang="ru-RU" dirty="0" err="1" smtClean="0"/>
              <a:t>паростках</a:t>
            </a:r>
            <a:r>
              <a:rPr lang="ru-RU" dirty="0" smtClean="0"/>
              <a:t>, у </a:t>
            </a:r>
            <a:r>
              <a:rPr lang="ru-RU" dirty="0" err="1" smtClean="0"/>
              <a:t>волоських</a:t>
            </a:r>
            <a:r>
              <a:rPr lang="ru-RU" dirty="0" smtClean="0"/>
              <a:t> </a:t>
            </a:r>
            <a:r>
              <a:rPr lang="ru-RU" dirty="0" err="1" smtClean="0"/>
              <a:t>горіхах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фундуку, в </a:t>
            </a:r>
            <a:r>
              <a:rPr lang="ru-RU" dirty="0" err="1" smtClean="0"/>
              <a:t>шпинаті</a:t>
            </a:r>
            <a:r>
              <a:rPr lang="ru-RU" dirty="0" smtClean="0"/>
              <a:t>, </a:t>
            </a:r>
            <a:r>
              <a:rPr lang="ru-RU" dirty="0" err="1" smtClean="0"/>
              <a:t>картоплі</a:t>
            </a:r>
            <a:r>
              <a:rPr lang="ru-RU" dirty="0" smtClean="0"/>
              <a:t>, </a:t>
            </a:r>
            <a:r>
              <a:rPr lang="ru-RU" dirty="0" err="1" smtClean="0"/>
              <a:t>кольоровій</a:t>
            </a:r>
            <a:r>
              <a:rPr lang="ru-RU" dirty="0" smtClean="0"/>
              <a:t> </a:t>
            </a:r>
            <a:r>
              <a:rPr lang="ru-RU" dirty="0" err="1" smtClean="0"/>
              <a:t>капусті</a:t>
            </a:r>
            <a:r>
              <a:rPr lang="ru-RU" dirty="0" smtClean="0"/>
              <a:t>, </a:t>
            </a:r>
            <a:r>
              <a:rPr lang="ru-RU" dirty="0" err="1" smtClean="0"/>
              <a:t>моркві</a:t>
            </a:r>
            <a:r>
              <a:rPr lang="ru-RU" dirty="0" smtClean="0"/>
              <a:t>, </a:t>
            </a:r>
            <a:r>
              <a:rPr lang="ru-RU" dirty="0" err="1" smtClean="0"/>
              <a:t>салаті</a:t>
            </a:r>
            <a:r>
              <a:rPr lang="ru-RU" dirty="0" smtClean="0"/>
              <a:t>, </a:t>
            </a:r>
            <a:r>
              <a:rPr lang="ru-RU" dirty="0" err="1" smtClean="0"/>
              <a:t>кочанної</a:t>
            </a:r>
            <a:r>
              <a:rPr lang="ru-RU" dirty="0" smtClean="0"/>
              <a:t> </a:t>
            </a:r>
            <a:r>
              <a:rPr lang="ru-RU" dirty="0" err="1" smtClean="0"/>
              <a:t>капусті</a:t>
            </a:r>
            <a:r>
              <a:rPr lang="ru-RU" dirty="0" smtClean="0"/>
              <a:t>, </a:t>
            </a:r>
            <a:r>
              <a:rPr lang="ru-RU" dirty="0" err="1" smtClean="0"/>
              <a:t>помідорах</a:t>
            </a:r>
            <a:r>
              <a:rPr lang="ru-RU" dirty="0" smtClean="0"/>
              <a:t>, </a:t>
            </a:r>
            <a:r>
              <a:rPr lang="ru-RU" dirty="0" err="1" smtClean="0"/>
              <a:t>полуниці</a:t>
            </a:r>
            <a:r>
              <a:rPr lang="ru-RU" dirty="0" smtClean="0"/>
              <a:t>, </a:t>
            </a:r>
            <a:r>
              <a:rPr lang="ru-RU" dirty="0" err="1" smtClean="0"/>
              <a:t>черешні</a:t>
            </a:r>
            <a:r>
              <a:rPr lang="ru-RU" dirty="0" smtClean="0"/>
              <a:t>, апельсинах </a:t>
            </a:r>
            <a:r>
              <a:rPr lang="ru-RU" dirty="0" err="1" smtClean="0"/>
              <a:t>і</a:t>
            </a:r>
            <a:r>
              <a:rPr lang="ru-RU" dirty="0" smtClean="0"/>
              <a:t> лимонах.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м'ясних</a:t>
            </a:r>
            <a:r>
              <a:rPr lang="ru-RU" dirty="0" smtClean="0"/>
              <a:t> продуктах, </a:t>
            </a:r>
            <a:r>
              <a:rPr lang="ru-RU" dirty="0" err="1" smtClean="0"/>
              <a:t>рибі</a:t>
            </a:r>
            <a:r>
              <a:rPr lang="ru-RU" dirty="0" smtClean="0"/>
              <a:t>, </a:t>
            </a:r>
            <a:r>
              <a:rPr lang="ru-RU" dirty="0" err="1" smtClean="0"/>
              <a:t>яйцях</a:t>
            </a:r>
            <a:r>
              <a:rPr lang="ru-RU" dirty="0" smtClean="0"/>
              <a:t>, крупах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D:\ПАПКА ОЛЕНИ МОЖНА ЗАХОДИТИ ТІЛЇКИ ЇЙ\Pictures\Презентації\img_d9ccfcc1559a9e44ae694dfe6e4b81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49206"/>
            <a:ext cx="5286412" cy="372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29478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пангамовой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в </a:t>
            </a:r>
            <a:r>
              <a:rPr lang="ru-RU" dirty="0" err="1" smtClean="0"/>
              <a:t>насінні</a:t>
            </a:r>
            <a:r>
              <a:rPr lang="ru-RU" dirty="0" smtClean="0"/>
              <a:t> </a:t>
            </a:r>
            <a:r>
              <a:rPr lang="ru-RU" dirty="0" err="1" smtClean="0"/>
              <a:t>злакових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ядрах </a:t>
            </a:r>
            <a:r>
              <a:rPr lang="ru-RU" dirty="0" err="1" smtClean="0"/>
              <a:t>кісточкових</a:t>
            </a:r>
            <a:r>
              <a:rPr lang="ru-RU" dirty="0" smtClean="0"/>
              <a:t> </a:t>
            </a:r>
            <a:r>
              <a:rPr lang="ru-RU" dirty="0" err="1" smtClean="0"/>
              <a:t>плодів</a:t>
            </a:r>
            <a:r>
              <a:rPr lang="ru-RU" dirty="0" smtClean="0"/>
              <a:t>. Потреба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пангамовой</a:t>
            </a:r>
            <a:r>
              <a:rPr lang="ru-RU" dirty="0" smtClean="0"/>
              <a:t> </a:t>
            </a:r>
            <a:r>
              <a:rPr lang="ru-RU" dirty="0" err="1" smtClean="0"/>
              <a:t>кислоті</a:t>
            </a:r>
            <a:r>
              <a:rPr lang="ru-RU" dirty="0" smtClean="0"/>
              <a:t> - 2 мг на </a:t>
            </a:r>
            <a:r>
              <a:rPr lang="ru-RU" dirty="0" err="1" smtClean="0"/>
              <a:t>добу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761526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B15 </a:t>
            </a:r>
            <a:r>
              <a:rPr lang="uk-UA" dirty="0" smtClean="0"/>
              <a:t>(</a:t>
            </a:r>
            <a:r>
              <a:rPr lang="uk-UA" dirty="0" err="1" smtClean="0"/>
              <a:t>пангамова</a:t>
            </a:r>
            <a:r>
              <a:rPr lang="uk-UA" dirty="0" smtClean="0"/>
              <a:t> кислота)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509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Вітаміни</vt:lpstr>
      <vt:lpstr>Слайд 2</vt:lpstr>
      <vt:lpstr>Вітамін B1 - водорозчинний вітамін</vt:lpstr>
      <vt:lpstr>Слайд 4</vt:lpstr>
      <vt:lpstr>Вітамін B2 (рибофлаїн)</vt:lpstr>
      <vt:lpstr>Слайд 6</vt:lpstr>
      <vt:lpstr>Вітамін B6 (піридоксин)</vt:lpstr>
      <vt:lpstr>Слайд 8</vt:lpstr>
      <vt:lpstr>Вітамін B15 (пангамова кислота)</vt:lpstr>
      <vt:lpstr>Слайд 10</vt:lpstr>
      <vt:lpstr>Вітамін С (аскорбінова кислота)</vt:lpstr>
      <vt:lpstr>Слайд 12</vt:lpstr>
      <vt:lpstr>Вітамін А (ретинол)</vt:lpstr>
      <vt:lpstr>Слайд 14</vt:lpstr>
      <vt:lpstr>Вітамін D (кальцеферол)</vt:lpstr>
      <vt:lpstr>Слайд 16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</dc:title>
  <dc:creator>Ivan</dc:creator>
  <cp:lastModifiedBy>Ivan</cp:lastModifiedBy>
  <cp:revision>5</cp:revision>
  <dcterms:created xsi:type="dcterms:W3CDTF">2013-12-09T13:22:57Z</dcterms:created>
  <dcterms:modified xsi:type="dcterms:W3CDTF">2013-12-09T14:10:58Z</dcterms:modified>
</cp:coreProperties>
</file>