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3" r:id="rId8"/>
    <p:sldId id="261" r:id="rId9"/>
    <p:sldId id="262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1208A8E-6305-4DA0-A4D5-AC1CBABA3A01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B8D13DD-DCBD-4183-AC85-7F3AB0A0E77A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8A8E-6305-4DA0-A4D5-AC1CBABA3A01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3DD-DCBD-4183-AC85-7F3AB0A0E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8A8E-6305-4DA0-A4D5-AC1CBABA3A01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3DD-DCBD-4183-AC85-7F3AB0A0E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8A8E-6305-4DA0-A4D5-AC1CBABA3A01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3DD-DCBD-4183-AC85-7F3AB0A0E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8A8E-6305-4DA0-A4D5-AC1CBABA3A01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3DD-DCBD-4183-AC85-7F3AB0A0E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8A8E-6305-4DA0-A4D5-AC1CBABA3A01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3DD-DCBD-4183-AC85-7F3AB0A0E7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8A8E-6305-4DA0-A4D5-AC1CBABA3A01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3DD-DCBD-4183-AC85-7F3AB0A0E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8A8E-6305-4DA0-A4D5-AC1CBABA3A01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3DD-DCBD-4183-AC85-7F3AB0A0E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8A8E-6305-4DA0-A4D5-AC1CBABA3A01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3DD-DCBD-4183-AC85-7F3AB0A0E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8A8E-6305-4DA0-A4D5-AC1CBABA3A01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3DD-DCBD-4183-AC85-7F3AB0A0E77A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8A8E-6305-4DA0-A4D5-AC1CBABA3A01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3DD-DCBD-4183-AC85-7F3AB0A0E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1208A8E-6305-4DA0-A4D5-AC1CBABA3A01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B8D13DD-DCBD-4183-AC85-7F3AB0A0E7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348880"/>
            <a:ext cx="3313355" cy="1702160"/>
          </a:xfrm>
        </p:spPr>
        <p:txBody>
          <a:bodyPr anchor="ctr">
            <a:normAutofit/>
          </a:bodyPr>
          <a:lstStyle/>
          <a:p>
            <a:pPr algn="ctr"/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Б</a:t>
            </a:r>
            <a:r>
              <a:rPr lang="uk-UA" sz="8000" b="1" dirty="0" smtClean="0">
                <a:latin typeface="Arial" pitchFamily="34" charset="0"/>
                <a:cs typeface="Arial" pitchFamily="34" charset="0"/>
              </a:rPr>
              <a:t>ІЛКИ</a:t>
            </a:r>
            <a:endParaRPr lang="ru-RU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365104"/>
            <a:ext cx="2718955" cy="1672216"/>
          </a:xfrm>
        </p:spPr>
        <p:txBody>
          <a:bodyPr>
            <a:normAutofit/>
          </a:bodyPr>
          <a:lstStyle/>
          <a:p>
            <a:r>
              <a:rPr lang="uk-UA" dirty="0"/>
              <a:t>в</a:t>
            </a:r>
            <a:r>
              <a:rPr lang="uk-UA" dirty="0" smtClean="0"/>
              <a:t>иконала </a:t>
            </a:r>
            <a:br>
              <a:rPr lang="uk-UA" dirty="0" smtClean="0"/>
            </a:br>
            <a:r>
              <a:rPr lang="uk-UA" dirty="0" smtClean="0"/>
              <a:t>учениця 10 – Б класу</a:t>
            </a:r>
            <a:br>
              <a:rPr lang="uk-UA" dirty="0" smtClean="0"/>
            </a:br>
            <a:r>
              <a:rPr lang="uk-UA" dirty="0" smtClean="0"/>
              <a:t>ЗОШ № 26</a:t>
            </a:r>
            <a:br>
              <a:rPr lang="uk-UA" dirty="0" smtClean="0"/>
            </a:br>
            <a:r>
              <a:rPr lang="uk-UA" dirty="0" smtClean="0"/>
              <a:t>м. Житомира</a:t>
            </a:r>
            <a:br>
              <a:rPr lang="uk-UA" dirty="0" smtClean="0"/>
            </a:br>
            <a:r>
              <a:rPr lang="uk-UA" dirty="0" smtClean="0"/>
              <a:t>Бондар Вікторія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20" y="18435"/>
            <a:ext cx="3391272" cy="225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0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720080"/>
          </a:xfrm>
        </p:spPr>
        <p:txBody>
          <a:bodyPr/>
          <a:lstStyle/>
          <a:p>
            <a:r>
              <a:rPr lang="uk-UA" sz="3300" kern="0" dirty="0">
                <a:solidFill>
                  <a:srgbClr val="00B050"/>
                </a:solidFill>
                <a:latin typeface="Arial Black"/>
              </a:rPr>
              <a:t>Функції білків в організмі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28740"/>
            <a:ext cx="81369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Будівельна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– вони є основою біологічних мембран. З білків складаються </a:t>
            </a:r>
            <a:r>
              <a:rPr lang="uk-UA" sz="2200" dirty="0" err="1">
                <a:latin typeface="Arial" pitchFamily="34" charset="0"/>
                <a:cs typeface="Arial" pitchFamily="34" charset="0"/>
              </a:rPr>
              <a:t>мікротрубочки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 та </a:t>
            </a:r>
            <a:r>
              <a:rPr lang="uk-UA" sz="2200" dirty="0" err="1">
                <a:latin typeface="Arial" pitchFamily="34" charset="0"/>
                <a:cs typeface="Arial" pitchFamily="34" charset="0"/>
              </a:rPr>
              <a:t>мікронитки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, які виконують роль скелета. Скріплюють клітинні структури. У хрящах і сухожиллях – колаген, у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зв’язках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– еластин, у кістках – осин, волосся, нігті,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пір’я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– кератин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Захисна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запобігання ушкодженням клітин, органів і організму в цілому, захист від паразитів і сторонніх білків.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Регуляторна</a:t>
            </a:r>
            <a:r>
              <a:rPr lang="uk-UA" sz="2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– регулювання активності обміну речовин. Це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гормони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білкової породи чи ферменти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9"/>
          <a:stretch/>
        </p:blipFill>
        <p:spPr bwMode="auto">
          <a:xfrm>
            <a:off x="2195736" y="4660394"/>
            <a:ext cx="5040560" cy="2007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9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293690"/>
            <a:ext cx="76328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Сигнальна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– здатність “розпізнавати” специфічні хімічні сполуки і певним чином на них реагувати.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Скорочувальна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– забезпечує здатність клітини, тканини чи організму змінювати форму, рухатись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Запасаюча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– деякі білки відкладаються про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запас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71"/>
          <a:stretch/>
        </p:blipFill>
        <p:spPr bwMode="auto">
          <a:xfrm>
            <a:off x="1475656" y="802633"/>
            <a:ext cx="6015448" cy="2392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3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7920880" cy="3888432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uk-UA" sz="2800" b="1" dirty="0">
                <a:solidFill>
                  <a:srgbClr val="94C60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Транспортна</a:t>
            </a:r>
            <a:r>
              <a:rPr lang="uk-UA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транспорт неорганічних іонів і специфічних органічних речовин</a:t>
            </a:r>
          </a:p>
          <a:p>
            <a:pPr marL="285750" lvl="0" indent="-285750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uk-UA" sz="2800" b="1" dirty="0">
                <a:solidFill>
                  <a:srgbClr val="94C60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Енергетична</a:t>
            </a:r>
            <a:r>
              <a:rPr lang="uk-UA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при їхньому розщепленні вивільняється енергія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uk-UA" sz="2800" b="1" dirty="0">
                <a:solidFill>
                  <a:srgbClr val="94C60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Каталітична</a:t>
            </a:r>
            <a:r>
              <a:rPr lang="uk-UA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виконується певним класом білків – ферментами, що прискорюють біохімічні реакції</a:t>
            </a:r>
          </a:p>
          <a:p>
            <a:pPr marL="285750" lvl="0" indent="-285750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uk-UA" sz="2800" b="1" dirty="0">
                <a:solidFill>
                  <a:srgbClr val="94C60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Поживна</a:t>
            </a:r>
            <a:r>
              <a:rPr lang="uk-UA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на деяких етапах розвитку зародок споживає їх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80269"/>
            <a:ext cx="5224612" cy="2861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3230906" cy="1325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2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1013" y="2636912"/>
            <a:ext cx="3817411" cy="2016224"/>
          </a:xfrm>
        </p:spPr>
        <p:txBody>
          <a:bodyPr anchor="ctr">
            <a:noAutofit/>
          </a:bodyPr>
          <a:lstStyle/>
          <a:p>
            <a:pPr algn="ctr"/>
            <a:r>
              <a:rPr lang="uk-UA" sz="6000" b="1" dirty="0" smtClean="0"/>
              <a:t>Дякую за увагу</a:t>
            </a:r>
            <a:endParaRPr lang="ru-RU" sz="6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4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7918">
            <a:off x="-7834" y="260648"/>
            <a:ext cx="4484927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87084" l="9910" r="89977">
                        <a14:backgroundMark x1="34685" y1="84344" x2="38514" y2="7945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745">
            <a:off x="392223" y="3543429"/>
            <a:ext cx="5885284" cy="338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"/>
            <a:ext cx="3600401" cy="28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6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3575461" cy="21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560840" cy="3816424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00B050"/>
                </a:solidFill>
              </a:rPr>
              <a:t>Біополімери</a:t>
            </a:r>
            <a:r>
              <a:rPr lang="uk-UA" dirty="0" smtClean="0"/>
              <a:t>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– це органічні речовини, що складаються з повторюваних структурних одиниць – мономерів. До біополімерів належать мономери білків, що становлять 10 – 20% від сирої маси та 50 – 80% від сухої маси клітини.</a:t>
            </a:r>
          </a:p>
          <a:p>
            <a:r>
              <a:rPr lang="uk-UA" sz="2600" b="1" dirty="0" smtClean="0">
                <a:solidFill>
                  <a:srgbClr val="00B050"/>
                </a:solidFill>
              </a:rPr>
              <a:t>Білки</a:t>
            </a:r>
            <a:r>
              <a:rPr lang="uk-UA" dirty="0" smtClean="0"/>
              <a:t>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– це органічні сполуки, полімери, мономерами в яких є амінокислоти. </a:t>
            </a:r>
            <a:r>
              <a:rPr lang="uk-UA" sz="2600" b="1" dirty="0" smtClean="0">
                <a:solidFill>
                  <a:srgbClr val="00B050"/>
                </a:solidFill>
              </a:rPr>
              <a:t>Амінокислоти</a:t>
            </a:r>
            <a:r>
              <a:rPr lang="uk-UA" dirty="0" smtClean="0"/>
              <a:t>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– це невеликі за розміром органічні сполуки , у молекулі яких одночасно містяться аміногрупа та карбоксильна група.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5025" y="4338355"/>
            <a:ext cx="187736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2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7920880" cy="3508977"/>
          </a:xfrm>
        </p:spPr>
        <p:txBody>
          <a:bodyPr/>
          <a:lstStyle/>
          <a:p>
            <a:r>
              <a:rPr lang="uk-UA" dirty="0" smtClean="0"/>
              <a:t>У процесі   біосинтезу білка до його складу включаються 20 амінокислот.</a:t>
            </a:r>
          </a:p>
          <a:p>
            <a:r>
              <a:rPr lang="uk-UA" dirty="0" smtClean="0"/>
              <a:t>Амінокислоти можуть з’єднуватися одна з одною через спільні для них групи. Між амінокислотами, що з’єдналися, виникає пептидний зв’язок.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94645"/>
            <a:ext cx="5286339" cy="3330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8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b="1" dirty="0" smtClean="0"/>
              <a:t>Рівні організації білкової молекули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5256584" cy="4608512"/>
          </a:xfrm>
        </p:spPr>
        <p:txBody>
          <a:bodyPr>
            <a:normAutofit/>
          </a:bodyPr>
          <a:lstStyle/>
          <a:p>
            <a:pPr lvl="0" indent="-342900" fontAlgn="base">
              <a:lnSpc>
                <a:spcPct val="80000"/>
              </a:lnSpc>
              <a:spcAft>
                <a:spcPct val="0"/>
              </a:spcAft>
              <a:buClr>
                <a:srgbClr val="00B050"/>
              </a:buClr>
              <a:buSzPct val="70000"/>
              <a:buFont typeface="Wingdings" pitchFamily="2" charset="2"/>
              <a:buChar char="l"/>
            </a:pPr>
            <a:r>
              <a:rPr lang="uk-UA" sz="3000" b="1" kern="0" dirty="0" smtClean="0">
                <a:solidFill>
                  <a:srgbClr val="00B050"/>
                </a:solidFill>
                <a:latin typeface="Arial"/>
              </a:rPr>
              <a:t>Первинна структура </a:t>
            </a:r>
            <a:r>
              <a:rPr lang="uk-UA" sz="2600" kern="0" dirty="0" smtClean="0">
                <a:solidFill>
                  <a:srgbClr val="000000"/>
                </a:solidFill>
                <a:latin typeface="Arial"/>
              </a:rPr>
              <a:t>— пептидна або амінокислотна послідовність, тобто послідовність амінокислотних залишків у пептидному ланцюжку. Саме первинна структура кодується відповідним геном і найбільшою мірою визначає властивості сформованого білка. </a:t>
            </a:r>
          </a:p>
          <a:p>
            <a:endParaRPr lang="ru-RU" dirty="0"/>
          </a:p>
        </p:txBody>
      </p:sp>
      <p:pic>
        <p:nvPicPr>
          <p:cNvPr id="4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316835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4289"/>
          <a:stretch/>
        </p:blipFill>
        <p:spPr bwMode="auto">
          <a:xfrm>
            <a:off x="2411760" y="5445224"/>
            <a:ext cx="2664296" cy="101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0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4187" y="4005064"/>
            <a:ext cx="5832648" cy="2304256"/>
          </a:xfrm>
        </p:spPr>
        <p:txBody>
          <a:bodyPr/>
          <a:lstStyle/>
          <a:p>
            <a:pPr lvl="0" indent="-342900" fontAlgn="base">
              <a:lnSpc>
                <a:spcPct val="80000"/>
              </a:lnSpc>
              <a:spcAft>
                <a:spcPct val="0"/>
              </a:spcAft>
              <a:buClr>
                <a:srgbClr val="00B050"/>
              </a:buClr>
              <a:buSzPct val="70000"/>
              <a:buFont typeface="Wingdings" pitchFamily="2" charset="2"/>
              <a:buChar char="l"/>
            </a:pPr>
            <a:r>
              <a:rPr lang="uk-UA" sz="3000" b="1" kern="0" dirty="0">
                <a:solidFill>
                  <a:srgbClr val="00B050"/>
                </a:solidFill>
                <a:latin typeface="Arial"/>
              </a:rPr>
              <a:t>Вторинна структура </a:t>
            </a:r>
            <a:r>
              <a:rPr lang="uk-UA" sz="2600" kern="0" dirty="0">
                <a:solidFill>
                  <a:srgbClr val="000000"/>
                </a:solidFill>
                <a:latin typeface="Arial"/>
              </a:rPr>
              <a:t>— локальне впорядковування фрагменту поліпептидного ланцюжка, стабілізоване водневими зв'язками і гідрофобними взаємодіями. 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9613"/>
          <a:stretch/>
        </p:blipFill>
        <p:spPr bwMode="auto">
          <a:xfrm>
            <a:off x="0" y="4437112"/>
            <a:ext cx="3563888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6" y="980728"/>
            <a:ext cx="8419246" cy="242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9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5400600" cy="5760640"/>
          </a:xfrm>
        </p:spPr>
        <p:txBody>
          <a:bodyPr>
            <a:noAutofit/>
          </a:bodyPr>
          <a:lstStyle/>
          <a:p>
            <a:pPr lvl="0" indent="-342900" fontAlgn="base">
              <a:lnSpc>
                <a:spcPct val="80000"/>
              </a:lnSpc>
              <a:spcAft>
                <a:spcPct val="0"/>
              </a:spcAft>
              <a:buClr>
                <a:srgbClr val="00B050"/>
              </a:buClr>
              <a:buSzPct val="70000"/>
              <a:buFont typeface="Wingdings" pitchFamily="2" charset="2"/>
              <a:buChar char="l"/>
            </a:pPr>
            <a:r>
              <a:rPr lang="uk-UA" sz="3000" b="1" kern="0" dirty="0" smtClean="0">
                <a:solidFill>
                  <a:srgbClr val="00B050"/>
                </a:solidFill>
                <a:latin typeface="Arial"/>
              </a:rPr>
              <a:t>Третинна структура </a:t>
            </a:r>
            <a:r>
              <a:rPr lang="uk-UA" sz="2600" kern="0" dirty="0" smtClean="0">
                <a:solidFill>
                  <a:srgbClr val="000000"/>
                </a:solidFill>
                <a:latin typeface="Arial"/>
              </a:rPr>
              <a:t>— повна просторова будова цілої білкової молекули, просторове взаємовідношення вторинних структур одна до одної. Третинна структура загалом стабілізується нелокальними взаємодіями, найчастіше формуванням гідрофобного ядра, а також завдяки утворенню водневих зв'язків, </a:t>
            </a:r>
            <a:r>
              <a:rPr lang="uk-UA" sz="2600" kern="0" dirty="0" err="1" smtClean="0">
                <a:solidFill>
                  <a:srgbClr val="000000"/>
                </a:solidFill>
                <a:latin typeface="Arial"/>
              </a:rPr>
              <a:t>солевих</a:t>
            </a:r>
            <a:r>
              <a:rPr lang="uk-UA" sz="2600" kern="0" dirty="0" smtClean="0">
                <a:solidFill>
                  <a:srgbClr val="000000"/>
                </a:solidFill>
                <a:latin typeface="Arial"/>
              </a:rPr>
              <a:t> містків, інших типів іонних взаємодій, </a:t>
            </a:r>
            <a:r>
              <a:rPr lang="uk-UA" sz="2600" kern="0" dirty="0" err="1" smtClean="0">
                <a:solidFill>
                  <a:srgbClr val="000000"/>
                </a:solidFill>
                <a:latin typeface="Arial"/>
              </a:rPr>
              <a:t>дисульфідних</a:t>
            </a:r>
            <a:r>
              <a:rPr lang="uk-UA" sz="2600" kern="0" dirty="0" smtClean="0">
                <a:solidFill>
                  <a:srgbClr val="000000"/>
                </a:solidFill>
                <a:latin typeface="Arial"/>
              </a:rPr>
              <a:t> зв'язків між залишками цистеїну. </a:t>
            </a:r>
          </a:p>
        </p:txBody>
      </p:sp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9528"/>
            <a:ext cx="3312368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 b="11290"/>
          <a:stretch/>
        </p:blipFill>
        <p:spPr bwMode="auto">
          <a:xfrm>
            <a:off x="5940152" y="908720"/>
            <a:ext cx="272663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5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10415"/>
            <a:ext cx="6777317" cy="3508977"/>
          </a:xfrm>
        </p:spPr>
        <p:txBody>
          <a:bodyPr/>
          <a:lstStyle/>
          <a:p>
            <a:pPr lvl="0" indent="-342900" fontAlgn="base">
              <a:lnSpc>
                <a:spcPct val="80000"/>
              </a:lnSpc>
              <a:spcAft>
                <a:spcPct val="0"/>
              </a:spcAft>
              <a:buClr>
                <a:srgbClr val="00B050"/>
              </a:buClr>
              <a:buSzPct val="70000"/>
              <a:buFont typeface="Wingdings" pitchFamily="2" charset="2"/>
              <a:buChar char="l"/>
            </a:pPr>
            <a:r>
              <a:rPr lang="uk-UA" sz="3000" b="1" kern="0" dirty="0">
                <a:solidFill>
                  <a:srgbClr val="00B050"/>
                </a:solidFill>
                <a:latin typeface="Arial"/>
              </a:rPr>
              <a:t>Четвертинна структура </a:t>
            </a:r>
            <a:r>
              <a:rPr lang="uk-UA" kern="0" dirty="0">
                <a:solidFill>
                  <a:srgbClr val="000000"/>
                </a:solidFill>
                <a:latin typeface="Arial"/>
              </a:rPr>
              <a:t>— </a:t>
            </a:r>
            <a:r>
              <a:rPr lang="uk-UA" sz="2600" kern="0" dirty="0" err="1">
                <a:solidFill>
                  <a:srgbClr val="000000"/>
                </a:solidFill>
                <a:latin typeface="Arial"/>
              </a:rPr>
              <a:t>структура</a:t>
            </a:r>
            <a:r>
              <a:rPr lang="uk-UA" sz="2600" kern="0" dirty="0">
                <a:solidFill>
                  <a:srgbClr val="000000"/>
                </a:solidFill>
                <a:latin typeface="Arial"/>
              </a:rPr>
              <a:t>, що виникає в результаті взаємодії кількох білкових молекул, які в даному контексті називають </a:t>
            </a:r>
            <a:r>
              <a:rPr lang="uk-UA" sz="2600" kern="0" dirty="0" err="1">
                <a:solidFill>
                  <a:srgbClr val="000000"/>
                </a:solidFill>
                <a:latin typeface="Arial"/>
              </a:rPr>
              <a:t>субодиницями</a:t>
            </a:r>
            <a:r>
              <a:rPr lang="uk-UA" sz="2600" kern="0" dirty="0">
                <a:solidFill>
                  <a:srgbClr val="000000"/>
                </a:solidFill>
                <a:latin typeface="Arial"/>
              </a:rPr>
              <a:t>. Повна структура кількох поєднаних </a:t>
            </a:r>
            <a:r>
              <a:rPr lang="uk-UA" sz="2600" kern="0" dirty="0" err="1">
                <a:solidFill>
                  <a:srgbClr val="000000"/>
                </a:solidFill>
                <a:latin typeface="Arial"/>
              </a:rPr>
              <a:t>субодиниць</a:t>
            </a:r>
            <a:r>
              <a:rPr lang="uk-UA" sz="2600" kern="0" dirty="0">
                <a:solidFill>
                  <a:srgbClr val="000000"/>
                </a:solidFill>
                <a:latin typeface="Arial"/>
              </a:rPr>
              <a:t>, що разом виконують спільну функцію, називається білковим комплексом. 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799288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b="11290"/>
          <a:stretch/>
        </p:blipFill>
        <p:spPr bwMode="auto">
          <a:xfrm rot="5400000">
            <a:off x="6905140" y="1550180"/>
            <a:ext cx="2880320" cy="1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9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260648"/>
            <a:ext cx="7024744" cy="1143000"/>
          </a:xfrm>
        </p:spPr>
        <p:txBody>
          <a:bodyPr anchor="ctr">
            <a:normAutofit/>
          </a:bodyPr>
          <a:lstStyle/>
          <a:p>
            <a:pPr algn="ctr"/>
            <a:r>
              <a:rPr lang="uk-UA" sz="4800" b="1" dirty="0"/>
              <a:t>Д</a:t>
            </a:r>
            <a:r>
              <a:rPr lang="uk-UA" sz="4800" b="1" dirty="0" smtClean="0"/>
              <a:t>енатурація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74271"/>
            <a:ext cx="4536504" cy="504056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П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очинаючи зі вторинної структури, просторова конформація макромолекул білка підтримується переважно слабкими хімічними зв’язками. Під впливом зовнішніх чинників, зв’язки, що утримують макромолекулу, рвуться і структура білка та його властивості змінюються. </a:t>
            </a:r>
          </a:p>
          <a:p>
            <a:pPr marL="68580" indent="0" algn="ctr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Цей процес називається </a:t>
            </a:r>
            <a:r>
              <a:rPr lang="uk-UA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денатурацією.</a:t>
            </a:r>
          </a:p>
          <a:p>
            <a:pPr marL="68580" indent="0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4668812"/>
            <a:ext cx="3936040" cy="2000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3E3D2D"/>
                </a:solidFill>
                <a:latin typeface="Arial" pitchFamily="34" charset="0"/>
                <a:cs typeface="Arial" pitchFamily="34" charset="0"/>
              </a:rPr>
              <a:t>Якщо порушуються всі структури білка, включаючи первинну, така денатурація називається </a:t>
            </a:r>
            <a:r>
              <a:rPr lang="uk-U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необоротна.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8556"/>
            <a:ext cx="3672408" cy="186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4" b="92268" l="9653" r="895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03" y="-243408"/>
            <a:ext cx="4555741" cy="341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0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464496" cy="1080120"/>
          </a:xfrm>
        </p:spPr>
        <p:txBody>
          <a:bodyPr anchor="ctr">
            <a:noAutofit/>
          </a:bodyPr>
          <a:lstStyle/>
          <a:p>
            <a:pPr algn="ctr"/>
            <a:r>
              <a:rPr lang="uk-UA" sz="4800" b="1" dirty="0" smtClean="0"/>
              <a:t>Ренатурація</a:t>
            </a:r>
            <a:r>
              <a:rPr lang="uk-UA" sz="4800" dirty="0" smtClean="0"/>
              <a:t>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556792"/>
            <a:ext cx="6768868" cy="2401492"/>
          </a:xfrm>
        </p:spPr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Бувають і процеси оборотної денатурації. За умови збереження первинної структури білка після усунення чинника, що призвів до денатурації, багато білків здатні повернути свою природну форму. Такий процес називається </a:t>
            </a:r>
            <a:r>
              <a:rPr lang="uk-UA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ренатурацією. </a:t>
            </a:r>
            <a:endParaRPr lang="ru-RU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6691946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3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303</TotalTime>
  <Words>499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БІЛКИ</vt:lpstr>
      <vt:lpstr>Презентация PowerPoint</vt:lpstr>
      <vt:lpstr>Презентация PowerPoint</vt:lpstr>
      <vt:lpstr>Рівні організації білкової молекули </vt:lpstr>
      <vt:lpstr>Презентация PowerPoint</vt:lpstr>
      <vt:lpstr>Презентация PowerPoint</vt:lpstr>
      <vt:lpstr>Презентация PowerPoint</vt:lpstr>
      <vt:lpstr>Денатурація</vt:lpstr>
      <vt:lpstr>Ренатурація </vt:lpstr>
      <vt:lpstr>Функції білків в організмі</vt:lpstr>
      <vt:lpstr>Презентация PowerPoint</vt:lpstr>
      <vt:lpstr>Презентация PowerPoint</vt:lpstr>
      <vt:lpstr>Дякую за увагу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Вика</cp:lastModifiedBy>
  <cp:revision>19</cp:revision>
  <dcterms:created xsi:type="dcterms:W3CDTF">2012-10-29T16:12:43Z</dcterms:created>
  <dcterms:modified xsi:type="dcterms:W3CDTF">2012-10-30T20:29:32Z</dcterms:modified>
</cp:coreProperties>
</file>