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3" r:id="rId11"/>
    <p:sldId id="262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9" y="620688"/>
            <a:ext cx="9143572" cy="30243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Презентація</a:t>
            </a:r>
          </a:p>
          <a:p>
            <a:pPr algn="ctr"/>
            <a:r>
              <a:rPr lang="uk-UA" sz="5400" dirty="0" smtClean="0"/>
              <a:t>на тему:</a:t>
            </a:r>
          </a:p>
          <a:p>
            <a:pPr algn="ctr"/>
            <a:r>
              <a:rPr lang="uk-UA" sz="5400" dirty="0" smtClean="0"/>
              <a:t>«Совоподібні»</a:t>
            </a:r>
            <a:endParaRPr lang="uk-UA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005064"/>
            <a:ext cx="4427985" cy="28529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Підготувала студентка 142 групи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Мартиненко Олена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4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004" y="1628800"/>
            <a:ext cx="9144000" cy="3933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Сови - птаха досить красномовні. Репертуар їх лементів включає набагато більше звуків, </a:t>
            </a:r>
            <a:r>
              <a:rPr lang="uk-UA" sz="2400" dirty="0" smtClean="0">
                <a:solidFill>
                  <a:schemeClr val="tx1"/>
                </a:solidFill>
              </a:rPr>
              <a:t>ніж </a:t>
            </a:r>
            <a:r>
              <a:rPr lang="uk-UA" sz="2400" dirty="0">
                <a:solidFill>
                  <a:schemeClr val="tx1"/>
                </a:solidFill>
              </a:rPr>
              <a:t>знайоме всім </a:t>
            </a:r>
            <a:r>
              <a:rPr lang="uk-UA" sz="2400" dirty="0" smtClean="0">
                <a:solidFill>
                  <a:schemeClr val="tx1"/>
                </a:solidFill>
              </a:rPr>
              <a:t>ухання. </a:t>
            </a:r>
            <a:r>
              <a:rPr lang="uk-UA" sz="2400" dirty="0">
                <a:solidFill>
                  <a:schemeClr val="tx1"/>
                </a:solidFill>
              </a:rPr>
              <a:t>Особлива балакучість властива совам у період розмноження. Відомо, що яструбина сова в такий час за одну ніч може подавати голос 600 раз. </a:t>
            </a:r>
            <a:r>
              <a:rPr lang="uk-UA" sz="2400" dirty="0" smtClean="0">
                <a:solidFill>
                  <a:schemeClr val="tx1"/>
                </a:solidFill>
              </a:rPr>
              <a:t>Звуки </a:t>
            </a:r>
            <a:r>
              <a:rPr lang="uk-UA" sz="2400" dirty="0">
                <a:solidFill>
                  <a:schemeClr val="tx1"/>
                </a:solidFill>
              </a:rPr>
              <a:t>в неї найрізноманітніші: одні, по опису, схожі на плач дитини, інші нагадують регіт - різкий і глузливий. З європейських сов горобиний сич, мабуть, самий маленький, однак не самий мовчазний: у нього вражаючий набір територіальних сигналів і різних жвавих посвистів. Пташенята в більшості видів, коли голодні, сповіщають про це швидким цвіріньканням, клацанням і щебетанням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71600" y="0"/>
            <a:ext cx="7272808" cy="12687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Звуки</a:t>
            </a:r>
          </a:p>
        </p:txBody>
      </p:sp>
    </p:spTree>
    <p:extLst>
      <p:ext uri="{BB962C8B-B14F-4D97-AF65-F5344CB8AC3E}">
        <p14:creationId xmlns:p14="http://schemas.microsoft.com/office/powerpoint/2010/main" val="317230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0"/>
            <a:ext cx="6624736" cy="14847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Розмноження сов</a:t>
            </a:r>
          </a:p>
        </p:txBody>
      </p:sp>
      <p:pic>
        <p:nvPicPr>
          <p:cNvPr id="10248" name="Picture 8" descr="http://900igr.net/datai/biologija/Sova-ptitsa/0010-010-Sova-pt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781" y="1460759"/>
            <a:ext cx="8067554" cy="52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247456" y="1460759"/>
            <a:ext cx="4896544" cy="5373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Звичайно сова мало трудиться над своїм гніздом і часто кладе яйця прямо без жодної підстилки. Яйця їх, в числі 2 — 10, білого кольору і кулястої форми. Всі види сов знаходять сильну любов до свого потомства, захищаючи його від ворогів з незвичайною мужністю.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4308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atyaburg.ru/sites/default/files/pictures/zabavnie_jivotnie/sova_filin_fo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0" y="0"/>
            <a:ext cx="4807474" cy="360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aanvi.ru/img/wallpapers/saanvi.ru-wallpaper-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40154" cy="36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3573016"/>
            <a:ext cx="9144000" cy="3284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Сови мають багато ворогів. Денні птахи ненавидять їх і прагнуть помститися цим хижакам за ті напади, які робляться ними вночі, під час сну. Весь ліс приходить в хвилювання, як тільки де-небудь буде помічена присутність сови; один птах попереджає іншого, і бідній сові доводиться погано, оскільки сильні денні птахи з люттю нападають на неї. Людина також в більшості випадків примикає до її ворогів, і рідко трапляється, щоб хто-небудь надав їй </a:t>
            </a:r>
            <a:r>
              <a:rPr lang="uk-UA" sz="2400" dirty="0" smtClean="0">
                <a:solidFill>
                  <a:schemeClr val="tx1"/>
                </a:solidFill>
              </a:rPr>
              <a:t>заступництво.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6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0"/>
            <a:ext cx="6624736" cy="14847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dirty="0"/>
              <a:t>Тривалість </a:t>
            </a:r>
            <a:r>
              <a:rPr lang="uk-UA" sz="4400" dirty="0" smtClean="0"/>
              <a:t>життя</a:t>
            </a:r>
            <a:endParaRPr lang="uk-UA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628800"/>
            <a:ext cx="4788024" cy="52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Максимальна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в </a:t>
            </a:r>
            <a:r>
              <a:rPr lang="ru-RU" sz="2400" dirty="0" err="1"/>
              <a:t>природі</a:t>
            </a:r>
            <a:r>
              <a:rPr lang="ru-RU" sz="2400" dirty="0"/>
              <a:t>, за </a:t>
            </a:r>
            <a:r>
              <a:rPr lang="ru-RU" sz="2400" dirty="0" err="1"/>
              <a:t>даними</a:t>
            </a:r>
            <a:r>
              <a:rPr lang="ru-RU" sz="2400" dirty="0"/>
              <a:t> </a:t>
            </a:r>
            <a:r>
              <a:rPr lang="ru-RU" sz="2400" dirty="0" err="1"/>
              <a:t>кільцювання</a:t>
            </a:r>
            <a:r>
              <a:rPr lang="ru-RU" sz="2400" dirty="0"/>
              <a:t>, </a:t>
            </a:r>
            <a:r>
              <a:rPr lang="ru-RU" sz="2400" dirty="0" err="1"/>
              <a:t>зафіксована</a:t>
            </a:r>
            <a:r>
              <a:rPr lang="ru-RU" sz="2400" dirty="0"/>
              <a:t> у сипухи. Одна з них прожила на </a:t>
            </a:r>
            <a:r>
              <a:rPr lang="ru-RU" sz="2400" dirty="0" err="1"/>
              <a:t>волі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18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П'ятнадцять</a:t>
            </a:r>
            <a:r>
              <a:rPr lang="ru-RU" sz="2400" dirty="0"/>
              <a:t> з половиною </a:t>
            </a:r>
            <a:r>
              <a:rPr lang="ru-RU" sz="2400" dirty="0" err="1"/>
              <a:t>років</a:t>
            </a:r>
            <a:r>
              <a:rPr lang="ru-RU" sz="2400" dirty="0"/>
              <a:t> жив в </a:t>
            </a:r>
            <a:r>
              <a:rPr lang="ru-RU" sz="2400" dirty="0" err="1"/>
              <a:t>природі</a:t>
            </a:r>
            <a:r>
              <a:rPr lang="ru-RU" sz="2400" dirty="0"/>
              <a:t> </a:t>
            </a:r>
            <a:r>
              <a:rPr lang="ru-RU" sz="2400" dirty="0" err="1"/>
              <a:t>сич</a:t>
            </a:r>
            <a:r>
              <a:rPr lang="ru-RU" sz="2400" dirty="0"/>
              <a:t> </a:t>
            </a:r>
            <a:r>
              <a:rPr lang="ru-RU" sz="2400" dirty="0" err="1"/>
              <a:t>хатній</a:t>
            </a:r>
            <a:r>
              <a:rPr lang="ru-RU" sz="2400" dirty="0"/>
              <a:t>. </a:t>
            </a:r>
            <a:r>
              <a:rPr lang="ru-RU" sz="2400" dirty="0" err="1"/>
              <a:t>Вказаними</a:t>
            </a:r>
            <a:r>
              <a:rPr lang="ru-RU" sz="2400" dirty="0"/>
              <a:t> </a:t>
            </a:r>
            <a:r>
              <a:rPr lang="ru-RU" sz="2400" dirty="0" err="1"/>
              <a:t>термінами</a:t>
            </a:r>
            <a:r>
              <a:rPr lang="ru-RU" sz="2400" dirty="0"/>
              <a:t> далеко не </a:t>
            </a:r>
            <a:r>
              <a:rPr lang="ru-RU" sz="2400" dirty="0" err="1"/>
              <a:t>вичерпуються</a:t>
            </a:r>
            <a:r>
              <a:rPr lang="ru-RU" sz="2400" dirty="0"/>
              <a:t> </a:t>
            </a:r>
            <a:r>
              <a:rPr lang="ru-RU" sz="2400" dirty="0" err="1"/>
              <a:t>життєві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 сов. В </a:t>
            </a:r>
            <a:r>
              <a:rPr lang="ru-RU" sz="2400" dirty="0" err="1"/>
              <a:t>багатьох</a:t>
            </a:r>
            <a:r>
              <a:rPr lang="ru-RU" sz="2400" dirty="0"/>
              <a:t> зоопарках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пугачі</a:t>
            </a:r>
            <a:r>
              <a:rPr lang="ru-RU" sz="2400" dirty="0"/>
              <a:t> доживали до сорока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п'ятдесяти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endParaRPr lang="uk-UA" sz="2400" dirty="0"/>
          </a:p>
        </p:txBody>
      </p:sp>
      <p:pic>
        <p:nvPicPr>
          <p:cNvPr id="12290" name="Picture 2" descr="http://www.symbolsbook.ru/images/S/Ow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028"/>
            <a:ext cx="4355976" cy="523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6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27338" y="1556792"/>
            <a:ext cx="9171338" cy="5301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Сова — символ мудрості, атрибут давньогрецької богині Афіни.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</a:rPr>
              <a:t>В українській культурі сова, пугач, сич — народнопоетичний символ смерті, пітьми. Крик сича віщує пожежу, смерть, біду взагалі. Наприклад, таке використання </a:t>
            </a:r>
            <a:r>
              <a:rPr lang="uk-UA" sz="2400" dirty="0" smtClean="0">
                <a:solidFill>
                  <a:schemeClr val="tx1"/>
                </a:solidFill>
              </a:rPr>
              <a:t>у </a:t>
            </a:r>
            <a:r>
              <a:rPr lang="uk-UA" sz="2400" dirty="0" err="1" smtClean="0">
                <a:solidFill>
                  <a:schemeClr val="tx1"/>
                </a:solidFill>
              </a:rPr>
              <a:t>Шевченка</a:t>
            </a:r>
            <a:r>
              <a:rPr lang="uk-UA" sz="2400" dirty="0" err="1">
                <a:solidFill>
                  <a:schemeClr val="tx1"/>
                </a:solidFill>
              </a:rPr>
              <a:t> в баладі </a:t>
            </a:r>
            <a:r>
              <a:rPr lang="uk-UA" sz="2400" dirty="0">
                <a:solidFill>
                  <a:schemeClr val="tx1"/>
                </a:solidFill>
              </a:rPr>
              <a:t>«</a:t>
            </a:r>
            <a:r>
              <a:rPr lang="uk-UA" sz="2400" i="1" dirty="0">
                <a:solidFill>
                  <a:schemeClr val="tx1"/>
                </a:solidFill>
              </a:rPr>
              <a:t>Причинна</a:t>
            </a:r>
            <a:r>
              <a:rPr lang="uk-UA" sz="2400" dirty="0">
                <a:solidFill>
                  <a:schemeClr val="tx1"/>
                </a:solidFill>
              </a:rPr>
              <a:t>»: «</a:t>
            </a:r>
            <a:r>
              <a:rPr lang="uk-UA" sz="2400" i="1" dirty="0">
                <a:solidFill>
                  <a:schemeClr val="tx1"/>
                </a:solidFill>
              </a:rPr>
              <a:t>Сичі в гаю перекликались</a:t>
            </a:r>
            <a:r>
              <a:rPr lang="uk-UA" sz="2400" i="1" dirty="0" smtClean="0">
                <a:solidFill>
                  <a:schemeClr val="tx1"/>
                </a:solidFill>
              </a:rPr>
              <a:t>…</a:t>
            </a:r>
            <a:r>
              <a:rPr lang="uk-UA" sz="2400" dirty="0" smtClean="0">
                <a:solidFill>
                  <a:schemeClr val="tx1"/>
                </a:solidFill>
              </a:rPr>
              <a:t>».</a:t>
            </a:r>
            <a:endParaRPr lang="uk-UA" sz="2400" dirty="0">
              <a:solidFill>
                <a:schemeClr val="tx1"/>
              </a:solidFill>
            </a:endParaRPr>
          </a:p>
          <a:p>
            <a:pPr algn="ctr"/>
            <a:r>
              <a:rPr lang="uk-UA" sz="2400" dirty="0">
                <a:solidFill>
                  <a:schemeClr val="tx1"/>
                </a:solidFill>
              </a:rPr>
              <a:t>Совами також називають людей, які звикли пізно лягати спати і пізно вставати (на відміну від жайворонків).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</a:rPr>
              <a:t>У серії (1997—2007) </a:t>
            </a:r>
            <a:r>
              <a:rPr lang="uk-UA" sz="2400" dirty="0" err="1">
                <a:solidFill>
                  <a:schemeClr val="tx1"/>
                </a:solidFill>
              </a:rPr>
              <a:t>роман</a:t>
            </a:r>
            <a:r>
              <a:rPr lang="uk-UA" sz="2400" dirty="0">
                <a:solidFill>
                  <a:schemeClr val="tx1"/>
                </a:solidFill>
              </a:rPr>
              <a:t>ів Джоан Роулінг про Гаррі Поттера сови використовуються як засіб зв'язку між </a:t>
            </a:r>
            <a:r>
              <a:rPr lang="uk-UA" sz="2400" dirty="0" smtClean="0">
                <a:solidFill>
                  <a:schemeClr val="tx1"/>
                </a:solidFill>
              </a:rPr>
              <a:t>чарівниками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(совина </a:t>
            </a:r>
            <a:r>
              <a:rPr lang="uk-UA" sz="2400" dirty="0">
                <a:solidFill>
                  <a:schemeClr val="tx1"/>
                </a:solidFill>
              </a:rPr>
              <a:t>пошта).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</a:rPr>
              <a:t>У серії (2008 - 2014) романів </a:t>
            </a:r>
            <a:r>
              <a:rPr lang="uk-UA" sz="2400" dirty="0" err="1">
                <a:solidFill>
                  <a:schemeClr val="tx1"/>
                </a:solidFill>
              </a:rPr>
              <a:t>Алєки</a:t>
            </a:r>
            <a:r>
              <a:rPr lang="uk-UA" sz="2400" dirty="0">
                <a:solidFill>
                  <a:schemeClr val="tx1"/>
                </a:solidFill>
              </a:rPr>
              <a:t> Вольських про Мілу </a:t>
            </a:r>
            <a:r>
              <a:rPr lang="uk-UA" sz="2400" dirty="0" err="1">
                <a:solidFill>
                  <a:schemeClr val="tx1"/>
                </a:solidFill>
              </a:rPr>
              <a:t>Рудік</a:t>
            </a:r>
            <a:r>
              <a:rPr lang="uk-UA" sz="2400" dirty="0">
                <a:solidFill>
                  <a:schemeClr val="tx1"/>
                </a:solidFill>
              </a:rPr>
              <a:t> сова є тотемом головної героїні, а ще намальована на чорній мітці Гільдії.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8" y="-14287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iologymoscow.ucoz.ru/audio/golosazivotnyh/ptici/original/sova_bolot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96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093296"/>
            <a:ext cx="914769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Дякую за увагу!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37931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0"/>
            <a:ext cx="8784976" cy="131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Совоподібні</a:t>
            </a:r>
            <a:r>
              <a:rPr lang="uk-UA" sz="4400" dirty="0"/>
              <a:t> </a:t>
            </a:r>
            <a:endParaRPr lang="uk-UA" sz="4400" dirty="0" smtClean="0"/>
          </a:p>
          <a:p>
            <a:pPr algn="ctr"/>
            <a:r>
              <a:rPr lang="uk-UA" sz="4400" dirty="0" smtClean="0"/>
              <a:t>(</a:t>
            </a:r>
            <a:r>
              <a:rPr lang="en-US" sz="4400" dirty="0" err="1"/>
              <a:t>Strigiformes</a:t>
            </a:r>
            <a:r>
              <a:rPr lang="en-US" sz="4400" dirty="0"/>
              <a:t>)</a:t>
            </a:r>
            <a:endParaRPr lang="uk-UA" sz="4400" dirty="0"/>
          </a:p>
        </p:txBody>
      </p:sp>
      <p:pic>
        <p:nvPicPr>
          <p:cNvPr id="1028" name="Picture 4" descr="http://dasha46.narod.ru/Encyclopedic_Knowledge/Biology/Animals/Birds/2/Sov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71" y="1313385"/>
            <a:ext cx="395773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1313384"/>
            <a:ext cx="5112568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Ряд</a:t>
            </a:r>
            <a:r>
              <a:rPr lang="uk-UA" sz="2400" dirty="0">
                <a:solidFill>
                  <a:schemeClr val="tx1"/>
                </a:solidFill>
              </a:rPr>
              <a:t> птахів, до якого відносяться нічні </a:t>
            </a:r>
            <a:r>
              <a:rPr lang="uk-UA" sz="2400" dirty="0" smtClean="0">
                <a:solidFill>
                  <a:schemeClr val="tx1"/>
                </a:solidFill>
              </a:rPr>
              <a:t>хижі </a:t>
            </a:r>
            <a:r>
              <a:rPr lang="uk-UA" sz="2400" dirty="0">
                <a:solidFill>
                  <a:schemeClr val="tx1"/>
                </a:solidFill>
              </a:rPr>
              <a:t>птахи. Вони мають великі очі, у </a:t>
            </a:r>
            <a:r>
              <a:rPr lang="uk-UA" sz="2400" dirty="0" err="1">
                <a:solidFill>
                  <a:schemeClr val="tx1"/>
                </a:solidFill>
              </a:rPr>
              <a:t>більшості —бі</a:t>
            </a:r>
            <a:r>
              <a:rPr lang="uk-UA" sz="2400" dirty="0">
                <a:solidFill>
                  <a:schemeClr val="tx1"/>
                </a:solidFill>
              </a:rPr>
              <a:t>нокулярний зір. У них також добре розвинений слух. Як і в інших хижих, у сов </a:t>
            </a:r>
            <a:r>
              <a:rPr lang="uk-UA" sz="2400" dirty="0" err="1">
                <a:solidFill>
                  <a:schemeClr val="tx1"/>
                </a:solidFill>
              </a:rPr>
              <a:t>гачкоподібно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загнутий</a:t>
            </a:r>
            <a:r>
              <a:rPr lang="uk-UA" sz="2400" dirty="0">
                <a:solidFill>
                  <a:schemeClr val="tx1"/>
                </a:solidFill>
              </a:rPr>
              <a:t> дзьоб та гострі кігті на ногах. </a:t>
            </a:r>
            <a:r>
              <a:rPr lang="uk-UA" sz="2400" dirty="0" err="1">
                <a:solidFill>
                  <a:schemeClr val="tx1"/>
                </a:solidFill>
              </a:rPr>
              <a:t>Це нагніз</a:t>
            </a:r>
            <a:r>
              <a:rPr lang="uk-UA" sz="2400" dirty="0">
                <a:solidFill>
                  <a:schemeClr val="tx1"/>
                </a:solidFill>
              </a:rPr>
              <a:t>дні птахи. </a:t>
            </a:r>
            <a:r>
              <a:rPr lang="uk-UA" sz="2400" dirty="0" smtClean="0">
                <a:solidFill>
                  <a:schemeClr val="tx1"/>
                </a:solidFill>
              </a:rPr>
              <a:t>Пір'я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у </a:t>
            </a:r>
            <a:r>
              <a:rPr lang="uk-UA" sz="2400" dirty="0">
                <a:solidFill>
                  <a:schemeClr val="tx1"/>
                </a:solidFill>
              </a:rPr>
              <a:t>сов дуже м'яке, тому літають вони безшумно. Ряд нараховує біля 200 сучасних видів, поширених на всіх континентах, за </a:t>
            </a:r>
            <a:r>
              <a:rPr lang="uk-UA" sz="2400" dirty="0" err="1">
                <a:solidFill>
                  <a:schemeClr val="tx1"/>
                </a:solidFill>
              </a:rPr>
              <a:t>винятком Анта</a:t>
            </a:r>
            <a:r>
              <a:rPr lang="uk-UA" sz="2400" dirty="0">
                <a:solidFill>
                  <a:schemeClr val="tx1"/>
                </a:solidFill>
              </a:rPr>
              <a:t>рктиди та деяких ізольованих островів. 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1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2/2b/Tawny_wiki_edi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07063" cy="49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ldlifesouth.com/Featured/2011/Images-LoveofOwls/Asio_flamm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84" y="1916830"/>
            <a:ext cx="4048629" cy="48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9168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solidFill>
                  <a:schemeClr val="tx1"/>
                </a:solidFill>
              </a:rPr>
              <a:t>В Україні жи</a:t>
            </a:r>
            <a:r>
              <a:rPr lang="uk-UA" sz="2400" dirty="0">
                <a:solidFill>
                  <a:schemeClr val="tx1"/>
                </a:solidFill>
              </a:rPr>
              <a:t>ве близько 13 видів совоподібних. </a:t>
            </a:r>
            <a:r>
              <a:rPr lang="uk-UA" sz="2400" dirty="0" err="1">
                <a:solidFill>
                  <a:schemeClr val="tx1"/>
                </a:solidFill>
              </a:rPr>
              <a:t>Найпош</a:t>
            </a:r>
            <a:r>
              <a:rPr lang="uk-UA" sz="2400" dirty="0">
                <a:solidFill>
                  <a:schemeClr val="tx1"/>
                </a:solidFill>
              </a:rPr>
              <a:t>иреніші — сова сіра, сова болотяна, сова вухата та сич хатній. Найбільша сова в </a:t>
            </a:r>
            <a:r>
              <a:rPr lang="uk-UA" sz="2400" dirty="0" err="1">
                <a:solidFill>
                  <a:schemeClr val="tx1"/>
                </a:solidFill>
              </a:rPr>
              <a:t>Україні</a:t>
            </a:r>
            <a:r>
              <a:rPr lang="uk-UA" sz="2400" dirty="0">
                <a:solidFill>
                  <a:schemeClr val="tx1"/>
                </a:solidFill>
              </a:rPr>
              <a:t> — пугач — стала рідкісною і занесена до Червоної книги України. </a:t>
            </a:r>
            <a:r>
              <a:rPr lang="uk-UA" sz="2400" dirty="0" err="1">
                <a:solidFill>
                  <a:schemeClr val="tx1"/>
                </a:solidFill>
              </a:rPr>
              <a:t>Сови — осілі або к</a:t>
            </a:r>
            <a:r>
              <a:rPr lang="uk-UA" sz="2400" dirty="0">
                <a:solidFill>
                  <a:schemeClr val="tx1"/>
                </a:solidFill>
              </a:rPr>
              <a:t>очові птахи. Вони дуже корисні і потребують охорони.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021288"/>
            <a:ext cx="3307063" cy="803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Сова </a:t>
            </a:r>
            <a:r>
              <a:rPr lang="uk-UA" sz="3600" dirty="0">
                <a:solidFill>
                  <a:schemeClr val="tx1"/>
                </a:solidFill>
              </a:rPr>
              <a:t>сіра</a:t>
            </a:r>
            <a:endParaRPr lang="uk-UA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11035" y="6055918"/>
            <a:ext cx="4040178" cy="803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Сова </a:t>
            </a:r>
            <a:r>
              <a:rPr lang="uk-UA" sz="3600" dirty="0">
                <a:solidFill>
                  <a:schemeClr val="tx1"/>
                </a:solidFill>
              </a:rPr>
              <a:t>болотяна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83183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thumb/e/e0/Glaucidium_passerinum_am3.jpg/607px-Glaucidium_passerinum_a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-26818"/>
            <a:ext cx="57816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ernatidruzi.org.ua/pictures/vuxsovt/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95"/>
            <a:ext cx="4145852" cy="56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5678659"/>
            <a:ext cx="4040178" cy="803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Сич хатній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37" y="5678658"/>
            <a:ext cx="4040178" cy="803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Сова </a:t>
            </a:r>
            <a:r>
              <a:rPr lang="uk-UA" sz="3600" dirty="0">
                <a:solidFill>
                  <a:schemeClr val="tx1"/>
                </a:solidFill>
              </a:rPr>
              <a:t>вухата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83183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0"/>
            <a:ext cx="7272808" cy="12687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/>
              <a:t>Зовнішній вигляд</a:t>
            </a:r>
          </a:p>
        </p:txBody>
      </p:sp>
      <p:pic>
        <p:nvPicPr>
          <p:cNvPr id="4098" name="Picture 2" descr="http://wildportal.ru/38_sova/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5779"/>
            <a:ext cx="3491880" cy="5235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91880" y="1445778"/>
            <a:ext cx="5652119" cy="5412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300" dirty="0"/>
              <a:t>Органи чуття сови заслуговують особливої уваги. Очі надзвичайно великі і настільки опуклі, що утворюють півкулі; краї рогової оболонки ока незвичайно подовжені. Зовнішній отвір вуха буває оточений складкою шкіри, яка може бути підведеною і </a:t>
            </a:r>
            <a:r>
              <a:rPr lang="uk-UA" sz="2300" dirty="0" smtClean="0"/>
              <a:t>опущеною.</a:t>
            </a:r>
            <a:endParaRPr lang="uk-UA" sz="2300" dirty="0"/>
          </a:p>
          <a:p>
            <a:pPr algn="ctr"/>
            <a:r>
              <a:rPr lang="uk-UA" sz="2300" dirty="0"/>
              <a:t>В порівнянні з денними хижаками сови загалом птахи не великі, а швидше середні. Самці у сов, як правило, легші. </a:t>
            </a:r>
            <a:r>
              <a:rPr lang="uk-UA" sz="2300" dirty="0" smtClean="0"/>
              <a:t>Примітно</a:t>
            </a:r>
            <a:r>
              <a:rPr lang="uk-UA" sz="2300" dirty="0"/>
              <a:t>, що розміри дорослих сов стабільніші, ніж їхня вага. Остання в несприятливі періоди життя може різко знижуватися. </a:t>
            </a:r>
          </a:p>
        </p:txBody>
      </p:sp>
    </p:spTree>
    <p:extLst>
      <p:ext uri="{BB962C8B-B14F-4D97-AF65-F5344CB8AC3E}">
        <p14:creationId xmlns:p14="http://schemas.microsoft.com/office/powerpoint/2010/main" val="383183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s.livejournal.com/lev_leshii/pic/0003tr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616868"/>
            <a:ext cx="7272808" cy="48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971600" y="0"/>
            <a:ext cx="7272808" cy="12687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Полювання</a:t>
            </a:r>
            <a:endParaRPr lang="uk-UA" sz="4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221088"/>
            <a:ext cx="9144000" cy="2636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Майже всі види сов ведуть нічний спосіб життя, за винятком будинкового сича, широко розповсюдженого на півдні Британії й у Європі, і болотної сови, що зустрічається по всій Британії і Євразії. Два види сов - яструбина сова й полярна - живуть в Арктиці. Улітку вони звичайно полюють ясними ночами, а взимку віддають перевагу декільком годиннику денного часу </a:t>
            </a:r>
            <a:r>
              <a:rPr lang="uk-UA" sz="2400" dirty="0" smtClean="0"/>
              <a:t>доби.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4480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71600" y="0"/>
            <a:ext cx="7272808" cy="12687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Раціон сов</a:t>
            </a:r>
            <a:endParaRPr lang="uk-UA" sz="4400" b="1" dirty="0"/>
          </a:p>
        </p:txBody>
      </p:sp>
      <p:pic>
        <p:nvPicPr>
          <p:cNvPr id="7172" name="Picture 4" descr="http://www.strausof.net/wp-content/uploads/2011/01/sovy_280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7" y="1639020"/>
            <a:ext cx="4762500" cy="487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1292672"/>
            <a:ext cx="4860032" cy="5565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/>
              <a:t>Сови харчуються, за малим виключенням, живим видобутком. Іноді бачили, що вони вживають і падло, але все-таки вгамовувати свій апетит сови віддають перевагу полюванням. Їхній раціон, невеликі відмінності в якім залежать від середовища проживання, включає й дрібних ссавців - мишей, полівок, землерийок, пацюків, лемінгів, кроликів, гірських зайців, і дощових хробаків, різних комах, невеликих змій і інших плазуючих, і рибу, і ракоподібних.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17230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loveopium.ru/content/2013/04/owl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2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get.whotrades.com/u1/photo2F52/20959319752-0/blogpos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-531440"/>
            <a:ext cx="8964488" cy="68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3933056"/>
            <a:ext cx="9144000" cy="29249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Майже все сови - птаха осілі, тобто все життя живуть в одному місці, однак бувають серед них і перелітні види. Деякі сипухи, що зустрічаються в Центральній і Південній Європі влітку, на зиму відлітають на північ тропічної Африки або в інші райони Середземномор'я. Болотна сова теж до зими мігрує на південь. Кочувати з нажитого місця багатьох сов - наприклад, яструбину й більшу сіру - може змусити нестача </a:t>
            </a:r>
            <a:r>
              <a:rPr lang="uk-UA" sz="2400" dirty="0" smtClean="0">
                <a:solidFill>
                  <a:schemeClr val="tx1"/>
                </a:solidFill>
              </a:rPr>
              <a:t>їжі.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1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</dc:creator>
  <cp:lastModifiedBy>март</cp:lastModifiedBy>
  <cp:revision>8</cp:revision>
  <dcterms:created xsi:type="dcterms:W3CDTF">2014-05-14T17:08:41Z</dcterms:created>
  <dcterms:modified xsi:type="dcterms:W3CDTF">2014-05-14T18:17:58Z</dcterms:modified>
</cp:coreProperties>
</file>