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1" r:id="rId5"/>
    <p:sldId id="264" r:id="rId6"/>
    <p:sldId id="269" r:id="rId7"/>
    <p:sldId id="270" r:id="rId8"/>
    <p:sldId id="268" r:id="rId9"/>
    <p:sldId id="267" r:id="rId10"/>
    <p:sldId id="272" r:id="rId11"/>
    <p:sldId id="274" r:id="rId12"/>
    <p:sldId id="273" r:id="rId13"/>
    <p:sldId id="275" r:id="rId14"/>
    <p:sldId id="277" r:id="rId15"/>
    <p:sldId id="276" r:id="rId16"/>
    <p:sldId id="271" r:id="rId17"/>
    <p:sldId id="279" r:id="rId18"/>
    <p:sldId id="262" r:id="rId19"/>
    <p:sldId id="26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0066FF"/>
    <a:srgbClr val="990099"/>
    <a:srgbClr val="008000"/>
    <a:srgbClr val="FF0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A18A47-3FC8-40CB-A590-7530075A6EE9}" type="doc">
      <dgm:prSet loTypeId="urn:microsoft.com/office/officeart/2005/8/layout/vList4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F23CBE7-5523-42CB-80A4-510A15D45B8F}">
      <dgm:prSet phldrT="[Текст]" custT="1"/>
      <dgm:spPr>
        <a:solidFill>
          <a:srgbClr val="FF0000">
            <a:alpha val="14902"/>
          </a:srgbClr>
        </a:solidFill>
      </dgm:spPr>
      <dgm:t>
        <a:bodyPr/>
        <a:lstStyle/>
        <a:p>
          <a:pPr algn="ctr"/>
          <a:r>
            <a:rPr lang="uk-UA" sz="3200" b="1" dirty="0" err="1" smtClean="0">
              <a:solidFill>
                <a:schemeClr val="bg1"/>
              </a:solidFill>
              <a:latin typeface="Monotype Corsiva" panose="03010101010201010101" pitchFamily="66" charset="0"/>
            </a:rPr>
            <a:t>Трансгенні</a:t>
          </a:r>
          <a:r>
            <a:rPr lang="uk-UA" sz="3200" b="1" dirty="0" smtClean="0">
              <a:solidFill>
                <a:schemeClr val="bg1"/>
              </a:solidFill>
              <a:latin typeface="Monotype Corsiva" panose="03010101010201010101" pitchFamily="66" charset="0"/>
            </a:rPr>
            <a:t> організми </a:t>
          </a:r>
          <a:endParaRPr lang="ru-RU" sz="3200" b="1" dirty="0">
            <a:solidFill>
              <a:schemeClr val="bg1"/>
            </a:solidFill>
            <a:latin typeface="Monotype Corsiva" panose="03010101010201010101" pitchFamily="66" charset="0"/>
          </a:endParaRPr>
        </a:p>
      </dgm:t>
    </dgm:pt>
    <dgm:pt modelId="{F96B34F0-5B3B-4679-8403-5322537835B4}" type="parTrans" cxnId="{F4D2F65C-2888-45F2-B760-8EEFB9BCE42B}">
      <dgm:prSet/>
      <dgm:spPr/>
      <dgm:t>
        <a:bodyPr/>
        <a:lstStyle/>
        <a:p>
          <a:endParaRPr lang="ru-RU"/>
        </a:p>
      </dgm:t>
    </dgm:pt>
    <dgm:pt modelId="{5F62C44A-0072-439C-A7BC-B827D5528F86}" type="sibTrans" cxnId="{F4D2F65C-2888-45F2-B760-8EEFB9BCE42B}">
      <dgm:prSet/>
      <dgm:spPr/>
      <dgm:t>
        <a:bodyPr/>
        <a:lstStyle/>
        <a:p>
          <a:endParaRPr lang="ru-RU"/>
        </a:p>
      </dgm:t>
    </dgm:pt>
    <dgm:pt modelId="{8570B44A-D0BE-4449-814D-CDED7A3E6240}">
      <dgm:prSet phldrT="[Текст]" custT="1"/>
      <dgm:spPr>
        <a:solidFill>
          <a:srgbClr val="990099">
            <a:alpha val="16863"/>
          </a:srgbClr>
        </a:solidFill>
      </dgm:spPr>
      <dgm:t>
        <a:bodyPr/>
        <a:lstStyle/>
        <a:p>
          <a:pPr algn="ctr"/>
          <a:r>
            <a:rPr lang="uk-UA" sz="3200" b="1" dirty="0" smtClean="0">
              <a:latin typeface="Monotype Corsiva" panose="03010101010201010101" pitchFamily="66" charset="0"/>
            </a:rPr>
            <a:t>Химерні організми</a:t>
          </a:r>
          <a:endParaRPr lang="ru-RU" sz="3200" b="1" dirty="0">
            <a:latin typeface="Monotype Corsiva" panose="03010101010201010101" pitchFamily="66" charset="0"/>
          </a:endParaRPr>
        </a:p>
      </dgm:t>
    </dgm:pt>
    <dgm:pt modelId="{28BD2655-1112-44D3-B2E2-936487F4C34C}" type="parTrans" cxnId="{67CA533A-23D6-4250-805A-5352C367E52F}">
      <dgm:prSet/>
      <dgm:spPr/>
      <dgm:t>
        <a:bodyPr/>
        <a:lstStyle/>
        <a:p>
          <a:endParaRPr lang="ru-RU"/>
        </a:p>
      </dgm:t>
    </dgm:pt>
    <dgm:pt modelId="{CB5CECFE-B69D-431F-9BA4-4085E265D07D}" type="sibTrans" cxnId="{67CA533A-23D6-4250-805A-5352C367E52F}">
      <dgm:prSet/>
      <dgm:spPr/>
      <dgm:t>
        <a:bodyPr/>
        <a:lstStyle/>
        <a:p>
          <a:endParaRPr lang="ru-RU"/>
        </a:p>
      </dgm:t>
    </dgm:pt>
    <dgm:pt modelId="{EA46EDC1-36A5-41A6-B073-6D345CD57542}">
      <dgm:prSet phldrT="[Текст]" custT="1"/>
      <dgm:spPr>
        <a:solidFill>
          <a:srgbClr val="0066FF">
            <a:alpha val="16863"/>
          </a:srgbClr>
        </a:solidFill>
      </dgm:spPr>
      <dgm:t>
        <a:bodyPr/>
        <a:lstStyle/>
        <a:p>
          <a:pPr algn="ctr"/>
          <a:r>
            <a:rPr lang="uk-UA" sz="3200" b="1" dirty="0" smtClean="0">
              <a:latin typeface="Monotype Corsiva" panose="03010101010201010101" pitchFamily="66" charset="0"/>
            </a:rPr>
            <a:t>Поради</a:t>
          </a:r>
          <a:endParaRPr lang="ru-RU" sz="3200" b="1" dirty="0">
            <a:latin typeface="Monotype Corsiva" panose="03010101010201010101" pitchFamily="66" charset="0"/>
          </a:endParaRPr>
        </a:p>
      </dgm:t>
    </dgm:pt>
    <dgm:pt modelId="{525BF42F-7C88-47A5-BAAB-4A3C5312C3B6}" type="parTrans" cxnId="{486C41E3-6E6A-4F9D-A2EB-DB05D68C9464}">
      <dgm:prSet/>
      <dgm:spPr/>
      <dgm:t>
        <a:bodyPr/>
        <a:lstStyle/>
        <a:p>
          <a:endParaRPr lang="ru-RU"/>
        </a:p>
      </dgm:t>
    </dgm:pt>
    <dgm:pt modelId="{BE244F0F-23A9-4E6F-9BC2-A7565CD17BFC}" type="sibTrans" cxnId="{486C41E3-6E6A-4F9D-A2EB-DB05D68C9464}">
      <dgm:prSet/>
      <dgm:spPr/>
      <dgm:t>
        <a:bodyPr/>
        <a:lstStyle/>
        <a:p>
          <a:endParaRPr lang="ru-RU"/>
        </a:p>
      </dgm:t>
    </dgm:pt>
    <dgm:pt modelId="{E978607C-9100-4F59-9E24-94997FA0F743}">
      <dgm:prSet custT="1"/>
      <dgm:spPr>
        <a:solidFill>
          <a:srgbClr val="008000">
            <a:alpha val="21176"/>
          </a:srgbClr>
        </a:solidFill>
      </dgm:spPr>
      <dgm:t>
        <a:bodyPr/>
        <a:lstStyle/>
        <a:p>
          <a:pPr algn="ctr"/>
          <a:r>
            <a:rPr lang="uk-UA" sz="3200" b="1" dirty="0" smtClean="0">
              <a:latin typeface="Monotype Corsiva" panose="03010101010201010101" pitchFamily="66" charset="0"/>
            </a:rPr>
            <a:t>Статистика</a:t>
          </a:r>
          <a:endParaRPr lang="ru-RU" sz="3200" b="1" dirty="0">
            <a:latin typeface="Monotype Corsiva" panose="03010101010201010101" pitchFamily="66" charset="0"/>
          </a:endParaRPr>
        </a:p>
      </dgm:t>
    </dgm:pt>
    <dgm:pt modelId="{6C4A24A1-AB46-43D9-A2A4-2756F5C6394E}" type="parTrans" cxnId="{2AB21C6E-5DBB-466B-83B2-B359CD27E990}">
      <dgm:prSet/>
      <dgm:spPr/>
      <dgm:t>
        <a:bodyPr/>
        <a:lstStyle/>
        <a:p>
          <a:endParaRPr lang="ru-RU"/>
        </a:p>
      </dgm:t>
    </dgm:pt>
    <dgm:pt modelId="{68DC0EF1-BEF9-4E2F-9E25-2E457861A354}" type="sibTrans" cxnId="{2AB21C6E-5DBB-466B-83B2-B359CD27E990}">
      <dgm:prSet/>
      <dgm:spPr/>
      <dgm:t>
        <a:bodyPr/>
        <a:lstStyle/>
        <a:p>
          <a:endParaRPr lang="ru-RU"/>
        </a:p>
      </dgm:t>
    </dgm:pt>
    <dgm:pt modelId="{747ECD43-998B-4281-BB0A-03115189CE47}" type="pres">
      <dgm:prSet presAssocID="{13A18A47-3FC8-40CB-A590-7530075A6EE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1E8B5D-E7EC-4A2F-994E-1DD3F55C4607}" type="pres">
      <dgm:prSet presAssocID="{6F23CBE7-5523-42CB-80A4-510A15D45B8F}" presName="comp" presStyleCnt="0"/>
      <dgm:spPr/>
    </dgm:pt>
    <dgm:pt modelId="{3C88B1DB-2E47-408C-BAF5-838736984DC2}" type="pres">
      <dgm:prSet presAssocID="{6F23CBE7-5523-42CB-80A4-510A15D45B8F}" presName="box" presStyleLbl="node1" presStyleIdx="0" presStyleCnt="4"/>
      <dgm:spPr/>
      <dgm:t>
        <a:bodyPr/>
        <a:lstStyle/>
        <a:p>
          <a:endParaRPr lang="ru-RU"/>
        </a:p>
      </dgm:t>
    </dgm:pt>
    <dgm:pt modelId="{B1DF2225-2308-4CF1-B059-5F8FDF69E9C9}" type="pres">
      <dgm:prSet presAssocID="{6F23CBE7-5523-42CB-80A4-510A15D45B8F}" presName="img" presStyleLbl="fgImgPlace1" presStyleIdx="0" presStyleCnt="4" custScaleX="100945" custScaleY="13431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39309AA-CDAA-48E2-869A-5EFD4C534CCD}" type="pres">
      <dgm:prSet presAssocID="{6F23CBE7-5523-42CB-80A4-510A15D45B8F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B63CC2-A981-4C4B-9191-36DD939C65E4}" type="pres">
      <dgm:prSet presAssocID="{5F62C44A-0072-439C-A7BC-B827D5528F86}" presName="spacer" presStyleCnt="0"/>
      <dgm:spPr/>
    </dgm:pt>
    <dgm:pt modelId="{0A4A4521-F4A9-4056-8371-1B97DF32AC85}" type="pres">
      <dgm:prSet presAssocID="{E978607C-9100-4F59-9E24-94997FA0F743}" presName="comp" presStyleCnt="0"/>
      <dgm:spPr/>
    </dgm:pt>
    <dgm:pt modelId="{2E1A0F3F-B4A0-4799-9655-37D4222CFBF4}" type="pres">
      <dgm:prSet presAssocID="{E978607C-9100-4F59-9E24-94997FA0F743}" presName="box" presStyleLbl="node1" presStyleIdx="1" presStyleCnt="4" custLinFactNeighborY="732"/>
      <dgm:spPr/>
      <dgm:t>
        <a:bodyPr/>
        <a:lstStyle/>
        <a:p>
          <a:endParaRPr lang="ru-RU"/>
        </a:p>
      </dgm:t>
    </dgm:pt>
    <dgm:pt modelId="{E8022E1A-C411-4F15-9689-66EE54C22FBA}" type="pres">
      <dgm:prSet presAssocID="{E978607C-9100-4F59-9E24-94997FA0F743}" presName="img" presStyleLbl="fgImgPlace1" presStyleIdx="1" presStyleCnt="4" custScaleX="102804" custScaleY="12583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4F4FAC3-2CDC-4AB1-A91A-09478D164215}" type="pres">
      <dgm:prSet presAssocID="{E978607C-9100-4F59-9E24-94997FA0F743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CD0C2C-AAE4-4395-8B58-14DD7E573B17}" type="pres">
      <dgm:prSet presAssocID="{68DC0EF1-BEF9-4E2F-9E25-2E457861A354}" presName="spacer" presStyleCnt="0"/>
      <dgm:spPr/>
    </dgm:pt>
    <dgm:pt modelId="{70F996C2-BE16-46C8-A609-6B2C7E472B16}" type="pres">
      <dgm:prSet presAssocID="{8570B44A-D0BE-4449-814D-CDED7A3E6240}" presName="comp" presStyleCnt="0"/>
      <dgm:spPr/>
    </dgm:pt>
    <dgm:pt modelId="{34423A07-C914-492B-AF94-4FD9ECF2918E}" type="pres">
      <dgm:prSet presAssocID="{8570B44A-D0BE-4449-814D-CDED7A3E6240}" presName="box" presStyleLbl="node1" presStyleIdx="2" presStyleCnt="4"/>
      <dgm:spPr/>
      <dgm:t>
        <a:bodyPr/>
        <a:lstStyle/>
        <a:p>
          <a:endParaRPr lang="ru-RU"/>
        </a:p>
      </dgm:t>
    </dgm:pt>
    <dgm:pt modelId="{4222B3BE-F706-482D-80AC-E5A2384CD1A1}" type="pres">
      <dgm:prSet presAssocID="{8570B44A-D0BE-4449-814D-CDED7A3E6240}" presName="img" presStyleLbl="fgImgPlace1" presStyleIdx="2" presStyleCnt="4" custScaleX="101814" custScaleY="14540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BE14708-1535-4326-A6EF-3DF041CFBADE}" type="pres">
      <dgm:prSet presAssocID="{8570B44A-D0BE-4449-814D-CDED7A3E6240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F2AA36-8780-40E7-9B80-BDBCECD69517}" type="pres">
      <dgm:prSet presAssocID="{CB5CECFE-B69D-431F-9BA4-4085E265D07D}" presName="spacer" presStyleCnt="0"/>
      <dgm:spPr/>
    </dgm:pt>
    <dgm:pt modelId="{C918C02D-0D22-4E52-8EE0-17B3C6712154}" type="pres">
      <dgm:prSet presAssocID="{EA46EDC1-36A5-41A6-B073-6D345CD57542}" presName="comp" presStyleCnt="0"/>
      <dgm:spPr/>
    </dgm:pt>
    <dgm:pt modelId="{1DD9377A-7163-4F20-9B57-CF48EC53840E}" type="pres">
      <dgm:prSet presAssocID="{EA46EDC1-36A5-41A6-B073-6D345CD57542}" presName="box" presStyleLbl="node1" presStyleIdx="3" presStyleCnt="4"/>
      <dgm:spPr/>
      <dgm:t>
        <a:bodyPr/>
        <a:lstStyle/>
        <a:p>
          <a:endParaRPr lang="ru-RU"/>
        </a:p>
      </dgm:t>
    </dgm:pt>
    <dgm:pt modelId="{5B7ACE18-AA64-4CE9-99C8-9CD5A2614B54}" type="pres">
      <dgm:prSet presAssocID="{EA46EDC1-36A5-41A6-B073-6D345CD57542}" presName="img" presStyleLbl="fgImgPlace1" presStyleIdx="3" presStyleCnt="4" custScaleX="101532" custScaleY="11752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CEA6603F-6B1A-44B5-8E8F-93000F7B5F43}" type="pres">
      <dgm:prSet presAssocID="{EA46EDC1-36A5-41A6-B073-6D345CD57542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969EEF-6D71-47FE-97CA-3A1F626A3C82}" type="presOf" srcId="{8570B44A-D0BE-4449-814D-CDED7A3E6240}" destId="{34423A07-C914-492B-AF94-4FD9ECF2918E}" srcOrd="0" destOrd="0" presId="urn:microsoft.com/office/officeart/2005/8/layout/vList4"/>
    <dgm:cxn modelId="{2AB21C6E-5DBB-466B-83B2-B359CD27E990}" srcId="{13A18A47-3FC8-40CB-A590-7530075A6EE9}" destId="{E978607C-9100-4F59-9E24-94997FA0F743}" srcOrd="1" destOrd="0" parTransId="{6C4A24A1-AB46-43D9-A2A4-2756F5C6394E}" sibTransId="{68DC0EF1-BEF9-4E2F-9E25-2E457861A354}"/>
    <dgm:cxn modelId="{9627CF2A-2318-4CA9-96CA-73845C83918C}" type="presOf" srcId="{13A18A47-3FC8-40CB-A590-7530075A6EE9}" destId="{747ECD43-998B-4281-BB0A-03115189CE47}" srcOrd="0" destOrd="0" presId="urn:microsoft.com/office/officeart/2005/8/layout/vList4"/>
    <dgm:cxn modelId="{67CA533A-23D6-4250-805A-5352C367E52F}" srcId="{13A18A47-3FC8-40CB-A590-7530075A6EE9}" destId="{8570B44A-D0BE-4449-814D-CDED7A3E6240}" srcOrd="2" destOrd="0" parTransId="{28BD2655-1112-44D3-B2E2-936487F4C34C}" sibTransId="{CB5CECFE-B69D-431F-9BA4-4085E265D07D}"/>
    <dgm:cxn modelId="{FA0BEBF0-0399-4AA8-8811-74DE4BE920F8}" type="presOf" srcId="{8570B44A-D0BE-4449-814D-CDED7A3E6240}" destId="{BBE14708-1535-4326-A6EF-3DF041CFBADE}" srcOrd="1" destOrd="0" presId="urn:microsoft.com/office/officeart/2005/8/layout/vList4"/>
    <dgm:cxn modelId="{3F9B3B0F-8F74-4F83-A27C-74D30CB5A960}" type="presOf" srcId="{6F23CBE7-5523-42CB-80A4-510A15D45B8F}" destId="{539309AA-CDAA-48E2-869A-5EFD4C534CCD}" srcOrd="1" destOrd="0" presId="urn:microsoft.com/office/officeart/2005/8/layout/vList4"/>
    <dgm:cxn modelId="{33ED671C-7BA6-40DF-8C39-156668FA5335}" type="presOf" srcId="{EA46EDC1-36A5-41A6-B073-6D345CD57542}" destId="{CEA6603F-6B1A-44B5-8E8F-93000F7B5F43}" srcOrd="1" destOrd="0" presId="urn:microsoft.com/office/officeart/2005/8/layout/vList4"/>
    <dgm:cxn modelId="{D1FEEAC6-A5B5-4DB1-B0AE-2F7C3F6021AA}" type="presOf" srcId="{EA46EDC1-36A5-41A6-B073-6D345CD57542}" destId="{1DD9377A-7163-4F20-9B57-CF48EC53840E}" srcOrd="0" destOrd="0" presId="urn:microsoft.com/office/officeart/2005/8/layout/vList4"/>
    <dgm:cxn modelId="{A7D16148-44F6-4C43-AF40-236F5F3EE16D}" type="presOf" srcId="{6F23CBE7-5523-42CB-80A4-510A15D45B8F}" destId="{3C88B1DB-2E47-408C-BAF5-838736984DC2}" srcOrd="0" destOrd="0" presId="urn:microsoft.com/office/officeart/2005/8/layout/vList4"/>
    <dgm:cxn modelId="{F4D2F65C-2888-45F2-B760-8EEFB9BCE42B}" srcId="{13A18A47-3FC8-40CB-A590-7530075A6EE9}" destId="{6F23CBE7-5523-42CB-80A4-510A15D45B8F}" srcOrd="0" destOrd="0" parTransId="{F96B34F0-5B3B-4679-8403-5322537835B4}" sibTransId="{5F62C44A-0072-439C-A7BC-B827D5528F86}"/>
    <dgm:cxn modelId="{486C41E3-6E6A-4F9D-A2EB-DB05D68C9464}" srcId="{13A18A47-3FC8-40CB-A590-7530075A6EE9}" destId="{EA46EDC1-36A5-41A6-B073-6D345CD57542}" srcOrd="3" destOrd="0" parTransId="{525BF42F-7C88-47A5-BAAB-4A3C5312C3B6}" sibTransId="{BE244F0F-23A9-4E6F-9BC2-A7565CD17BFC}"/>
    <dgm:cxn modelId="{BF46412B-1728-4A54-988E-93C557E58BEC}" type="presOf" srcId="{E978607C-9100-4F59-9E24-94997FA0F743}" destId="{2E1A0F3F-B4A0-4799-9655-37D4222CFBF4}" srcOrd="0" destOrd="0" presId="urn:microsoft.com/office/officeart/2005/8/layout/vList4"/>
    <dgm:cxn modelId="{30467477-D939-47B8-A548-C801F912C43E}" type="presOf" srcId="{E978607C-9100-4F59-9E24-94997FA0F743}" destId="{A4F4FAC3-2CDC-4AB1-A91A-09478D164215}" srcOrd="1" destOrd="0" presId="urn:microsoft.com/office/officeart/2005/8/layout/vList4"/>
    <dgm:cxn modelId="{DD2A624F-9CE7-482A-80A3-FB012179B4A0}" type="presParOf" srcId="{747ECD43-998B-4281-BB0A-03115189CE47}" destId="{F81E8B5D-E7EC-4A2F-994E-1DD3F55C4607}" srcOrd="0" destOrd="0" presId="urn:microsoft.com/office/officeart/2005/8/layout/vList4"/>
    <dgm:cxn modelId="{79DB5E3C-D99A-4639-9310-3108898DCE58}" type="presParOf" srcId="{F81E8B5D-E7EC-4A2F-994E-1DD3F55C4607}" destId="{3C88B1DB-2E47-408C-BAF5-838736984DC2}" srcOrd="0" destOrd="0" presId="urn:microsoft.com/office/officeart/2005/8/layout/vList4"/>
    <dgm:cxn modelId="{FA8173FC-71F6-4C6E-9823-069E6805840C}" type="presParOf" srcId="{F81E8B5D-E7EC-4A2F-994E-1DD3F55C4607}" destId="{B1DF2225-2308-4CF1-B059-5F8FDF69E9C9}" srcOrd="1" destOrd="0" presId="urn:microsoft.com/office/officeart/2005/8/layout/vList4"/>
    <dgm:cxn modelId="{D385A1DA-B531-4C00-A194-F22F3F87DE93}" type="presParOf" srcId="{F81E8B5D-E7EC-4A2F-994E-1DD3F55C4607}" destId="{539309AA-CDAA-48E2-869A-5EFD4C534CCD}" srcOrd="2" destOrd="0" presId="urn:microsoft.com/office/officeart/2005/8/layout/vList4"/>
    <dgm:cxn modelId="{049C3B24-303F-43EE-B7F5-399028BB21EC}" type="presParOf" srcId="{747ECD43-998B-4281-BB0A-03115189CE47}" destId="{F9B63CC2-A981-4C4B-9191-36DD939C65E4}" srcOrd="1" destOrd="0" presId="urn:microsoft.com/office/officeart/2005/8/layout/vList4"/>
    <dgm:cxn modelId="{230B5888-50FE-4FE3-9C1E-3804266888E2}" type="presParOf" srcId="{747ECD43-998B-4281-BB0A-03115189CE47}" destId="{0A4A4521-F4A9-4056-8371-1B97DF32AC85}" srcOrd="2" destOrd="0" presId="urn:microsoft.com/office/officeart/2005/8/layout/vList4"/>
    <dgm:cxn modelId="{031328BA-E32B-41C3-98FB-CD4388CE15F1}" type="presParOf" srcId="{0A4A4521-F4A9-4056-8371-1B97DF32AC85}" destId="{2E1A0F3F-B4A0-4799-9655-37D4222CFBF4}" srcOrd="0" destOrd="0" presId="urn:microsoft.com/office/officeart/2005/8/layout/vList4"/>
    <dgm:cxn modelId="{A8D28039-8600-4F89-B689-A5E779A78BD7}" type="presParOf" srcId="{0A4A4521-F4A9-4056-8371-1B97DF32AC85}" destId="{E8022E1A-C411-4F15-9689-66EE54C22FBA}" srcOrd="1" destOrd="0" presId="urn:microsoft.com/office/officeart/2005/8/layout/vList4"/>
    <dgm:cxn modelId="{7E886BDF-CB10-4ED7-969D-F8E58F778133}" type="presParOf" srcId="{0A4A4521-F4A9-4056-8371-1B97DF32AC85}" destId="{A4F4FAC3-2CDC-4AB1-A91A-09478D164215}" srcOrd="2" destOrd="0" presId="urn:microsoft.com/office/officeart/2005/8/layout/vList4"/>
    <dgm:cxn modelId="{AA7ED2D4-385D-4D85-A421-FE234985BC55}" type="presParOf" srcId="{747ECD43-998B-4281-BB0A-03115189CE47}" destId="{7ACD0C2C-AAE4-4395-8B58-14DD7E573B17}" srcOrd="3" destOrd="0" presId="urn:microsoft.com/office/officeart/2005/8/layout/vList4"/>
    <dgm:cxn modelId="{3FEB95C8-8259-4EE2-AD63-DD19E5243986}" type="presParOf" srcId="{747ECD43-998B-4281-BB0A-03115189CE47}" destId="{70F996C2-BE16-46C8-A609-6B2C7E472B16}" srcOrd="4" destOrd="0" presId="urn:microsoft.com/office/officeart/2005/8/layout/vList4"/>
    <dgm:cxn modelId="{13ECB90F-5D63-4AD5-9A4C-32A29DA90A90}" type="presParOf" srcId="{70F996C2-BE16-46C8-A609-6B2C7E472B16}" destId="{34423A07-C914-492B-AF94-4FD9ECF2918E}" srcOrd="0" destOrd="0" presId="urn:microsoft.com/office/officeart/2005/8/layout/vList4"/>
    <dgm:cxn modelId="{5F0D5C7A-9A1C-4EF0-A41B-A558CFDA56A3}" type="presParOf" srcId="{70F996C2-BE16-46C8-A609-6B2C7E472B16}" destId="{4222B3BE-F706-482D-80AC-E5A2384CD1A1}" srcOrd="1" destOrd="0" presId="urn:microsoft.com/office/officeart/2005/8/layout/vList4"/>
    <dgm:cxn modelId="{F775622D-7C58-4E5D-A558-CC469A24489C}" type="presParOf" srcId="{70F996C2-BE16-46C8-A609-6B2C7E472B16}" destId="{BBE14708-1535-4326-A6EF-3DF041CFBADE}" srcOrd="2" destOrd="0" presId="urn:microsoft.com/office/officeart/2005/8/layout/vList4"/>
    <dgm:cxn modelId="{87356F12-FC82-4BD5-B7CF-FE989AAE7070}" type="presParOf" srcId="{747ECD43-998B-4281-BB0A-03115189CE47}" destId="{08F2AA36-8780-40E7-9B80-BDBCECD69517}" srcOrd="5" destOrd="0" presId="urn:microsoft.com/office/officeart/2005/8/layout/vList4"/>
    <dgm:cxn modelId="{49CE3E6C-59C2-4917-B049-4B8BDE6273E6}" type="presParOf" srcId="{747ECD43-998B-4281-BB0A-03115189CE47}" destId="{C918C02D-0D22-4E52-8EE0-17B3C6712154}" srcOrd="6" destOrd="0" presId="urn:microsoft.com/office/officeart/2005/8/layout/vList4"/>
    <dgm:cxn modelId="{7E14B25A-853D-4A0F-8381-67FBD4040D72}" type="presParOf" srcId="{C918C02D-0D22-4E52-8EE0-17B3C6712154}" destId="{1DD9377A-7163-4F20-9B57-CF48EC53840E}" srcOrd="0" destOrd="0" presId="urn:microsoft.com/office/officeart/2005/8/layout/vList4"/>
    <dgm:cxn modelId="{58A93D33-149B-4D83-998F-57132EDF1ADA}" type="presParOf" srcId="{C918C02D-0D22-4E52-8EE0-17B3C6712154}" destId="{5B7ACE18-AA64-4CE9-99C8-9CD5A2614B54}" srcOrd="1" destOrd="0" presId="urn:microsoft.com/office/officeart/2005/8/layout/vList4"/>
    <dgm:cxn modelId="{1C06D92D-0CB8-4888-BB9F-88A4403A0733}" type="presParOf" srcId="{C918C02D-0D22-4E52-8EE0-17B3C6712154}" destId="{CEA6603F-6B1A-44B5-8E8F-93000F7B5F4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88B1DB-2E47-408C-BAF5-838736984DC2}">
      <dsp:nvSpPr>
        <dsp:cNvPr id="0" name=""/>
        <dsp:cNvSpPr/>
      </dsp:nvSpPr>
      <dsp:spPr>
        <a:xfrm>
          <a:off x="0" y="34465"/>
          <a:ext cx="8064896" cy="924990"/>
        </a:xfrm>
        <a:prstGeom prst="roundRect">
          <a:avLst>
            <a:gd name="adj" fmla="val 10000"/>
          </a:avLst>
        </a:prstGeom>
        <a:solidFill>
          <a:srgbClr val="FF0000">
            <a:alpha val="14902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  <a:latin typeface="Monotype Corsiva" panose="03010101010201010101" pitchFamily="66" charset="0"/>
            </a:rPr>
            <a:t>Трансгенні</a:t>
          </a:r>
          <a:r>
            <a:rPr lang="uk-UA" sz="3200" b="1" kern="1200" dirty="0" smtClean="0">
              <a:solidFill>
                <a:schemeClr val="bg1"/>
              </a:solidFill>
              <a:latin typeface="Monotype Corsiva" panose="03010101010201010101" pitchFamily="66" charset="0"/>
            </a:rPr>
            <a:t> організми </a:t>
          </a:r>
          <a:endParaRPr lang="ru-RU" sz="3200" b="1" kern="1200" dirty="0">
            <a:solidFill>
              <a:schemeClr val="bg1"/>
            </a:solidFill>
            <a:latin typeface="Monotype Corsiva" panose="03010101010201010101" pitchFamily="66" charset="0"/>
          </a:endParaRPr>
        </a:p>
      </dsp:txBody>
      <dsp:txXfrm>
        <a:off x="1705478" y="34465"/>
        <a:ext cx="6359417" cy="924990"/>
      </dsp:txXfrm>
    </dsp:sp>
    <dsp:sp modelId="{B1DF2225-2308-4CF1-B059-5F8FDF69E9C9}">
      <dsp:nvSpPr>
        <dsp:cNvPr id="0" name=""/>
        <dsp:cNvSpPr/>
      </dsp:nvSpPr>
      <dsp:spPr>
        <a:xfrm>
          <a:off x="84877" y="0"/>
          <a:ext cx="1628221" cy="99392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E1A0F3F-B4A0-4799-9655-37D4222CFBF4}">
      <dsp:nvSpPr>
        <dsp:cNvPr id="0" name=""/>
        <dsp:cNvSpPr/>
      </dsp:nvSpPr>
      <dsp:spPr>
        <a:xfrm>
          <a:off x="0" y="1096284"/>
          <a:ext cx="8064896" cy="924990"/>
        </a:xfrm>
        <a:prstGeom prst="roundRect">
          <a:avLst>
            <a:gd name="adj" fmla="val 10000"/>
          </a:avLst>
        </a:prstGeom>
        <a:solidFill>
          <a:srgbClr val="008000">
            <a:alpha val="21176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latin typeface="Monotype Corsiva" panose="03010101010201010101" pitchFamily="66" charset="0"/>
            </a:rPr>
            <a:t>Статистика</a:t>
          </a:r>
          <a:endParaRPr lang="ru-RU" sz="3200" b="1" kern="1200" dirty="0">
            <a:latin typeface="Monotype Corsiva" panose="03010101010201010101" pitchFamily="66" charset="0"/>
          </a:endParaRPr>
        </a:p>
      </dsp:txBody>
      <dsp:txXfrm>
        <a:off x="1705478" y="1096284"/>
        <a:ext cx="6359417" cy="924990"/>
      </dsp:txXfrm>
    </dsp:sp>
    <dsp:sp modelId="{E8022E1A-C411-4F15-9689-66EE54C22FBA}">
      <dsp:nvSpPr>
        <dsp:cNvPr id="0" name=""/>
        <dsp:cNvSpPr/>
      </dsp:nvSpPr>
      <dsp:spPr>
        <a:xfrm>
          <a:off x="69885" y="1086420"/>
          <a:ext cx="1658207" cy="93117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4423A07-C914-492B-AF94-4FD9ECF2918E}">
      <dsp:nvSpPr>
        <dsp:cNvPr id="0" name=""/>
        <dsp:cNvSpPr/>
      </dsp:nvSpPr>
      <dsp:spPr>
        <a:xfrm>
          <a:off x="0" y="2185598"/>
          <a:ext cx="8064896" cy="924990"/>
        </a:xfrm>
        <a:prstGeom prst="roundRect">
          <a:avLst>
            <a:gd name="adj" fmla="val 10000"/>
          </a:avLst>
        </a:prstGeom>
        <a:solidFill>
          <a:srgbClr val="990099">
            <a:alpha val="16863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latin typeface="Monotype Corsiva" panose="03010101010201010101" pitchFamily="66" charset="0"/>
            </a:rPr>
            <a:t>Химерні організми</a:t>
          </a:r>
          <a:endParaRPr lang="ru-RU" sz="3200" b="1" kern="1200" dirty="0">
            <a:latin typeface="Monotype Corsiva" panose="03010101010201010101" pitchFamily="66" charset="0"/>
          </a:endParaRPr>
        </a:p>
      </dsp:txBody>
      <dsp:txXfrm>
        <a:off x="1705478" y="2185598"/>
        <a:ext cx="6359417" cy="924990"/>
      </dsp:txXfrm>
    </dsp:sp>
    <dsp:sp modelId="{4222B3BE-F706-482D-80AC-E5A2384CD1A1}">
      <dsp:nvSpPr>
        <dsp:cNvPr id="0" name=""/>
        <dsp:cNvSpPr/>
      </dsp:nvSpPr>
      <dsp:spPr>
        <a:xfrm>
          <a:off x="77869" y="2110096"/>
          <a:ext cx="1642238" cy="107599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DD9377A-7163-4F20-9B57-CF48EC53840E}">
      <dsp:nvSpPr>
        <dsp:cNvPr id="0" name=""/>
        <dsp:cNvSpPr/>
      </dsp:nvSpPr>
      <dsp:spPr>
        <a:xfrm>
          <a:off x="0" y="3278589"/>
          <a:ext cx="8064896" cy="924990"/>
        </a:xfrm>
        <a:prstGeom prst="roundRect">
          <a:avLst>
            <a:gd name="adj" fmla="val 10000"/>
          </a:avLst>
        </a:prstGeom>
        <a:solidFill>
          <a:srgbClr val="0066FF">
            <a:alpha val="16863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latin typeface="Monotype Corsiva" panose="03010101010201010101" pitchFamily="66" charset="0"/>
            </a:rPr>
            <a:t>Поради</a:t>
          </a:r>
          <a:endParaRPr lang="ru-RU" sz="3200" b="1" kern="1200" dirty="0">
            <a:latin typeface="Monotype Corsiva" panose="03010101010201010101" pitchFamily="66" charset="0"/>
          </a:endParaRPr>
        </a:p>
      </dsp:txBody>
      <dsp:txXfrm>
        <a:off x="1705478" y="3278589"/>
        <a:ext cx="6359417" cy="924990"/>
      </dsp:txXfrm>
    </dsp:sp>
    <dsp:sp modelId="{5B7ACE18-AA64-4CE9-99C8-9CD5A2614B54}">
      <dsp:nvSpPr>
        <dsp:cNvPr id="0" name=""/>
        <dsp:cNvSpPr/>
      </dsp:nvSpPr>
      <dsp:spPr>
        <a:xfrm>
          <a:off x="80143" y="3306250"/>
          <a:ext cx="1637690" cy="86966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41050-CAE2-4566-BD09-05E553F4DF9E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42C8A-031C-4474-9C9A-FEB38BDA9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502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2D495-D258-4495-A131-D3366A7BD03F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79AF6-89FE-4EAD-BADF-A1C585B3A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843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2D495-D258-4495-A131-D3366A7BD03F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79AF6-89FE-4EAD-BADF-A1C585B3A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086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2D495-D258-4495-A131-D3366A7BD03F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79AF6-89FE-4EAD-BADF-A1C585B3A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284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2D495-D258-4495-A131-D3366A7BD03F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79AF6-89FE-4EAD-BADF-A1C585B3A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851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2D495-D258-4495-A131-D3366A7BD03F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79AF6-89FE-4EAD-BADF-A1C585B3A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507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2D495-D258-4495-A131-D3366A7BD03F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79AF6-89FE-4EAD-BADF-A1C585B3A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939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2D495-D258-4495-A131-D3366A7BD03F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79AF6-89FE-4EAD-BADF-A1C585B3A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313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2D495-D258-4495-A131-D3366A7BD03F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79AF6-89FE-4EAD-BADF-A1C585B3A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93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2D495-D258-4495-A131-D3366A7BD03F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79AF6-89FE-4EAD-BADF-A1C585B3A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604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2D495-D258-4495-A131-D3366A7BD03F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79AF6-89FE-4EAD-BADF-A1C585B3A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695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2D495-D258-4495-A131-D3366A7BD03F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79AF6-89FE-4EAD-BADF-A1C585B3A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642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2D495-D258-4495-A131-D3366A7BD03F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79AF6-89FE-4EAD-BADF-A1C585B3A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659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827584" y="1484784"/>
            <a:ext cx="7704856" cy="2592288"/>
          </a:xfrm>
          <a:prstGeom prst="ellipse">
            <a:avLst/>
          </a:prstGeom>
          <a:solidFill>
            <a:srgbClr val="FFFFCC">
              <a:alpha val="36863"/>
            </a:srgbClr>
          </a:solidFill>
          <a:ln>
            <a:prstDash val="sysDot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275" endPos="40000" dist="101600" dir="5400000" sy="-100000" algn="bl" rotWithShape="0"/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«</a:t>
            </a:r>
            <a:r>
              <a:rPr lang="uk-UA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Трансгенні</a:t>
            </a:r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 та химерні організми»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547664" y="5157192"/>
            <a:ext cx="6408712" cy="1392560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Підготувала</a:t>
            </a:r>
          </a:p>
          <a:p>
            <a:r>
              <a:rPr lang="uk-UA" sz="2400" dirty="0">
                <a:solidFill>
                  <a:srgbClr val="002060"/>
                </a:solidFill>
                <a:latin typeface="Monotype Corsiva" panose="03010101010201010101" pitchFamily="66" charset="0"/>
              </a:rPr>
              <a:t>у</a:t>
            </a:r>
            <a:r>
              <a:rPr lang="uk-UA" sz="24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чениця 11-Б класу</a:t>
            </a:r>
          </a:p>
          <a:p>
            <a:r>
              <a:rPr lang="uk-UA" sz="24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Брикова</a:t>
            </a:r>
            <a:r>
              <a:rPr lang="uk-UA" sz="24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Ганна</a:t>
            </a:r>
            <a:endParaRPr lang="ru-RU" sz="24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04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ru-RU" b="1" dirty="0" err="1">
                <a:solidFill>
                  <a:srgbClr val="002060"/>
                </a:solidFill>
              </a:rPr>
              <a:t>Трансгенні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рослини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1520" y="980728"/>
            <a:ext cx="4248472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Основною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ціллю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створення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ГМ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рослин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є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утворення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нових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сортів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із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специфічними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ознаками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,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які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не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притаманні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для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рослин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цього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виду. Прикладом таких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ознак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можуть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бути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стійкість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до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різного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роду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гербіцидів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,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шкідників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,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стійкість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до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несприятливих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умов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зовнішнього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середовища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чи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набуття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нових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якостей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харчового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значення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.  </a:t>
            </a:r>
          </a:p>
        </p:txBody>
      </p:sp>
      <p:pic>
        <p:nvPicPr>
          <p:cNvPr id="7" name="Рисунок 5" descr="транс56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8024" y="1052736"/>
            <a:ext cx="3440685" cy="25710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Содержимое 7" descr="транс90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788024" y="4005064"/>
            <a:ext cx="3499899" cy="2453581"/>
          </a:xfrm>
          <a:prstGeom prst="rect">
            <a:avLst/>
          </a:prstGeo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930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</a:rPr>
              <a:t>Статистика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9" t="13160" r="9360" b="14109"/>
          <a:stretch/>
        </p:blipFill>
        <p:spPr bwMode="auto">
          <a:xfrm>
            <a:off x="539552" y="1333027"/>
            <a:ext cx="7848872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14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ru-RU" b="1" dirty="0" err="1">
                <a:solidFill>
                  <a:srgbClr val="002060"/>
                </a:solidFill>
              </a:rPr>
              <a:t>Химерні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організми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1520" y="980728"/>
            <a:ext cx="4248472" cy="576064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Химерами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називають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організми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або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їх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частини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,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що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складаються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з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генетично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різнорідних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тканин. </a:t>
            </a:r>
          </a:p>
          <a:p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Уперше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цей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термін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застосував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німецький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ботанік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Г.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Вінклер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(1907) для форм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рослин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,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отриманих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у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результаті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зрощення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пасльону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й томату.  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80728"/>
            <a:ext cx="4176464" cy="418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88024" y="5157192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а - листки </a:t>
            </a:r>
            <a:r>
              <a:rPr lang="ru-RU" b="1" dirty="0" err="1"/>
              <a:t>помідора</a:t>
            </a:r>
            <a:r>
              <a:rPr lang="ru-RU" b="1" dirty="0"/>
              <a:t> - </a:t>
            </a:r>
            <a:r>
              <a:rPr lang="ru-RU" b="1" dirty="0" err="1"/>
              <a:t>мериклінальна</a:t>
            </a:r>
            <a:r>
              <a:rPr lang="ru-RU" b="1" dirty="0"/>
              <a:t> химера ;                                       </a:t>
            </a:r>
            <a:endParaRPr lang="ru-RU" b="1" dirty="0" smtClean="0"/>
          </a:p>
          <a:p>
            <a:pPr algn="ctr"/>
            <a:r>
              <a:rPr lang="ru-RU" b="1" dirty="0" smtClean="0"/>
              <a:t>б </a:t>
            </a:r>
            <a:r>
              <a:rPr lang="ru-RU" b="1" dirty="0"/>
              <a:t>- </a:t>
            </a:r>
            <a:r>
              <a:rPr lang="ru-RU" b="1" dirty="0" err="1"/>
              <a:t>химерні</a:t>
            </a:r>
            <a:r>
              <a:rPr lang="ru-RU" b="1" dirty="0"/>
              <a:t> плоди </a:t>
            </a:r>
            <a:r>
              <a:rPr lang="ru-RU" b="1" dirty="0" err="1"/>
              <a:t>між</a:t>
            </a:r>
            <a:r>
              <a:rPr lang="ru-RU" b="1" dirty="0"/>
              <a:t> </a:t>
            </a:r>
            <a:r>
              <a:rPr lang="ru-RU" b="1" dirty="0" err="1"/>
              <a:t>помідором</a:t>
            </a:r>
            <a:r>
              <a:rPr lang="ru-RU" b="1" dirty="0"/>
              <a:t> і </a:t>
            </a:r>
            <a:r>
              <a:rPr lang="ru-RU" b="1" dirty="0" err="1"/>
              <a:t>пасльоном</a:t>
            </a:r>
            <a:r>
              <a:rPr lang="ru-RU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494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319503" y="260648"/>
            <a:ext cx="4644985" cy="648072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Розрізняють</a:t>
            </a: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кілька</a:t>
            </a: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типів</a:t>
            </a: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химерних</a:t>
            </a: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організмів</a:t>
            </a: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:</a:t>
            </a:r>
          </a:p>
          <a:p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 </a:t>
            </a:r>
            <a:r>
              <a:rPr lang="ru-RU" u="sng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химери</a:t>
            </a:r>
            <a:r>
              <a:rPr lang="ru-RU" u="sng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u="sng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мозаїчні</a:t>
            </a:r>
            <a:r>
              <a:rPr lang="ru-RU" u="sng" dirty="0">
                <a:solidFill>
                  <a:srgbClr val="7030A0"/>
                </a:solidFill>
                <a:latin typeface="Monotype Corsiva" panose="03010101010201010101" pitchFamily="66" charset="0"/>
              </a:rPr>
              <a:t> </a:t>
            </a:r>
            <a:r>
              <a:rPr lang="ru-RU" u="sng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(</a:t>
            </a:r>
            <a:r>
              <a:rPr lang="ru-RU" u="sng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гіперхимери</a:t>
            </a:r>
            <a:r>
              <a:rPr lang="ru-RU" u="sng" dirty="0">
                <a:solidFill>
                  <a:srgbClr val="7030A0"/>
                </a:solidFill>
                <a:latin typeface="Monotype Corsiva" panose="03010101010201010101" pitchFamily="66" charset="0"/>
              </a:rPr>
              <a:t>) 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— у них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генетично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різні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тканини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утворюють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тонку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мозаїку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;</a:t>
            </a:r>
          </a:p>
          <a:p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 </a:t>
            </a:r>
            <a:r>
              <a:rPr lang="ru-RU" u="sng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химери</a:t>
            </a:r>
            <a:r>
              <a:rPr lang="ru-RU" u="sng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u="sng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секторіальні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 — у них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різнорідні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тканини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розташовані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великими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ділянками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;</a:t>
            </a:r>
          </a:p>
          <a:p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 </a:t>
            </a:r>
            <a:r>
              <a:rPr lang="ru-RU" u="sng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химери</a:t>
            </a:r>
            <a:r>
              <a:rPr lang="ru-RU" u="sng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u="sng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периклінальні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 —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тканини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з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різними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генотипами лежать шарами один над одним;</a:t>
            </a:r>
          </a:p>
          <a:p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 </a:t>
            </a:r>
            <a:r>
              <a:rPr lang="ru-RU" u="sng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химери</a:t>
            </a:r>
            <a:r>
              <a:rPr lang="ru-RU" u="sng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u="sng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мериклінальні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 —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їх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тканини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складаються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із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суміші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секторіальних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і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периклінальних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ділянок</a:t>
            </a:r>
            <a:r>
              <a:rPr lang="ru-RU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.</a:t>
            </a:r>
            <a:endParaRPr lang="ru-RU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3851959" cy="3126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867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1520" y="3501008"/>
            <a:ext cx="8640960" cy="316835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Химери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можуть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виникати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в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результаті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щеплень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рослин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і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під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впливом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мутацій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соматичних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клітин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. </a:t>
            </a:r>
          </a:p>
          <a:p>
            <a:pPr algn="ctr"/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Компоненти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химер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можуть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відрізнятися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один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від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одного генами ядра, числом хромосом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або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генами пластид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чи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мітохондрій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. </a:t>
            </a:r>
          </a:p>
          <a:p>
            <a:pPr algn="ctr"/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Химерні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організми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досить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часто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використовуються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в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наукових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дослідженнях</a:t>
            </a:r>
            <a:r>
              <a:rPr lang="ru-RU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.</a:t>
            </a:r>
            <a:endParaRPr lang="ru-RU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8640"/>
            <a:ext cx="574866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854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55776" y="332656"/>
            <a:ext cx="3744416" cy="6408712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Химерні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тварини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–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це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генетичні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мозаїки,що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утворюються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в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результаті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об'єднання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бластомерів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від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ембріонів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із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різними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генотипами</a:t>
            </a:r>
            <a:r>
              <a:rPr lang="ru-RU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.</a:t>
            </a:r>
          </a:p>
          <a:p>
            <a:endParaRPr lang="ru-RU" dirty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Принцип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одержання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химер –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це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виділення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двох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чи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більшого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числа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ранніх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зародків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та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їх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злиття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5" y="230469"/>
            <a:ext cx="2626214" cy="2318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206" y="2420888"/>
            <a:ext cx="2448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latin typeface="Monotype Corsiva" panose="03010101010201010101" pitchFamily="66" charset="0"/>
              </a:rPr>
              <a:t>Косарики </a:t>
            </a:r>
            <a:r>
              <a:rPr lang="ru-RU" b="1" dirty="0">
                <a:latin typeface="Monotype Corsiva" panose="03010101010201010101" pitchFamily="66" charset="0"/>
              </a:rPr>
              <a:t> – ряд членистоногих </a:t>
            </a:r>
            <a:r>
              <a:rPr lang="ru-RU" b="1" dirty="0" err="1">
                <a:latin typeface="Monotype Corsiva" panose="03010101010201010101" pitchFamily="66" charset="0"/>
              </a:rPr>
              <a:t>класу</a:t>
            </a:r>
            <a:r>
              <a:rPr lang="ru-RU" b="1" dirty="0">
                <a:latin typeface="Monotype Corsiva" panose="03010101010201010101" pitchFamily="66" charset="0"/>
              </a:rPr>
              <a:t> </a:t>
            </a:r>
            <a:r>
              <a:rPr lang="ru-RU" b="1" dirty="0" err="1">
                <a:latin typeface="Monotype Corsiva" panose="03010101010201010101" pitchFamily="66" charset="0"/>
              </a:rPr>
              <a:t>павукоподібних</a:t>
            </a:r>
            <a:r>
              <a:rPr lang="ru-RU" b="1" dirty="0">
                <a:latin typeface="Monotype Corsiva" panose="03010101010201010101" pitchFamily="66" charset="0"/>
              </a:rPr>
              <a:t>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17032"/>
            <a:ext cx="2773363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169744" y="5556773"/>
            <a:ext cx="10342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latin typeface="Monotype Corsiva" panose="03010101010201010101" pitchFamily="66" charset="0"/>
              </a:rPr>
              <a:t>Вівцебик</a:t>
            </a:r>
            <a:endParaRPr lang="ru-RU" sz="20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56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23528" y="3861048"/>
            <a:ext cx="8424936" cy="2808312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За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допомогою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химерних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мишей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було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розв’язане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питання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про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спосіб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виникнення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в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ході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розвитку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багатоядерних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клітин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поперечносмугастих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м’язів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. </a:t>
            </a:r>
          </a:p>
          <a:p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Вивчення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химерних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тварин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дозволило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розв’язати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чимало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проблем, і в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майбутньому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завдяки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застосуванню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цього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методу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з’явиться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можливість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розв’язувати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складні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питання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генетики й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ембріології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.</a:t>
            </a:r>
          </a:p>
        </p:txBody>
      </p:sp>
      <p:pic>
        <p:nvPicPr>
          <p:cNvPr id="7" name="Рисунок 5" descr="транс87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042" y="764704"/>
            <a:ext cx="3538670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590" y="476672"/>
            <a:ext cx="4296110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15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</a:rPr>
              <a:t>Поради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08524" cy="50691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3200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Уважно</a:t>
            </a:r>
            <a:r>
              <a:rPr lang="ru-RU" sz="3200" dirty="0">
                <a:solidFill>
                  <a:srgbClr val="7030A0"/>
                </a:solidFill>
                <a:latin typeface="Monotype Corsiva" panose="03010101010201010101" pitchFamily="66" charset="0"/>
              </a:rPr>
              <a:t> читайте склад продукту;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Харчуйтеся</a:t>
            </a:r>
            <a:r>
              <a:rPr lang="ru-RU" sz="3200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їжею</a:t>
            </a:r>
            <a:r>
              <a:rPr lang="ru-RU" sz="3200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власного</a:t>
            </a:r>
            <a:r>
              <a:rPr lang="ru-RU" sz="3200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приготування</a:t>
            </a:r>
            <a:r>
              <a:rPr lang="ru-RU" sz="3200" dirty="0">
                <a:solidFill>
                  <a:srgbClr val="7030A0"/>
                </a:solidFill>
                <a:latin typeface="Monotype Corsiva" panose="03010101010201010101" pitchFamily="66" charset="0"/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Робіть</a:t>
            </a:r>
            <a:r>
              <a:rPr lang="ru-RU" sz="3200" dirty="0">
                <a:solidFill>
                  <a:srgbClr val="7030A0"/>
                </a:solidFill>
                <a:latin typeface="Monotype Corsiva" panose="03010101010201010101" pitchFamily="66" charset="0"/>
              </a:rPr>
              <a:t> покупки з особливою </a:t>
            </a:r>
            <a:r>
              <a:rPr lang="ru-RU" sz="3200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обережністю</a:t>
            </a:r>
            <a:r>
              <a:rPr lang="ru-RU" sz="3200" dirty="0">
                <a:solidFill>
                  <a:srgbClr val="7030A0"/>
                </a:solidFill>
                <a:latin typeface="Monotype Corsiva" panose="03010101010201010101" pitchFamily="66" charset="0"/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Уникайте</a:t>
            </a:r>
            <a:r>
              <a:rPr lang="ru-RU" sz="3200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імпортних</a:t>
            </a:r>
            <a:r>
              <a:rPr lang="ru-RU" sz="3200" dirty="0">
                <a:solidFill>
                  <a:srgbClr val="7030A0"/>
                </a:solidFill>
                <a:latin typeface="Monotype Corsiva" panose="03010101010201010101" pitchFamily="66" charset="0"/>
              </a:rPr>
              <a:t>  </a:t>
            </a:r>
            <a:r>
              <a:rPr lang="ru-RU" sz="3200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продуктів</a:t>
            </a:r>
            <a:r>
              <a:rPr lang="ru-RU" sz="32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.</a:t>
            </a:r>
            <a:endParaRPr lang="ru-RU" sz="3200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23840" y="908720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Як </a:t>
            </a:r>
            <a:r>
              <a:rPr lang="ru-RU" sz="2400" b="1" dirty="0" err="1"/>
              <a:t>уберегти</a:t>
            </a:r>
            <a:r>
              <a:rPr lang="ru-RU" sz="2400" b="1" dirty="0"/>
              <a:t> себе </a:t>
            </a:r>
            <a:r>
              <a:rPr lang="ru-RU" sz="2400" b="1" dirty="0" err="1"/>
              <a:t>від</a:t>
            </a:r>
            <a:r>
              <a:rPr lang="ru-RU" sz="2400" b="1" dirty="0"/>
              <a:t> ГМО: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2815"/>
            <a:ext cx="3810000" cy="4295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24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</a:rPr>
              <a:t>Висновок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293096"/>
            <a:ext cx="8352928" cy="2304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В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Україні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,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незважаючи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на заборони,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вже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вирощують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трансгенну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сою,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трансгенну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картоплю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,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трансгенний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ріпак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,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кукурудзу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, почали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вирощувати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генетично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модифіковані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буряки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. 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824" y="908720"/>
            <a:ext cx="428625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92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CC">
              <a:alpha val="16078"/>
            </a:srgbClr>
          </a:solidFill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Використані сайти 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27584" y="2204864"/>
            <a:ext cx="7427168" cy="2520280"/>
          </a:xfrm>
          <a:solidFill>
            <a:srgbClr val="FFFF99">
              <a:alpha val="27059"/>
            </a:srgb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0000" endA="300" endPos="55500" dist="101600" dir="5400000" sy="-100000" algn="bl" rotWithShape="0"/>
            <a:softEdge rad="31750"/>
          </a:effectLst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Monotype Corsiva" panose="03010101010201010101" pitchFamily="66" charset="0"/>
              </a:rPr>
              <a:t>http://</a:t>
            </a:r>
            <a:r>
              <a:rPr lang="en-US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www.subject.com.ua/lesson/biology/11klas/19.html</a:t>
            </a:r>
            <a:endParaRPr lang="uk-UA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Monotype Corsiva" panose="03010101010201010101" pitchFamily="66" charset="0"/>
              </a:rPr>
              <a:t>http://www.youtube.com</a:t>
            </a:r>
            <a:r>
              <a:rPr lang="en-US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/</a:t>
            </a:r>
            <a:endParaRPr lang="uk-UA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Monotype Corsiva" panose="03010101010201010101" pitchFamily="66" charset="0"/>
              </a:rPr>
              <a:t>http://www.dietolog.org/gmo/statistics</a:t>
            </a:r>
            <a:r>
              <a:rPr lang="en-US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/</a:t>
            </a:r>
            <a:endParaRPr lang="uk-UA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230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99">
              <a:alpha val="23922"/>
            </a:srgbClr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цій презентації ми розглянемо</a:t>
            </a:r>
            <a:endParaRPr lang="ru-RU" sz="4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6929744"/>
              </p:ext>
            </p:extLst>
          </p:nvPr>
        </p:nvGraphicFramePr>
        <p:xfrm>
          <a:off x="467544" y="1988840"/>
          <a:ext cx="8064896" cy="4205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949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r>
              <a:rPr lang="uk-UA" b="1" dirty="0" err="1" smtClean="0">
                <a:solidFill>
                  <a:srgbClr val="002060"/>
                </a:solidFill>
              </a:rPr>
              <a:t>Трансгенні</a:t>
            </a:r>
            <a:r>
              <a:rPr lang="uk-UA" b="1" dirty="0" smtClean="0">
                <a:solidFill>
                  <a:srgbClr val="002060"/>
                </a:solidFill>
              </a:rPr>
              <a:t> організми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7504" y="980728"/>
            <a:ext cx="8856984" cy="3024337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Трансгенними</a:t>
            </a:r>
            <a:r>
              <a:rPr lang="ru-RU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називають</a:t>
            </a:r>
            <a:r>
              <a:rPr lang="ru-RU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рослин</a:t>
            </a:r>
            <a:r>
              <a:rPr lang="ru-RU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і </a:t>
            </a:r>
            <a:r>
              <a:rPr lang="ru-RU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тварин</a:t>
            </a:r>
            <a:r>
              <a:rPr lang="ru-RU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, </a:t>
            </a:r>
            <a:r>
              <a:rPr lang="ru-RU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що</a:t>
            </a:r>
            <a:r>
              <a:rPr lang="ru-RU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містять</a:t>
            </a:r>
            <a:r>
              <a:rPr lang="ru-RU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у </a:t>
            </a:r>
            <a:r>
              <a:rPr lang="ru-RU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своїх</a:t>
            </a:r>
            <a:r>
              <a:rPr lang="ru-RU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клітинах</a:t>
            </a:r>
            <a:r>
              <a:rPr lang="ru-RU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ген чужого </a:t>
            </a:r>
            <a:r>
              <a:rPr lang="ru-RU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організму</a:t>
            </a:r>
            <a:r>
              <a:rPr lang="ru-RU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, включений у </a:t>
            </a:r>
            <a:r>
              <a:rPr lang="ru-RU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хромосоми</a:t>
            </a:r>
            <a:r>
              <a:rPr lang="ru-RU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. </a:t>
            </a:r>
          </a:p>
          <a:p>
            <a:r>
              <a:rPr lang="ru-RU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Трансгенні</a:t>
            </a:r>
            <a:r>
              <a:rPr lang="ru-RU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організми</a:t>
            </a:r>
            <a:r>
              <a:rPr lang="ru-RU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можуть</a:t>
            </a:r>
            <a:r>
              <a:rPr lang="ru-RU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мати</a:t>
            </a:r>
            <a:r>
              <a:rPr lang="ru-RU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велике</a:t>
            </a:r>
            <a:r>
              <a:rPr lang="ru-RU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значення</a:t>
            </a:r>
            <a:r>
              <a:rPr lang="ru-RU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для </a:t>
            </a:r>
            <a:r>
              <a:rPr lang="ru-RU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підвищення</a:t>
            </a:r>
            <a:r>
              <a:rPr lang="ru-RU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ефективності</a:t>
            </a:r>
            <a:r>
              <a:rPr lang="ru-RU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сільського</a:t>
            </a:r>
            <a:r>
              <a:rPr lang="ru-RU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господарства</a:t>
            </a:r>
            <a:r>
              <a:rPr lang="ru-RU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та в </a:t>
            </a:r>
            <a:r>
              <a:rPr lang="ru-RU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дослідженнях</a:t>
            </a:r>
            <a:r>
              <a:rPr lang="ru-RU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у </a:t>
            </a:r>
            <a:r>
              <a:rPr lang="ru-RU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галузі</a:t>
            </a:r>
            <a:r>
              <a:rPr lang="ru-RU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молекулярної</a:t>
            </a:r>
            <a:r>
              <a:rPr lang="ru-RU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біології</a:t>
            </a:r>
            <a:r>
              <a:rPr lang="ru-RU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9"/>
          <a:stretch/>
        </p:blipFill>
        <p:spPr bwMode="auto">
          <a:xfrm>
            <a:off x="251520" y="3861048"/>
            <a:ext cx="3672408" cy="2834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61047"/>
            <a:ext cx="3810000" cy="2834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85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</a:rPr>
              <a:t>З історії…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248472" cy="56886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Генетично</a:t>
            </a:r>
            <a:r>
              <a:rPr lang="ru-RU" sz="32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модифіковані</a:t>
            </a:r>
            <a:r>
              <a:rPr lang="ru-RU" sz="32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організми</a:t>
            </a:r>
            <a:r>
              <a:rPr lang="ru-RU" sz="32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, </a:t>
            </a:r>
            <a:r>
              <a:rPr lang="ru-RU" sz="3200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одержані</a:t>
            </a:r>
            <a:r>
              <a:rPr lang="ru-RU" sz="32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за </a:t>
            </a:r>
            <a:r>
              <a:rPr lang="ru-RU" sz="3200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допомогою</a:t>
            </a:r>
            <a:r>
              <a:rPr lang="ru-RU" sz="32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методів</a:t>
            </a:r>
            <a:r>
              <a:rPr lang="ru-RU" sz="32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молекулярної</a:t>
            </a:r>
            <a:r>
              <a:rPr lang="ru-RU" sz="32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біології</a:t>
            </a:r>
            <a:r>
              <a:rPr lang="ru-RU" sz="32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, </a:t>
            </a:r>
            <a:r>
              <a:rPr lang="ru-RU" sz="3200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з’явилися</a:t>
            </a:r>
            <a:r>
              <a:rPr lang="ru-RU" sz="32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 у 80-х роках  ХХ </a:t>
            </a:r>
            <a:r>
              <a:rPr lang="ru-RU" sz="3200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століття</a:t>
            </a:r>
            <a:r>
              <a:rPr lang="ru-RU" sz="32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.</a:t>
            </a:r>
          </a:p>
          <a:p>
            <a:pPr marL="0" indent="0" algn="ctr">
              <a:buNone/>
            </a:pPr>
            <a:r>
              <a:rPr lang="ru-RU" sz="3200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Перший</a:t>
            </a:r>
            <a:r>
              <a:rPr lang="ru-RU" sz="32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трансгенний</a:t>
            </a:r>
            <a:r>
              <a:rPr lang="ru-RU" sz="32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організм</a:t>
            </a:r>
            <a:r>
              <a:rPr lang="ru-RU" sz="32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(</a:t>
            </a:r>
            <a:r>
              <a:rPr lang="ru-RU" sz="3200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миша</a:t>
            </a:r>
            <a:r>
              <a:rPr lang="ru-RU" sz="32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) </a:t>
            </a:r>
            <a:r>
              <a:rPr lang="ru-RU" sz="3200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був</a:t>
            </a:r>
            <a:r>
              <a:rPr lang="ru-RU" sz="32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одержаний</a:t>
            </a:r>
            <a:r>
              <a:rPr lang="ru-RU" sz="32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Дж. Гордоном у 1980 р.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90"/>
          <a:stretch/>
        </p:blipFill>
        <p:spPr bwMode="auto">
          <a:xfrm>
            <a:off x="4644008" y="1525507"/>
            <a:ext cx="4061637" cy="4305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13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08520" y="0"/>
            <a:ext cx="9252520" cy="1124744"/>
          </a:xfrm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</a:rPr>
              <a:t>Використання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1520" y="980728"/>
            <a:ext cx="8712968" cy="3096344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ГМО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використовують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в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біологічних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та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медичних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дослідженнях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,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виробництві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ліків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 та у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сільському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господарстві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. </a:t>
            </a:r>
          </a:p>
          <a:p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За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допомогою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ГМО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вивчаються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закономірності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розвитку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деяких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захворювань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,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процеси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старіння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 та  </a:t>
            </a:r>
            <a:r>
              <a:rPr lang="ru-RU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регенерації</a:t>
            </a:r>
            <a:r>
              <a:rPr lang="ru-RU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.</a:t>
            </a:r>
          </a:p>
          <a:p>
            <a:r>
              <a:rPr lang="ru-RU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Найбільше</a:t>
            </a:r>
            <a:r>
              <a:rPr lang="ru-RU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вирощують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генетично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модифіковану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сою,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кукурудзу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та </a:t>
            </a:r>
            <a:r>
              <a:rPr lang="ru-RU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бавовну</a:t>
            </a:r>
            <a:r>
              <a:rPr lang="ru-RU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.</a:t>
            </a:r>
            <a:endParaRPr lang="ru-RU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Рисунок 4" descr="транс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0389" y="4077072"/>
            <a:ext cx="4402867" cy="2502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232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/>
          <a:lstStyle/>
          <a:p>
            <a:r>
              <a:rPr lang="ru-RU" b="1" dirty="0" err="1">
                <a:solidFill>
                  <a:srgbClr val="002060"/>
                </a:solidFill>
              </a:rPr>
              <a:t>Генетично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модифікована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їжа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248472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Генетично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модифікована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їжа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 -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це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продукти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харчування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,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отримані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з 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генетично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модифікованих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організмів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. </a:t>
            </a:r>
          </a:p>
          <a:p>
            <a:pPr marL="0" indent="0">
              <a:buNone/>
            </a:pP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Генетично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модифіковані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організми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набувають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певних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якостей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завдяки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переносу в геном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окремих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генів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теоретично з будь-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якого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організму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(у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випадку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трансгенезу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)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або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з геному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споріднених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видів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(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цисгенез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). 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8"/>
          <a:stretch/>
        </p:blipFill>
        <p:spPr bwMode="auto">
          <a:xfrm>
            <a:off x="4572000" y="1412776"/>
            <a:ext cx="4285715" cy="4541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73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8291264" cy="33123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Спеціалісти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не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можуть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констатувати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шкідливість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ГМО на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організм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людини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. Але й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виключати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факт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небезпеки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генномодифікованих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організмів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теж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немає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підстав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. У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зв'язку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з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цим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нещодавно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був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прийнятий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закон про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обов'язкове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маркування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харчових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продуктів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на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наявність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або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відсутність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у них ГМО.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212976"/>
            <a:ext cx="3168352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78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/>
          <a:lstStyle/>
          <a:p>
            <a:r>
              <a:rPr lang="ru-RU" b="1" dirty="0" err="1">
                <a:solidFill>
                  <a:srgbClr val="002060"/>
                </a:solidFill>
              </a:rPr>
              <a:t>Трансгенні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мікроорганізми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139952" y="1124744"/>
            <a:ext cx="4968552" cy="5616624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Бактерії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були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першими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організмами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, </a:t>
            </a:r>
            <a:r>
              <a:rPr lang="ru-RU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генетично</a:t>
            </a:r>
            <a:r>
              <a:rPr lang="ru-RU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модифікованими</a:t>
            </a:r>
            <a:r>
              <a:rPr lang="ru-RU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у </a:t>
            </a:r>
            <a:r>
              <a:rPr lang="ru-RU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лабораторії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. На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сьогодні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їх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використовують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для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виробництва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великої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кількості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людських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білків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,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які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можуть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використовуватися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у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медицині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.</a:t>
            </a:r>
          </a:p>
          <a:p>
            <a:r>
              <a:rPr lang="ru-RU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Наприклад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,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генетично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     </a:t>
            </a:r>
            <a:r>
              <a:rPr lang="ru-RU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модифіковані</a:t>
            </a:r>
            <a:r>
              <a:rPr lang="ru-RU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бактерії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                                    </a:t>
            </a:r>
            <a:r>
              <a:rPr lang="ru-RU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використовують</a:t>
            </a:r>
            <a:r>
              <a:rPr lang="ru-RU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для                                  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виробництва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інсуліну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.</a:t>
            </a:r>
          </a:p>
          <a:p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Також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бактерії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використовують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для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виробництва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факторів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згортання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крові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 для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лікування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 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гемофілії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83" y="1124744"/>
            <a:ext cx="3557311" cy="5343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41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016960"/>
            <a:ext cx="2148830" cy="2084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ru-RU" b="1" dirty="0" err="1">
                <a:solidFill>
                  <a:srgbClr val="002060"/>
                </a:solidFill>
              </a:rPr>
              <a:t>Трансгенні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тварини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0" y="1052736"/>
            <a:ext cx="4211960" cy="561662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На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сьогоднішній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день при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створенні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трансгенних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тварин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застосовують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5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методів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введення</a:t>
            </a:r>
            <a:r>
              <a:rPr lang="ru-RU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ДНК у 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яйцеклітину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введення</a:t>
            </a:r>
            <a:r>
              <a:rPr lang="ru-RU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ДНК у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стовбурові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клітини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введення</a:t>
            </a:r>
            <a:r>
              <a:rPr lang="ru-RU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ДНК за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допомогою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векторів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на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основі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вірусів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трансфекцію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введення</a:t>
            </a:r>
            <a:r>
              <a:rPr lang="ru-RU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ДНК за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допомогою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ліпосом</a:t>
            </a:r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" t="2813" r="2456" b="2898"/>
          <a:stretch/>
        </p:blipFill>
        <p:spPr bwMode="auto">
          <a:xfrm>
            <a:off x="4067944" y="980728"/>
            <a:ext cx="3505492" cy="2149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552900"/>
            <a:ext cx="3308598" cy="2196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2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484</Words>
  <Application>Microsoft Office PowerPoint</Application>
  <PresentationFormat>Экран (4:3)</PresentationFormat>
  <Paragraphs>69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В цій презентації ми розглянемо</vt:lpstr>
      <vt:lpstr>Трансгенні організми</vt:lpstr>
      <vt:lpstr>З історії…</vt:lpstr>
      <vt:lpstr>Використання</vt:lpstr>
      <vt:lpstr>Генетично модифікована їжа</vt:lpstr>
      <vt:lpstr>Презентация PowerPoint</vt:lpstr>
      <vt:lpstr>Трансгенні мікроорганізми</vt:lpstr>
      <vt:lpstr>Трансгенні тварини</vt:lpstr>
      <vt:lpstr>Трансгенні рослини</vt:lpstr>
      <vt:lpstr>Статистика</vt:lpstr>
      <vt:lpstr>Химерні організми </vt:lpstr>
      <vt:lpstr>Презентация PowerPoint</vt:lpstr>
      <vt:lpstr>Презентация PowerPoint</vt:lpstr>
      <vt:lpstr>Презентация PowerPoint</vt:lpstr>
      <vt:lpstr>Презентация PowerPoint</vt:lpstr>
      <vt:lpstr>Поради</vt:lpstr>
      <vt:lpstr>Висновок</vt:lpstr>
      <vt:lpstr>Використані сайти 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BEST</dc:creator>
  <cp:lastModifiedBy>BEST</cp:lastModifiedBy>
  <cp:revision>22</cp:revision>
  <dcterms:created xsi:type="dcterms:W3CDTF">2014-01-18T13:08:54Z</dcterms:created>
  <dcterms:modified xsi:type="dcterms:W3CDTF">2014-06-08T16:56:15Z</dcterms:modified>
</cp:coreProperties>
</file>