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0EA2"/>
    <a:srgbClr val="46B0AD"/>
    <a:srgbClr val="21592C"/>
    <a:srgbClr val="FF66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23CC1-FD8F-4089-BE04-DC51D9F011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FF1A2-BBFA-46BB-9B44-66D395D614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69058-97F1-49E5-AD60-871EE9DA1C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3C4B6C-9385-498A-A855-E6EBDB7F04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C56350-6695-40CE-8D0D-2E1DD54CDD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BDE9A5-F5BA-4B45-B471-BA16AFA296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A42DC1-61E0-403E-A2F1-15ACA81F6D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28121-7F75-4CC8-8E92-36F8131FAC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83B84-9D72-4087-8BE9-5BD715659E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51C0A-C27C-471C-8D75-6C803A7207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FCB24-696D-4E28-864C-323C4C7612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BDF15-0B12-4DBA-A402-439CB500D6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87C19-0304-4AE9-B896-E140E01EE0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9D34-78BB-4FA2-A3FD-3332B8772A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B1774-E5F0-4F6F-ACC0-51F89B7726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29CD47-8C82-4153-8800-7573F5037C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5538"/>
            <a:ext cx="7772400" cy="1871662"/>
          </a:xfrm>
        </p:spPr>
        <p:txBody>
          <a:bodyPr/>
          <a:lstStyle/>
          <a:p>
            <a:r>
              <a:rPr lang="ru-RU" sz="6000" dirty="0" err="1" smtClean="0">
                <a:solidFill>
                  <a:schemeClr val="bg1"/>
                </a:solidFill>
              </a:rPr>
              <a:t>Рослини-хижаки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14818"/>
            <a:ext cx="6400800" cy="1662107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Виконала: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Учениця 11 класу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Шарунович</a:t>
            </a:r>
            <a:r>
              <a:rPr lang="uk-UA" dirty="0" smtClean="0">
                <a:solidFill>
                  <a:schemeClr val="bg1"/>
                </a:solidFill>
              </a:rPr>
              <a:t> Антоніна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Пухирчатка</a:t>
            </a:r>
            <a:endParaRPr lang="ru-RU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	</a:t>
            </a:r>
            <a:r>
              <a:rPr lang="ru-RU" sz="2000" dirty="0" smtClean="0"/>
              <a:t>У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 на листках </a:t>
            </a:r>
            <a:r>
              <a:rPr lang="ru-RU" sz="2000" dirty="0" err="1" smtClean="0"/>
              <a:t>утворюються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бульбашки</a:t>
            </a:r>
            <a:r>
              <a:rPr lang="ru-RU" sz="2000" dirty="0" smtClean="0"/>
              <a:t> до 5 мм у </a:t>
            </a:r>
            <a:r>
              <a:rPr lang="ru-RU" sz="2000" dirty="0" err="1" smtClean="0"/>
              <a:t>діаметрі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отвором</a:t>
            </a:r>
            <a:r>
              <a:rPr lang="ru-RU" sz="2000" dirty="0" smtClean="0"/>
              <a:t>, яке </a:t>
            </a:r>
            <a:r>
              <a:rPr lang="ru-RU" sz="2000" dirty="0" err="1" smtClean="0"/>
              <a:t>закривається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зсередини</a:t>
            </a:r>
            <a:r>
              <a:rPr lang="ru-RU" sz="2000" dirty="0" smtClean="0"/>
              <a:t> клапаном </a:t>
            </a:r>
            <a:r>
              <a:rPr lang="ru-RU" sz="2000" dirty="0" err="1" smtClean="0"/>
              <a:t>з</a:t>
            </a:r>
            <a:r>
              <a:rPr lang="ru-RU" sz="2000" dirty="0" smtClean="0"/>
              <a:t> волосками. Коли личинка комара, маленький рачок </a:t>
            </a:r>
            <a:r>
              <a:rPr lang="ru-RU" sz="2000" dirty="0" err="1" smtClean="0"/>
              <a:t>доторкнуться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волосків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кришечці</a:t>
            </a:r>
            <a:r>
              <a:rPr lang="ru-RU" sz="2000" dirty="0" smtClean="0"/>
              <a:t>, </a:t>
            </a:r>
            <a:r>
              <a:rPr lang="ru-RU" sz="2000" dirty="0" err="1" smtClean="0"/>
              <a:t>тварина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миттєво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засмоктує</a:t>
            </a:r>
            <a:r>
              <a:rPr lang="ru-RU" sz="2000" dirty="0" smtClean="0"/>
              <a:t> </a:t>
            </a:r>
            <a:r>
              <a:rPr lang="ru-RU" sz="2000" dirty="0" err="1" smtClean="0"/>
              <a:t>всередину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бульбашки</a:t>
            </a:r>
            <a:r>
              <a:rPr lang="ru-RU" sz="2000" dirty="0" smtClean="0"/>
              <a:t> разом </a:t>
            </a:r>
            <a:r>
              <a:rPr lang="ru-RU" sz="2000" dirty="0" err="1" smtClean="0"/>
              <a:t>з</a:t>
            </a:r>
            <a:r>
              <a:rPr lang="ru-RU" sz="2000" dirty="0" smtClean="0"/>
              <a:t> водою. </a:t>
            </a:r>
            <a:r>
              <a:rPr lang="ru-RU" sz="2000" dirty="0" err="1" smtClean="0"/>
              <a:t>Іноді</a:t>
            </a:r>
            <a:r>
              <a:rPr lang="ru-RU" sz="2000" dirty="0" smtClean="0"/>
              <a:t> в полон </a:t>
            </a:r>
            <a:r>
              <a:rPr lang="ru-RU" sz="2000" dirty="0" err="1" smtClean="0"/>
              <a:t>потрапляють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мальки </a:t>
            </a:r>
            <a:r>
              <a:rPr lang="ru-RU" sz="2000" dirty="0" err="1" smtClean="0"/>
              <a:t>риб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пуголовки</a:t>
            </a:r>
            <a:r>
              <a:rPr lang="ru-RU" sz="2000" dirty="0" smtClean="0"/>
              <a:t>. Вони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служать</a:t>
            </a:r>
            <a:r>
              <a:rPr lang="ru-RU" sz="2000" dirty="0" smtClean="0"/>
              <a:t> кормом для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5607" name="Picture 7" descr="пузырчатка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341438"/>
            <a:ext cx="3455988" cy="4895850"/>
          </a:xfrm>
          <a:noFill/>
          <a:ln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70338" cy="1143000"/>
          </a:xfrm>
        </p:spPr>
        <p:txBody>
          <a:bodyPr/>
          <a:lstStyle/>
          <a:p>
            <a:r>
              <a:rPr lang="ru-RU"/>
              <a:t>Росянка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 dirty="0"/>
              <a:t>	</a:t>
            </a:r>
            <a:r>
              <a:rPr lang="ru-RU" sz="2400" dirty="0" smtClean="0"/>
              <a:t>На </a:t>
            </a:r>
            <a:r>
              <a:rPr lang="ru-RU" sz="2400" dirty="0" err="1" smtClean="0"/>
              <a:t>торф'яних</a:t>
            </a:r>
            <a:r>
              <a:rPr lang="ru-RU" sz="2400" dirty="0" smtClean="0"/>
              <a:t> болотах 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 </a:t>
            </a:r>
            <a:r>
              <a:rPr lang="ru-RU" sz="2400" dirty="0" err="1" smtClean="0"/>
              <a:t>зустрічається</a:t>
            </a:r>
            <a:r>
              <a:rPr lang="ru-RU" sz="2400" dirty="0" smtClean="0"/>
              <a:t> </a:t>
            </a:r>
            <a:r>
              <a:rPr lang="ru-RU" sz="2400" dirty="0" smtClean="0"/>
              <a:t>невелика, </a:t>
            </a:r>
            <a:r>
              <a:rPr lang="ru-RU" sz="2400" dirty="0" smtClean="0"/>
              <a:t>до 20 см </a:t>
            </a:r>
            <a:r>
              <a:rPr lang="ru-RU" sz="2400" dirty="0" err="1" smtClean="0"/>
              <a:t>заввишки</a:t>
            </a:r>
            <a:r>
              <a:rPr lang="ru-RU" sz="2400" dirty="0" smtClean="0"/>
              <a:t>, </a:t>
            </a:r>
            <a:r>
              <a:rPr lang="ru-RU" sz="2400" dirty="0" err="1" smtClean="0"/>
              <a:t>багаторічна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дрібними</a:t>
            </a:r>
            <a:r>
              <a:rPr lang="ru-RU" sz="2400" dirty="0" smtClean="0"/>
              <a:t> листочками, </a:t>
            </a:r>
            <a:r>
              <a:rPr lang="ru-RU" sz="2400" dirty="0" err="1" smtClean="0"/>
              <a:t>зібраними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прикореневу</a:t>
            </a:r>
            <a:r>
              <a:rPr lang="ru-RU" sz="2400" dirty="0" smtClean="0"/>
              <a:t> розетку. Листочки </a:t>
            </a:r>
            <a:r>
              <a:rPr lang="ru-RU" sz="2400" dirty="0" err="1" smtClean="0"/>
              <a:t>усіяні</a:t>
            </a:r>
            <a:r>
              <a:rPr lang="ru-RU" sz="2400" dirty="0" smtClean="0"/>
              <a:t> волосками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прозорими</a:t>
            </a:r>
            <a:r>
              <a:rPr lang="ru-RU" sz="2400" dirty="0" smtClean="0"/>
              <a:t> як роса </a:t>
            </a:r>
            <a:r>
              <a:rPr lang="ru-RU" sz="2400" dirty="0" err="1" smtClean="0"/>
              <a:t>крапельками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кінцях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7654" name="Picture 6" descr="росянка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981075"/>
            <a:ext cx="4608513" cy="5184775"/>
          </a:xfrm>
          <a:noFill/>
          <a:ln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Росянка</a:t>
            </a:r>
          </a:p>
        </p:txBody>
      </p:sp>
      <p:pic>
        <p:nvPicPr>
          <p:cNvPr id="31751" name="Picture 7" descr="росянка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00213"/>
            <a:ext cx="4038600" cy="3676650"/>
          </a:xfrm>
          <a:noFill/>
          <a:ln/>
        </p:spPr>
      </p:pic>
      <p:sp>
        <p:nvSpPr>
          <p:cNvPr id="3175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2332037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	</a:t>
            </a:r>
            <a:r>
              <a:rPr lang="ru-RU" sz="2000" dirty="0" err="1" smtClean="0"/>
              <a:t>Притягнуте</a:t>
            </a:r>
            <a:r>
              <a:rPr lang="ru-RU" sz="2000" dirty="0" smtClean="0"/>
              <a:t> </a:t>
            </a:r>
            <a:r>
              <a:rPr lang="ru-RU" sz="2000" dirty="0" err="1" smtClean="0"/>
              <a:t>блискучими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крапельками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комаха</a:t>
            </a:r>
            <a:r>
              <a:rPr lang="ru-RU" sz="2000" dirty="0" smtClean="0"/>
              <a:t> </a:t>
            </a:r>
            <a:r>
              <a:rPr lang="ru-RU" sz="2000" dirty="0" err="1" smtClean="0"/>
              <a:t>сяде</a:t>
            </a:r>
            <a:r>
              <a:rPr lang="ru-RU" sz="2000" dirty="0" smtClean="0"/>
              <a:t> на листок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злетіти</a:t>
            </a:r>
            <a:r>
              <a:rPr lang="ru-RU" sz="2000" dirty="0" smtClean="0"/>
              <a:t> - «роса» </a:t>
            </a:r>
            <a:r>
              <a:rPr lang="ru-RU" sz="2000" dirty="0" err="1" smtClean="0"/>
              <a:t>являє</a:t>
            </a:r>
            <a:r>
              <a:rPr lang="ru-RU" sz="2000" dirty="0" smtClean="0"/>
              <a:t> собою клейку </a:t>
            </a:r>
            <a:r>
              <a:rPr lang="ru-RU" sz="2000" dirty="0" err="1" smtClean="0"/>
              <a:t>рідину</a:t>
            </a:r>
            <a:r>
              <a:rPr lang="ru-RU" sz="2000" dirty="0" smtClean="0"/>
              <a:t>. Волоски </a:t>
            </a:r>
            <a:r>
              <a:rPr lang="ru-RU" sz="2000" dirty="0" err="1" smtClean="0"/>
              <a:t>немов</a:t>
            </a:r>
            <a:r>
              <a:rPr lang="ru-RU" sz="2000" dirty="0" smtClean="0"/>
              <a:t> </a:t>
            </a:r>
            <a:r>
              <a:rPr lang="ru-RU" sz="2000" dirty="0" err="1" smtClean="0"/>
              <a:t>щупальця</a:t>
            </a:r>
            <a:r>
              <a:rPr lang="ru-RU" sz="2000" dirty="0" smtClean="0"/>
              <a:t> </a:t>
            </a:r>
            <a:r>
              <a:rPr lang="ru-RU" sz="2000" dirty="0" err="1" smtClean="0"/>
              <a:t>схиляються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комасі</a:t>
            </a:r>
            <a:r>
              <a:rPr lang="ru-RU" sz="2000" dirty="0" smtClean="0"/>
              <a:t>.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сік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за складом </a:t>
            </a:r>
            <a:r>
              <a:rPr lang="ru-RU" sz="2000" dirty="0" err="1" smtClean="0"/>
              <a:t>нагадує</a:t>
            </a:r>
            <a:r>
              <a:rPr lang="ru-RU" sz="2000" dirty="0" smtClean="0"/>
              <a:t> </a:t>
            </a:r>
            <a:r>
              <a:rPr lang="ru-RU" sz="2000" dirty="0" err="1" smtClean="0"/>
              <a:t>шлунковий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сік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/>
      <p:bldP spid="317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Росянка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	</a:t>
            </a:r>
            <a:r>
              <a:rPr lang="ru-RU" sz="2000" dirty="0" smtClean="0"/>
              <a:t>У </a:t>
            </a:r>
            <a:r>
              <a:rPr lang="ru-RU" sz="2000" dirty="0" smtClean="0"/>
              <a:t>росянки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чутливі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листя</a:t>
            </a:r>
            <a:r>
              <a:rPr lang="ru-RU" sz="2000" dirty="0" smtClean="0"/>
              <a:t>, вони </a:t>
            </a:r>
            <a:r>
              <a:rPr lang="ru-RU" sz="2000" dirty="0" err="1" smtClean="0"/>
              <a:t>реагують</a:t>
            </a:r>
            <a:r>
              <a:rPr lang="ru-RU" sz="2000" dirty="0" smtClean="0"/>
              <a:t> на вагу </a:t>
            </a:r>
            <a:r>
              <a:rPr lang="ru-RU" sz="2000" dirty="0" err="1" smtClean="0"/>
              <a:t>комахи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0,008 мг! Росянка </a:t>
            </a:r>
            <a:r>
              <a:rPr lang="ru-RU" sz="2000" dirty="0" err="1" smtClean="0"/>
              <a:t>здатна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реагувати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на вагу,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походження</a:t>
            </a:r>
            <a:r>
              <a:rPr lang="ru-RU" sz="2000" dirty="0" smtClean="0"/>
              <a:t>: </a:t>
            </a:r>
            <a:r>
              <a:rPr lang="ru-RU" sz="2000" dirty="0" err="1" smtClean="0"/>
              <a:t>шматочки</a:t>
            </a:r>
            <a:r>
              <a:rPr lang="ru-RU" sz="2000" dirty="0" smtClean="0"/>
              <a:t> </a:t>
            </a:r>
            <a:r>
              <a:rPr lang="ru-RU" sz="2000" dirty="0" err="1" smtClean="0"/>
              <a:t>м'яса</a:t>
            </a:r>
            <a:r>
              <a:rPr lang="ru-RU" sz="2000" dirty="0" smtClean="0"/>
              <a:t>, </a:t>
            </a:r>
            <a:r>
              <a:rPr lang="ru-RU" sz="2000" dirty="0" err="1" smtClean="0"/>
              <a:t>сиру</a:t>
            </a:r>
            <a:r>
              <a:rPr lang="ru-RU" sz="2000" dirty="0" smtClean="0"/>
              <a:t>, </a:t>
            </a:r>
            <a:r>
              <a:rPr lang="ru-RU" sz="2000" dirty="0" err="1" smtClean="0"/>
              <a:t>кісток</a:t>
            </a:r>
            <a:r>
              <a:rPr lang="ru-RU" sz="2000" dirty="0" smtClean="0"/>
              <a:t>. Коли </a:t>
            </a:r>
            <a:r>
              <a:rPr lang="ru-RU" sz="2000" dirty="0" err="1" smtClean="0"/>
              <a:t>їжа</a:t>
            </a:r>
            <a:r>
              <a:rPr lang="ru-RU" sz="2000" dirty="0" smtClean="0"/>
              <a:t> переварена, </a:t>
            </a:r>
            <a:r>
              <a:rPr lang="ru-RU" sz="2000" dirty="0" err="1" smtClean="0"/>
              <a:t>листочок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випрямляється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витрушуючи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хітинову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оболонку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залишилася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комахи</a:t>
            </a:r>
            <a:r>
              <a:rPr lang="ru-RU" sz="2000" dirty="0" smtClean="0"/>
              <a:t>. </a:t>
            </a:r>
            <a:r>
              <a:rPr lang="ru-RU" sz="2000" dirty="0" err="1" smtClean="0"/>
              <a:t>Випрямляються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волоски, </a:t>
            </a:r>
            <a:r>
              <a:rPr lang="ru-RU" sz="2000" dirty="0" err="1" smtClean="0"/>
              <a:t>з'являються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крапельки</a:t>
            </a:r>
            <a:r>
              <a:rPr lang="ru-RU" sz="2000" dirty="0" smtClean="0"/>
              <a:t> соку, листик </a:t>
            </a:r>
            <a:r>
              <a:rPr lang="ru-RU" sz="2000" dirty="0" err="1" smtClean="0"/>
              <a:t>знову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готовий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полювання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6868" name="Picture 4" descr="росян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Чому</a:t>
            </a:r>
            <a:r>
              <a:rPr lang="ru-RU" sz="4000" dirty="0" smtClean="0"/>
              <a:t> </a:t>
            </a:r>
            <a:r>
              <a:rPr lang="ru-RU" sz="4000" dirty="0" err="1" smtClean="0"/>
              <a:t>з'явилися</a:t>
            </a:r>
            <a:r>
              <a:rPr lang="ru-RU" sz="4000" dirty="0" smtClean="0"/>
              <a:t> </a:t>
            </a:r>
            <a:r>
              <a:rPr lang="ru-RU" sz="4000" dirty="0" err="1" smtClean="0"/>
              <a:t>рослини</a:t>
            </a:r>
            <a:r>
              <a:rPr lang="ru-RU" sz="4000" dirty="0" smtClean="0"/>
              <a:t> - </a:t>
            </a:r>
            <a:r>
              <a:rPr lang="ru-RU" sz="4000" dirty="0" err="1" smtClean="0"/>
              <a:t>хижаки</a:t>
            </a:r>
            <a:r>
              <a:rPr lang="ru-RU" sz="4000" dirty="0" smtClean="0"/>
              <a:t>?</a:t>
            </a:r>
            <a:endParaRPr lang="ru-RU" sz="40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  <a:r>
              <a:rPr lang="ru-RU" dirty="0" smtClean="0"/>
              <a:t>Справа в тому,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ростуть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, на болотах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бідних</a:t>
            </a:r>
            <a:r>
              <a:rPr lang="ru-RU" dirty="0" smtClean="0"/>
              <a:t> грунтах, де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бракує</a:t>
            </a:r>
            <a:r>
              <a:rPr lang="ru-RU" dirty="0" smtClean="0"/>
              <a:t>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- фосфору, азоту, а </a:t>
            </a:r>
            <a:r>
              <a:rPr lang="ru-RU" dirty="0" err="1" smtClean="0"/>
              <a:t>також</a:t>
            </a:r>
            <a:r>
              <a:rPr lang="ru-RU" dirty="0" smtClean="0"/>
              <a:t> солей </a:t>
            </a:r>
            <a:r>
              <a:rPr lang="ru-RU" dirty="0" err="1" smtClean="0"/>
              <a:t>натрію</a:t>
            </a:r>
            <a:r>
              <a:rPr lang="ru-RU" dirty="0" smtClean="0"/>
              <a:t>, </a:t>
            </a:r>
            <a:r>
              <a:rPr lang="ru-RU" dirty="0" err="1" smtClean="0"/>
              <a:t>калію</a:t>
            </a:r>
            <a:r>
              <a:rPr lang="ru-RU" dirty="0" smtClean="0"/>
              <a:t>, </a:t>
            </a:r>
            <a:r>
              <a:rPr lang="ru-RU" dirty="0" err="1" smtClean="0"/>
              <a:t>магнію</a:t>
            </a:r>
            <a:r>
              <a:rPr lang="ru-RU" dirty="0" smtClean="0"/>
              <a:t>. Ось вони за </a:t>
            </a:r>
            <a:r>
              <a:rPr lang="ru-RU" dirty="0" err="1" smtClean="0"/>
              <a:t>допомогою</a:t>
            </a:r>
            <a:r>
              <a:rPr lang="ru-RU" dirty="0" smtClean="0"/>
              <a:t> всяких </a:t>
            </a:r>
            <a:r>
              <a:rPr lang="ru-RU" dirty="0" err="1" smtClean="0"/>
              <a:t>хитромудрих</a:t>
            </a:r>
            <a:r>
              <a:rPr lang="ru-RU" dirty="0" smtClean="0"/>
              <a:t> </a:t>
            </a:r>
            <a:r>
              <a:rPr lang="ru-RU" dirty="0" err="1" smtClean="0"/>
              <a:t>капканів</a:t>
            </a:r>
            <a:r>
              <a:rPr lang="ru-RU" dirty="0" smtClean="0"/>
              <a:t>, </a:t>
            </a:r>
            <a:r>
              <a:rPr lang="ru-RU" dirty="0" err="1" smtClean="0"/>
              <a:t>липучок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полюють</a:t>
            </a:r>
            <a:r>
              <a:rPr lang="ru-RU" dirty="0" smtClean="0"/>
              <a:t> на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поповнити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раціон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3375"/>
            <a:ext cx="8229600" cy="12954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/>
              <a:t>	</a:t>
            </a:r>
            <a:r>
              <a:rPr lang="ru-RU" sz="2800" b="1" dirty="0" smtClean="0"/>
              <a:t>Зараз у </a:t>
            </a:r>
            <a:r>
              <a:rPr lang="ru-RU" sz="2800" b="1" dirty="0" err="1" smtClean="0"/>
              <a:t>світі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відомо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понад</a:t>
            </a:r>
            <a:r>
              <a:rPr lang="ru-RU" sz="2800" b="1" dirty="0" smtClean="0"/>
              <a:t> 500 </a:t>
            </a:r>
            <a:r>
              <a:rPr lang="ru-RU" sz="2800" b="1" dirty="0" err="1" smtClean="0"/>
              <a:t>видів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рослин-хижаків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38918" name="Picture 6" descr="саррац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2881312" cy="2825750"/>
          </a:xfrm>
          <a:prstGeom prst="rect">
            <a:avLst/>
          </a:prstGeom>
          <a:noFill/>
        </p:spPr>
      </p:pic>
      <p:pic>
        <p:nvPicPr>
          <p:cNvPr id="38920" name="Picture 8" descr="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125538"/>
            <a:ext cx="3924300" cy="2751137"/>
          </a:xfrm>
          <a:prstGeom prst="rect">
            <a:avLst/>
          </a:prstGeom>
          <a:noFill/>
        </p:spPr>
      </p:pic>
      <p:pic>
        <p:nvPicPr>
          <p:cNvPr id="38919" name="Picture 7" descr="сарац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573463"/>
            <a:ext cx="2644775" cy="3284537"/>
          </a:xfrm>
          <a:prstGeom prst="rect">
            <a:avLst/>
          </a:prstGeom>
          <a:noFill/>
        </p:spPr>
      </p:pic>
      <p:pic>
        <p:nvPicPr>
          <p:cNvPr id="38921" name="Picture 9" descr="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241800"/>
            <a:ext cx="3384550" cy="2416175"/>
          </a:xfrm>
          <a:prstGeom prst="rect">
            <a:avLst/>
          </a:prstGeom>
          <a:noFill/>
        </p:spPr>
      </p:pic>
      <p:pic>
        <p:nvPicPr>
          <p:cNvPr id="38926" name="Picture 14" descr="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3760788"/>
            <a:ext cx="2427287" cy="3097212"/>
          </a:xfrm>
          <a:prstGeom prst="rect">
            <a:avLst/>
          </a:prstGeom>
          <a:noFill/>
        </p:spPr>
      </p:pic>
      <p:pic>
        <p:nvPicPr>
          <p:cNvPr id="38922" name="Picture 10" descr="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1412875"/>
            <a:ext cx="2663825" cy="22701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непентес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3338" y="2249488"/>
            <a:ext cx="4030662" cy="4608512"/>
          </a:xfrm>
          <a:prstGeom prst="rect">
            <a:avLst/>
          </a:prstGeom>
          <a:noFill/>
        </p:spPr>
      </p:pic>
      <p:pic>
        <p:nvPicPr>
          <p:cNvPr id="47108" name="Picture 4" descr="непентес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0"/>
            <a:ext cx="3908425" cy="5157788"/>
          </a:xfrm>
          <a:prstGeom prst="rect">
            <a:avLst/>
          </a:prstGeom>
          <a:noFill/>
        </p:spPr>
      </p:pic>
      <p:pic>
        <p:nvPicPr>
          <p:cNvPr id="47113" name="Picture 9" descr="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1300"/>
            <a:ext cx="2619375" cy="4076700"/>
          </a:xfrm>
          <a:prstGeom prst="rect">
            <a:avLst/>
          </a:prstGeom>
          <a:noFill/>
        </p:spPr>
      </p:pic>
      <p:pic>
        <p:nvPicPr>
          <p:cNvPr id="47109" name="Picture 5" descr="росянка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63788" cy="2916238"/>
          </a:xfrm>
          <a:prstGeom prst="rect">
            <a:avLst/>
          </a:prstGeom>
          <a:noFill/>
        </p:spPr>
      </p:pic>
      <p:pic>
        <p:nvPicPr>
          <p:cNvPr id="47111" name="Picture 7" descr="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4551363"/>
            <a:ext cx="2708275" cy="2306637"/>
          </a:xfrm>
          <a:prstGeom prst="rect">
            <a:avLst/>
          </a:prstGeom>
          <a:noFill/>
        </p:spPr>
      </p:pic>
      <p:pic>
        <p:nvPicPr>
          <p:cNvPr id="47115" name="Picture 11" descr="ве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0"/>
            <a:ext cx="3851275" cy="2565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Непентес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2071678"/>
            <a:ext cx="4257676" cy="497207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	</a:t>
            </a:r>
            <a:r>
              <a:rPr lang="ru-RU" sz="2400" dirty="0" smtClean="0"/>
              <a:t> Росте на </a:t>
            </a:r>
            <a:r>
              <a:rPr lang="ru-RU" sz="2400" dirty="0" err="1" smtClean="0"/>
              <a:t>острові</a:t>
            </a:r>
            <a:r>
              <a:rPr lang="ru-RU" sz="2400" dirty="0" smtClean="0"/>
              <a:t> Мадагаскар, </a:t>
            </a:r>
            <a:r>
              <a:rPr lang="ru-RU" sz="2400" dirty="0" err="1" smtClean="0"/>
              <a:t>належить</a:t>
            </a:r>
            <a:r>
              <a:rPr lang="ru-RU" sz="2400" dirty="0" smtClean="0"/>
              <a:t> до роду </a:t>
            </a:r>
            <a:r>
              <a:rPr lang="ru-RU" sz="2400" dirty="0" smtClean="0"/>
              <a:t>непентес. </a:t>
            </a:r>
            <a:r>
              <a:rPr lang="ru-RU" sz="2400" dirty="0" err="1" smtClean="0"/>
              <a:t>Поруч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звичайними</a:t>
            </a:r>
            <a:r>
              <a:rPr lang="ru-RU" sz="2400" dirty="0" smtClean="0"/>
              <a:t> </a:t>
            </a:r>
            <a:r>
              <a:rPr lang="ru-RU" sz="2400" dirty="0" smtClean="0"/>
              <a:t>листками </a:t>
            </a:r>
            <a:r>
              <a:rPr lang="ru-RU" sz="2400" dirty="0" smtClean="0"/>
              <a:t>у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, </a:t>
            </a:r>
            <a:r>
              <a:rPr lang="ru-RU" sz="2400" dirty="0" err="1" smtClean="0"/>
              <a:t>у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кінці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виростають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червонуваті</a:t>
            </a:r>
            <a:r>
              <a:rPr lang="ru-RU" sz="2400" dirty="0" smtClean="0"/>
              <a:t>, </a:t>
            </a:r>
            <a:r>
              <a:rPr lang="ru-RU" sz="2400" dirty="0" err="1" smtClean="0"/>
              <a:t>довгі</a:t>
            </a:r>
            <a:r>
              <a:rPr lang="ru-RU" sz="2400" dirty="0" smtClean="0"/>
              <a:t> до 50-70 см, «</a:t>
            </a:r>
            <a:r>
              <a:rPr lang="ru-RU" sz="2400" dirty="0" err="1" smtClean="0"/>
              <a:t>глечики</a:t>
            </a:r>
            <a:r>
              <a:rPr lang="ru-RU" sz="2400" dirty="0" smtClean="0"/>
              <a:t>»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кришкою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нагорі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8" name="Picture 6" descr="непенте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2050" y="1990725"/>
            <a:ext cx="3390900" cy="3743325"/>
          </a:xfrm>
          <a:noFill/>
          <a:ln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Непентес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 dirty="0"/>
              <a:t>	</a:t>
            </a:r>
            <a:r>
              <a:rPr lang="ru-RU" sz="2400" dirty="0" err="1" smtClean="0"/>
              <a:t>Яскраве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забарвлення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судини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солодкий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сік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утворюється</a:t>
            </a:r>
            <a:r>
              <a:rPr lang="ru-RU" sz="2400" dirty="0" smtClean="0"/>
              <a:t> по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краях, </a:t>
            </a:r>
            <a:r>
              <a:rPr lang="ru-RU" sz="2400" dirty="0" err="1" smtClean="0"/>
              <a:t>приваблюють</a:t>
            </a:r>
            <a:r>
              <a:rPr lang="ru-RU" sz="2400" dirty="0" smtClean="0"/>
              <a:t> комах. </a:t>
            </a:r>
            <a:r>
              <a:rPr lang="ru-RU" sz="2400" dirty="0" err="1" smtClean="0"/>
              <a:t>Потрапивши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гладку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внутрішню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стінку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падають</a:t>
            </a:r>
            <a:r>
              <a:rPr lang="ru-RU" sz="2400" dirty="0" smtClean="0"/>
              <a:t> на дно, де </a:t>
            </a:r>
            <a:r>
              <a:rPr lang="ru-RU" sz="2400" dirty="0" err="1" smtClean="0"/>
              <a:t>збирається</a:t>
            </a:r>
            <a:r>
              <a:rPr lang="ru-RU" sz="2400" dirty="0" smtClean="0"/>
              <a:t> до 2 </a:t>
            </a:r>
            <a:r>
              <a:rPr lang="ru-RU" sz="2400" dirty="0" err="1" smtClean="0"/>
              <a:t>літрів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рідини</a:t>
            </a:r>
            <a:r>
              <a:rPr lang="ru-RU" sz="2400" dirty="0" smtClean="0"/>
              <a:t>. </a:t>
            </a:r>
            <a:r>
              <a:rPr lang="ru-RU" sz="2400" dirty="0" err="1" smtClean="0"/>
              <a:t>Рослина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перетравлює</a:t>
            </a:r>
            <a:r>
              <a:rPr lang="ru-RU" sz="2400" dirty="0" smtClean="0"/>
              <a:t> комах, а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вбирає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31" name="Picture 11" descr="непентес-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125" y="188913"/>
            <a:ext cx="2017713" cy="2660650"/>
          </a:xfrm>
          <a:noFill/>
          <a:ln/>
        </p:spPr>
      </p:pic>
      <p:pic>
        <p:nvPicPr>
          <p:cNvPr id="5136" name="Picture 16" descr="рас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2924175"/>
            <a:ext cx="3024187" cy="3744913"/>
          </a:xfrm>
          <a:noFill/>
          <a:ln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Сарраценія</a:t>
            </a: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00024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	</a:t>
            </a:r>
            <a:r>
              <a:rPr lang="ru-RU" sz="2800" dirty="0" smtClean="0"/>
              <a:t>За </a:t>
            </a:r>
            <a:r>
              <a:rPr lang="ru-RU" sz="2800" dirty="0" err="1" smtClean="0"/>
              <a:t>будовою</a:t>
            </a:r>
            <a:r>
              <a:rPr lang="ru-RU" sz="2800" dirty="0" smtClean="0"/>
              <a:t> </a:t>
            </a:r>
            <a:r>
              <a:rPr lang="ru-RU" sz="2800" dirty="0" err="1" smtClean="0"/>
              <a:t>ловчого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апарату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способу </a:t>
            </a:r>
            <a:r>
              <a:rPr lang="ru-RU" sz="2800" dirty="0" err="1" smtClean="0"/>
              <a:t>полювання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багаторічна</a:t>
            </a:r>
            <a:r>
              <a:rPr lang="ru-RU" sz="2800" dirty="0" smtClean="0"/>
              <a:t> </a:t>
            </a:r>
            <a:r>
              <a:rPr lang="ru-RU" sz="2800" dirty="0" err="1" smtClean="0"/>
              <a:t>болотна</a:t>
            </a:r>
            <a:r>
              <a:rPr lang="ru-RU" sz="2800" dirty="0" smtClean="0"/>
              <a:t> трава - </a:t>
            </a:r>
            <a:r>
              <a:rPr lang="ru-RU" sz="2800" dirty="0" err="1" smtClean="0"/>
              <a:t>сарраценія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належить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найкрупніших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комахоїдних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8197" name="Picture 5" descr="саррацения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628775"/>
            <a:ext cx="4465637" cy="4248150"/>
          </a:xfrm>
          <a:noFill/>
          <a:ln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Сарраценія</a:t>
            </a:r>
            <a:endParaRPr lang="ru-RU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714488"/>
            <a:ext cx="421008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	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трубчасті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листя-судини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досягають</a:t>
            </a:r>
            <a:r>
              <a:rPr lang="ru-RU" sz="2400" dirty="0" smtClean="0"/>
              <a:t> 70-80 см. Вони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привертають</a:t>
            </a:r>
            <a:r>
              <a:rPr lang="ru-RU" sz="2400" dirty="0" smtClean="0"/>
              <a:t> нектаром </a:t>
            </a:r>
            <a:r>
              <a:rPr lang="ru-RU" sz="2400" dirty="0" smtClean="0"/>
              <a:t>комах,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падають</a:t>
            </a:r>
            <a:r>
              <a:rPr lang="ru-RU" sz="2400" dirty="0" smtClean="0"/>
              <a:t> у воду, </a:t>
            </a:r>
            <a:r>
              <a:rPr lang="ru-RU" sz="2400" dirty="0" err="1" smtClean="0"/>
              <a:t>зібрану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судини</a:t>
            </a:r>
            <a:r>
              <a:rPr lang="ru-RU" sz="2400" dirty="0" smtClean="0"/>
              <a:t>. </a:t>
            </a:r>
            <a:r>
              <a:rPr lang="ru-RU" sz="2400" dirty="0" err="1" smtClean="0"/>
              <a:t>Стирчать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стінці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спрямовані</a:t>
            </a:r>
            <a:r>
              <a:rPr lang="ru-RU" sz="2400" dirty="0" smtClean="0"/>
              <a:t> вниз волоски </a:t>
            </a:r>
            <a:r>
              <a:rPr lang="ru-RU" sz="2400" dirty="0" err="1" smtClean="0"/>
              <a:t>заважають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комасі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вибратися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назовні</a:t>
            </a:r>
            <a:r>
              <a:rPr lang="ru-RU" sz="2400" dirty="0" smtClean="0"/>
              <a:t>.</a:t>
            </a: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13319" name="Picture 7" descr="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6688" y="620713"/>
            <a:ext cx="2305050" cy="3094037"/>
          </a:xfrm>
          <a:noFill/>
          <a:ln/>
        </p:spPr>
      </p:pic>
      <p:pic>
        <p:nvPicPr>
          <p:cNvPr id="13321" name="Picture 9" descr="3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2276475"/>
            <a:ext cx="2159000" cy="4105275"/>
          </a:xfrm>
          <a:noFill/>
          <a:ln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Сарраценія</a:t>
            </a:r>
            <a:endParaRPr lang="ru-RU" dirty="0"/>
          </a:p>
        </p:txBody>
      </p:sp>
      <p:pic>
        <p:nvPicPr>
          <p:cNvPr id="16392" name="Picture 8" descr="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59375" y="1600200"/>
            <a:ext cx="3014663" cy="4525963"/>
          </a:xfrm>
          <a:noFill/>
          <a:ln/>
        </p:spPr>
      </p:pic>
      <p:pic>
        <p:nvPicPr>
          <p:cNvPr id="16394" name="Picture 10" descr="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8375" y="1600200"/>
            <a:ext cx="3014663" cy="4525963"/>
          </a:xfrm>
          <a:noFill/>
          <a:ln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Венерина мухоловка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	</a:t>
            </a:r>
            <a:r>
              <a:rPr lang="ru-RU" sz="2400" dirty="0" smtClean="0"/>
              <a:t> Венерина мухоловка росте на болотах </a:t>
            </a:r>
            <a:r>
              <a:rPr lang="ru-RU" sz="2400" dirty="0" err="1" smtClean="0"/>
              <a:t>Північної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Південної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Кароліни</a:t>
            </a:r>
            <a:r>
              <a:rPr lang="ru-RU" sz="2400" dirty="0" smtClean="0"/>
              <a:t> в США. </a:t>
            </a:r>
            <a:r>
              <a:rPr lang="ru-RU" sz="2400" dirty="0" err="1" smtClean="0"/>
              <a:t>Овальні</a:t>
            </a:r>
            <a:r>
              <a:rPr lang="ru-RU" sz="2400" dirty="0" smtClean="0"/>
              <a:t> половинки </a:t>
            </a:r>
            <a:r>
              <a:rPr lang="ru-RU" sz="2400" dirty="0" smtClean="0"/>
              <a:t>листка </a:t>
            </a:r>
            <a:r>
              <a:rPr lang="ru-RU" sz="2400" dirty="0" err="1" smtClean="0"/>
              <a:t>цієї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тупим кутом одна до </a:t>
            </a:r>
            <a:r>
              <a:rPr lang="ru-RU" sz="2400" dirty="0" err="1" smtClean="0"/>
              <a:t>іншої</a:t>
            </a:r>
            <a:r>
              <a:rPr lang="ru-RU" sz="2400" dirty="0" smtClean="0"/>
              <a:t>. У них по краях </a:t>
            </a:r>
            <a:r>
              <a:rPr lang="ru-RU" sz="2400" dirty="0" err="1" smtClean="0"/>
              <a:t>виростають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довгі</a:t>
            </a:r>
            <a:r>
              <a:rPr lang="ru-RU" sz="2400" dirty="0" smtClean="0"/>
              <a:t>, </a:t>
            </a:r>
            <a:r>
              <a:rPr lang="ru-RU" sz="2400" dirty="0" err="1" smtClean="0"/>
              <a:t>міцні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немов</a:t>
            </a:r>
            <a:r>
              <a:rPr lang="ru-RU" sz="2400" dirty="0" smtClean="0"/>
              <a:t> </a:t>
            </a:r>
            <a:r>
              <a:rPr lang="ru-RU" sz="2400" dirty="0" err="1" smtClean="0"/>
              <a:t>кігті</a:t>
            </a:r>
            <a:r>
              <a:rPr lang="ru-RU" sz="2400" dirty="0" smtClean="0"/>
              <a:t>, </a:t>
            </a:r>
            <a:r>
              <a:rPr lang="ru-RU" sz="2400" dirty="0" err="1" smtClean="0"/>
              <a:t>зубці</a:t>
            </a:r>
            <a:r>
              <a:rPr lang="ru-RU" sz="2400" dirty="0" smtClean="0"/>
              <a:t>. На </a:t>
            </a:r>
            <a:r>
              <a:rPr lang="ru-RU" sz="2400" dirty="0" err="1" smtClean="0"/>
              <a:t>кожній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половинці</a:t>
            </a:r>
            <a:r>
              <a:rPr lang="ru-RU" sz="2400" dirty="0" smtClean="0"/>
              <a:t> - по три </a:t>
            </a:r>
            <a:r>
              <a:rPr lang="ru-RU" sz="2400" dirty="0" err="1" smtClean="0"/>
              <a:t>чутливих</a:t>
            </a:r>
            <a:r>
              <a:rPr lang="ru-RU" sz="2400" dirty="0" smtClean="0"/>
              <a:t> щетинки.</a:t>
            </a:r>
            <a:endParaRPr lang="ru-RU" sz="2400" dirty="0"/>
          </a:p>
        </p:txBody>
      </p:sp>
      <p:pic>
        <p:nvPicPr>
          <p:cNvPr id="11278" name="Picture 14" descr="венерина мухоловк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268413"/>
            <a:ext cx="4248150" cy="4752975"/>
          </a:xfrm>
          <a:noFill/>
          <a:ln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Венерина мухоловка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	</a:t>
            </a:r>
            <a:r>
              <a:rPr lang="ru-RU" sz="2000" dirty="0" smtClean="0"/>
              <a:t> Як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комаха</a:t>
            </a:r>
            <a:r>
              <a:rPr lang="ru-RU" sz="2000" dirty="0" smtClean="0"/>
              <a:t> </a:t>
            </a:r>
            <a:r>
              <a:rPr lang="ru-RU" sz="2000" dirty="0" err="1" smtClean="0"/>
              <a:t>доторкнеться</a:t>
            </a:r>
            <a:r>
              <a:rPr lang="ru-RU" sz="2000" dirty="0" smtClean="0"/>
              <a:t> до них, половинки </a:t>
            </a:r>
            <a:r>
              <a:rPr lang="ru-RU" sz="2000" dirty="0" err="1" smtClean="0"/>
              <a:t>вмить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закриваються</a:t>
            </a:r>
            <a:r>
              <a:rPr lang="ru-RU" sz="2000" dirty="0" smtClean="0"/>
              <a:t>. </a:t>
            </a:r>
            <a:r>
              <a:rPr lang="ru-RU" sz="2000" dirty="0" err="1" smtClean="0"/>
              <a:t>Пастка</a:t>
            </a:r>
            <a:r>
              <a:rPr lang="ru-RU" sz="2000" dirty="0" smtClean="0"/>
              <a:t> </a:t>
            </a:r>
            <a:r>
              <a:rPr lang="ru-RU" sz="2000" dirty="0" err="1" smtClean="0"/>
              <a:t>сконструйована</a:t>
            </a:r>
            <a:r>
              <a:rPr lang="ru-RU" sz="2000" dirty="0" smtClean="0"/>
              <a:t> таким чином,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рослина</a:t>
            </a:r>
            <a:r>
              <a:rPr lang="ru-RU" sz="2000" dirty="0" smtClean="0"/>
              <a:t> ловить </a:t>
            </a:r>
            <a:r>
              <a:rPr lang="ru-RU" sz="2000" dirty="0" err="1" smtClean="0"/>
              <a:t>комаху</a:t>
            </a:r>
            <a:r>
              <a:rPr lang="ru-RU" sz="2000" dirty="0" smtClean="0"/>
              <a:t> </a:t>
            </a:r>
            <a:r>
              <a:rPr lang="ru-RU" sz="2000" dirty="0" err="1" smtClean="0"/>
              <a:t>блискавично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щільною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фіксацією</a:t>
            </a:r>
            <a:r>
              <a:rPr lang="ru-RU" sz="2000" dirty="0" smtClean="0"/>
              <a:t>. Тонка щетина на </a:t>
            </a:r>
            <a:r>
              <a:rPr lang="ru-RU" sz="2000" dirty="0" err="1" smtClean="0"/>
              <a:t>внутрішній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стороні</a:t>
            </a:r>
            <a:r>
              <a:rPr lang="ru-RU" sz="2000" dirty="0" smtClean="0"/>
              <a:t> </a:t>
            </a:r>
            <a:r>
              <a:rPr lang="ru-RU" sz="2000" dirty="0" err="1" smtClean="0"/>
              <a:t>аркуша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активізується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зіткненні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протязі</a:t>
            </a:r>
            <a:r>
              <a:rPr lang="ru-RU" sz="2000" dirty="0" smtClean="0"/>
              <a:t> 30 секунд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"</a:t>
            </a:r>
            <a:r>
              <a:rPr lang="ru-RU" sz="2000" dirty="0" err="1" smtClean="0"/>
              <a:t>впізнання</a:t>
            </a:r>
            <a:r>
              <a:rPr lang="ru-RU" sz="2000" dirty="0" smtClean="0"/>
              <a:t>" </a:t>
            </a:r>
            <a:r>
              <a:rPr lang="ru-RU" sz="2000" dirty="0" err="1" smtClean="0"/>
              <a:t>безпосередньо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видобутку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зовнішніх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факторів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 </a:t>
            </a:r>
            <a:r>
              <a:rPr lang="ru-RU" sz="2000" dirty="0" err="1" smtClean="0"/>
              <a:t>дощова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крапля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2294" name="Picture 6" descr="рас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484313"/>
            <a:ext cx="2808288" cy="2452687"/>
          </a:xfrm>
          <a:noFill/>
          <a:ln/>
        </p:spPr>
      </p:pic>
      <p:pic>
        <p:nvPicPr>
          <p:cNvPr id="12295" name="Picture 7" descr="росянка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4076700"/>
            <a:ext cx="2881312" cy="2519363"/>
          </a:xfrm>
          <a:noFill/>
          <a:ln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Пухирчатка</a:t>
            </a:r>
            <a:endParaRPr lang="ru-RU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dirty="0"/>
              <a:t>	</a:t>
            </a:r>
            <a:r>
              <a:rPr lang="ru-RU" sz="2800" dirty="0" smtClean="0"/>
              <a:t>Але </a:t>
            </a:r>
            <a:r>
              <a:rPr lang="ru-RU" sz="2800" dirty="0" smtClean="0"/>
              <a:t>не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в </a:t>
            </a:r>
            <a:r>
              <a:rPr lang="ru-RU" sz="2800" dirty="0" err="1" smtClean="0"/>
              <a:t>заморських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зустрічаються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рослини-хижаки</a:t>
            </a:r>
            <a:r>
              <a:rPr lang="ru-RU" sz="2800" dirty="0" smtClean="0"/>
              <a:t>. У наших стоячих </a:t>
            </a:r>
            <a:r>
              <a:rPr lang="ru-RU" sz="2800" dirty="0" err="1" smtClean="0"/>
              <a:t>водоймах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зустріти</a:t>
            </a:r>
            <a:r>
              <a:rPr lang="ru-RU" sz="2800" dirty="0" smtClean="0"/>
              <a:t> </a:t>
            </a:r>
            <a:r>
              <a:rPr lang="ru-RU" sz="2800" dirty="0" err="1" smtClean="0"/>
              <a:t>пухирчатку</a:t>
            </a:r>
            <a:r>
              <a:rPr lang="ru-RU" sz="2800" dirty="0" smtClean="0"/>
              <a:t> </a:t>
            </a:r>
            <a:r>
              <a:rPr lang="ru-RU" sz="2800" dirty="0" err="1" smtClean="0"/>
              <a:t>утрікулярію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3558" name="Picture 6" descr="пузырчат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5675" y="1600200"/>
            <a:ext cx="3802063" cy="4525963"/>
          </a:xfrm>
          <a:noFill/>
          <a:ln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28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Рослини-хижаки</vt:lpstr>
      <vt:lpstr>Непентес</vt:lpstr>
      <vt:lpstr>Непентес</vt:lpstr>
      <vt:lpstr>Сарраценія</vt:lpstr>
      <vt:lpstr>Сарраценія</vt:lpstr>
      <vt:lpstr>Сарраценія</vt:lpstr>
      <vt:lpstr>Венерина мухоловка</vt:lpstr>
      <vt:lpstr>Венерина мухоловка</vt:lpstr>
      <vt:lpstr>Пухирчатка</vt:lpstr>
      <vt:lpstr>Пухирчатка</vt:lpstr>
      <vt:lpstr>Росянка</vt:lpstr>
      <vt:lpstr>Росянка</vt:lpstr>
      <vt:lpstr>Росянка</vt:lpstr>
      <vt:lpstr>Чому з'явилися рослини - хижаки?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Растения-хищники</dc:title>
  <dc:creator>Слава</dc:creator>
  <cp:lastModifiedBy>User</cp:lastModifiedBy>
  <cp:revision>10</cp:revision>
  <dcterms:created xsi:type="dcterms:W3CDTF">2008-01-22T13:18:10Z</dcterms:created>
  <dcterms:modified xsi:type="dcterms:W3CDTF">2013-12-15T12:59:45Z</dcterms:modified>
</cp:coreProperties>
</file>