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sldIdLst>
    <p:sldId id="256" r:id="rId2"/>
    <p:sldId id="257" r:id="rId3"/>
    <p:sldId id="258" r:id="rId4"/>
    <p:sldId id="259" r:id="rId5"/>
    <p:sldId id="260" r:id="rId6"/>
    <p:sldId id="261" r:id="rId7"/>
    <p:sldId id="262" r:id="rId8"/>
    <p:sldId id="265" r:id="rId9"/>
    <p:sldId id="263" r:id="rId10"/>
    <p:sldId id="264" r:id="rId11"/>
    <p:sldId id="266" r:id="rId12"/>
    <p:sldId id="267" r:id="rId13"/>
    <p:sldId id="268" r:id="rId14"/>
    <p:sldId id="269" r:id="rId15"/>
    <p:sldId id="270" r:id="rId16"/>
  </p:sldIdLst>
  <p:sldSz cx="9144000" cy="6858000" type="screen4x3"/>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7" d="100"/>
          <a:sy n="107" d="100"/>
        </p:scale>
        <p:origin x="-1098"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0" name="Прямоугольный треугольник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Заголовок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grpSp>
        <p:nvGrpSpPr>
          <p:cNvPr id="2" name="Группа 1"/>
          <p:cNvGrpSpPr/>
          <p:nvPr/>
        </p:nvGrpSpPr>
        <p:grpSpPr>
          <a:xfrm>
            <a:off x="-3765" y="4953000"/>
            <a:ext cx="9147765" cy="1912088"/>
            <a:chOff x="-3765" y="4832896"/>
            <a:chExt cx="9147765" cy="2032192"/>
          </a:xfrm>
        </p:grpSpPr>
        <p:sp>
          <p:nvSpPr>
            <p:cNvPr id="7" name="Полилиния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Полилиния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Полилиния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Прямая соединительная линия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Дата 29"/>
          <p:cNvSpPr>
            <a:spLocks noGrp="1"/>
          </p:cNvSpPr>
          <p:nvPr>
            <p:ph type="dt" sz="half" idx="10"/>
          </p:nvPr>
        </p:nvSpPr>
        <p:spPr/>
        <p:txBody>
          <a:bodyPr/>
          <a:lstStyle>
            <a:lvl1pPr>
              <a:defRPr>
                <a:solidFill>
                  <a:srgbClr val="FFFFFF"/>
                </a:solidFill>
              </a:defRPr>
            </a:lvl1pPr>
            <a:extLst/>
          </a:lstStyle>
          <a:p>
            <a:fld id="{58D061DF-3FB1-4867-9B50-D22E6BACF416}" type="datetimeFigureOut">
              <a:rPr lang="uk-UA" smtClean="0"/>
              <a:t>15.09.2013</a:t>
            </a:fld>
            <a:endParaRPr lang="uk-UA"/>
          </a:p>
        </p:txBody>
      </p:sp>
      <p:sp>
        <p:nvSpPr>
          <p:cNvPr id="19" name="Нижний колонтитул 18"/>
          <p:cNvSpPr>
            <a:spLocks noGrp="1"/>
          </p:cNvSpPr>
          <p:nvPr>
            <p:ph type="ftr" sz="quarter" idx="11"/>
          </p:nvPr>
        </p:nvSpPr>
        <p:spPr/>
        <p:txBody>
          <a:bodyPr/>
          <a:lstStyle>
            <a:lvl1pPr>
              <a:defRPr>
                <a:solidFill>
                  <a:schemeClr val="accent1">
                    <a:tint val="20000"/>
                  </a:schemeClr>
                </a:solidFill>
              </a:defRPr>
            </a:lvl1pPr>
            <a:extLst/>
          </a:lstStyle>
          <a:p>
            <a:endParaRPr lang="uk-UA"/>
          </a:p>
        </p:txBody>
      </p:sp>
      <p:sp>
        <p:nvSpPr>
          <p:cNvPr id="27" name="Номер слайда 26"/>
          <p:cNvSpPr>
            <a:spLocks noGrp="1"/>
          </p:cNvSpPr>
          <p:nvPr>
            <p:ph type="sldNum" sz="quarter" idx="12"/>
          </p:nvPr>
        </p:nvSpPr>
        <p:spPr/>
        <p:txBody>
          <a:bodyPr/>
          <a:lstStyle>
            <a:lvl1pPr>
              <a:defRPr>
                <a:solidFill>
                  <a:srgbClr val="FFFFFF"/>
                </a:solidFill>
              </a:defRPr>
            </a:lvl1pPr>
            <a:extLst/>
          </a:lstStyle>
          <a:p>
            <a:fld id="{A326C743-DAB1-4337-BAE4-E68143F8C73F}" type="slidenum">
              <a:rPr lang="uk-UA" smtClean="0"/>
              <a:t>‹#›</a:t>
            </a:fld>
            <a:endParaRPr lang="uk-U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1481329"/>
            <a:ext cx="8229600" cy="4386071"/>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8D061DF-3FB1-4867-9B50-D22E6BACF416}" type="datetimeFigureOut">
              <a:rPr lang="uk-UA" smtClean="0"/>
              <a:t>15.09.2013</a:t>
            </a:fld>
            <a:endParaRPr lang="uk-UA"/>
          </a:p>
        </p:txBody>
      </p:sp>
      <p:sp>
        <p:nvSpPr>
          <p:cNvPr id="5" name="Нижний колонтитул 4"/>
          <p:cNvSpPr>
            <a:spLocks noGrp="1"/>
          </p:cNvSpPr>
          <p:nvPr>
            <p:ph type="ftr" sz="quarter" idx="11"/>
          </p:nvPr>
        </p:nvSpPr>
        <p:spPr/>
        <p:txBody>
          <a:bodyPr/>
          <a:lstStyle>
            <a:extLst/>
          </a:lstStyle>
          <a:p>
            <a:endParaRPr lang="uk-UA"/>
          </a:p>
        </p:txBody>
      </p:sp>
      <p:sp>
        <p:nvSpPr>
          <p:cNvPr id="6" name="Номер слайда 5"/>
          <p:cNvSpPr>
            <a:spLocks noGrp="1"/>
          </p:cNvSpPr>
          <p:nvPr>
            <p:ph type="sldNum" sz="quarter" idx="12"/>
          </p:nvPr>
        </p:nvSpPr>
        <p:spPr/>
        <p:txBody>
          <a:bodyPr/>
          <a:lstStyle>
            <a:extLst/>
          </a:lstStyle>
          <a:p>
            <a:fld id="{A326C743-DAB1-4337-BAE4-E68143F8C73F}" type="slidenum">
              <a:rPr lang="uk-UA" smtClean="0"/>
              <a:t>‹#›</a:t>
            </a:fld>
            <a:endParaRPr lang="uk-U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44013" y="274640"/>
            <a:ext cx="1777470" cy="5592761"/>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41"/>
            <a:ext cx="6324600" cy="5592760"/>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8D061DF-3FB1-4867-9B50-D22E6BACF416}" type="datetimeFigureOut">
              <a:rPr lang="uk-UA" smtClean="0"/>
              <a:t>15.09.2013</a:t>
            </a:fld>
            <a:endParaRPr lang="uk-UA"/>
          </a:p>
        </p:txBody>
      </p:sp>
      <p:sp>
        <p:nvSpPr>
          <p:cNvPr id="5" name="Нижний колонтитул 4"/>
          <p:cNvSpPr>
            <a:spLocks noGrp="1"/>
          </p:cNvSpPr>
          <p:nvPr>
            <p:ph type="ftr" sz="quarter" idx="11"/>
          </p:nvPr>
        </p:nvSpPr>
        <p:spPr/>
        <p:txBody>
          <a:bodyPr/>
          <a:lstStyle>
            <a:extLst/>
          </a:lstStyle>
          <a:p>
            <a:endParaRPr lang="uk-UA"/>
          </a:p>
        </p:txBody>
      </p:sp>
      <p:sp>
        <p:nvSpPr>
          <p:cNvPr id="6" name="Номер слайда 5"/>
          <p:cNvSpPr>
            <a:spLocks noGrp="1"/>
          </p:cNvSpPr>
          <p:nvPr>
            <p:ph type="sldNum" sz="quarter" idx="12"/>
          </p:nvPr>
        </p:nvSpPr>
        <p:spPr/>
        <p:txBody>
          <a:bodyPr/>
          <a:lstStyle>
            <a:extLst/>
          </a:lstStyle>
          <a:p>
            <a:fld id="{A326C743-DAB1-4337-BAE4-E68143F8C73F}" type="slidenum">
              <a:rPr lang="uk-UA" smtClean="0"/>
              <a:t>‹#›</a:t>
            </a:fld>
            <a:endParaRPr lang="uk-U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8D061DF-3FB1-4867-9B50-D22E6BACF416}" type="datetimeFigureOut">
              <a:rPr lang="uk-UA" smtClean="0"/>
              <a:t>15.09.2013</a:t>
            </a:fld>
            <a:endParaRPr lang="uk-UA"/>
          </a:p>
        </p:txBody>
      </p:sp>
      <p:sp>
        <p:nvSpPr>
          <p:cNvPr id="5" name="Нижний колонтитул 4"/>
          <p:cNvSpPr>
            <a:spLocks noGrp="1"/>
          </p:cNvSpPr>
          <p:nvPr>
            <p:ph type="ftr" sz="quarter" idx="11"/>
          </p:nvPr>
        </p:nvSpPr>
        <p:spPr/>
        <p:txBody>
          <a:bodyPr/>
          <a:lstStyle>
            <a:extLst/>
          </a:lstStyle>
          <a:p>
            <a:endParaRPr lang="uk-UA"/>
          </a:p>
        </p:txBody>
      </p:sp>
      <p:sp>
        <p:nvSpPr>
          <p:cNvPr id="6" name="Номер слайда 5"/>
          <p:cNvSpPr>
            <a:spLocks noGrp="1"/>
          </p:cNvSpPr>
          <p:nvPr>
            <p:ph type="sldNum" sz="quarter" idx="12"/>
          </p:nvPr>
        </p:nvSpPr>
        <p:spPr/>
        <p:txBody>
          <a:bodyPr/>
          <a:lstStyle>
            <a:extLst/>
          </a:lstStyle>
          <a:p>
            <a:fld id="{A326C743-DAB1-4337-BAE4-E68143F8C73F}" type="slidenum">
              <a:rPr lang="uk-UA" smtClean="0"/>
              <a:t>‹#›</a:t>
            </a:fld>
            <a:endParaRPr lang="uk-UA"/>
          </a:p>
        </p:txBody>
      </p:sp>
      <p:sp>
        <p:nvSpPr>
          <p:cNvPr id="7" name="Заголовок 6"/>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58D061DF-3FB1-4867-9B50-D22E6BACF416}" type="datetimeFigureOut">
              <a:rPr lang="uk-UA" smtClean="0"/>
              <a:t>15.09.2013</a:t>
            </a:fld>
            <a:endParaRPr lang="uk-UA"/>
          </a:p>
        </p:txBody>
      </p:sp>
      <p:sp>
        <p:nvSpPr>
          <p:cNvPr id="5" name="Нижний колонтитул 4"/>
          <p:cNvSpPr>
            <a:spLocks noGrp="1"/>
          </p:cNvSpPr>
          <p:nvPr>
            <p:ph type="ftr" sz="quarter" idx="11"/>
          </p:nvPr>
        </p:nvSpPr>
        <p:spPr/>
        <p:txBody>
          <a:bodyPr/>
          <a:lstStyle>
            <a:extLst/>
          </a:lstStyle>
          <a:p>
            <a:endParaRPr lang="uk-UA"/>
          </a:p>
        </p:txBody>
      </p:sp>
      <p:sp>
        <p:nvSpPr>
          <p:cNvPr id="6" name="Номер слайда 5"/>
          <p:cNvSpPr>
            <a:spLocks noGrp="1"/>
          </p:cNvSpPr>
          <p:nvPr>
            <p:ph type="sldNum" sz="quarter" idx="12"/>
          </p:nvPr>
        </p:nvSpPr>
        <p:spPr/>
        <p:txBody>
          <a:bodyPr/>
          <a:lstStyle>
            <a:extLst/>
          </a:lstStyle>
          <a:p>
            <a:fld id="{A326C743-DAB1-4337-BAE4-E68143F8C73F}" type="slidenum">
              <a:rPr lang="uk-UA" smtClean="0"/>
              <a:t>‹#›</a:t>
            </a:fld>
            <a:endParaRPr lang="uk-UA"/>
          </a:p>
        </p:txBody>
      </p:sp>
      <p:sp>
        <p:nvSpPr>
          <p:cNvPr id="7" name="Нашивка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Нашивка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bg>
      <p:bgRef idx="1002">
        <a:schemeClr val="bg1"/>
      </p:bgRef>
    </p:bg>
    <p:spTree>
      <p:nvGrpSpPr>
        <p:cNvPr id="1" name=""/>
        <p:cNvGrpSpPr/>
        <p:nvPr/>
      </p:nvGrpSpPr>
      <p:grpSpPr>
        <a:xfrm>
          <a:off x="0" y="0"/>
          <a:ext cx="0" cy="0"/>
          <a:chOff x="0" y="0"/>
          <a:chExt cx="0" cy="0"/>
        </a:xfrm>
      </p:grpSpPr>
      <p:sp>
        <p:nvSpPr>
          <p:cNvPr id="3" name="Объект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8D061DF-3FB1-4867-9B50-D22E6BACF416}" type="datetimeFigureOut">
              <a:rPr lang="uk-UA" smtClean="0"/>
              <a:t>15.09.2013</a:t>
            </a:fld>
            <a:endParaRPr lang="uk-UA"/>
          </a:p>
        </p:txBody>
      </p:sp>
      <p:sp>
        <p:nvSpPr>
          <p:cNvPr id="6" name="Нижний колонтитул 5"/>
          <p:cNvSpPr>
            <a:spLocks noGrp="1"/>
          </p:cNvSpPr>
          <p:nvPr>
            <p:ph type="ftr" sz="quarter" idx="11"/>
          </p:nvPr>
        </p:nvSpPr>
        <p:spPr/>
        <p:txBody>
          <a:bodyPr/>
          <a:lstStyle>
            <a:extLst/>
          </a:lstStyle>
          <a:p>
            <a:endParaRPr lang="uk-UA"/>
          </a:p>
        </p:txBody>
      </p:sp>
      <p:sp>
        <p:nvSpPr>
          <p:cNvPr id="7" name="Номер слайда 6"/>
          <p:cNvSpPr>
            <a:spLocks noGrp="1"/>
          </p:cNvSpPr>
          <p:nvPr>
            <p:ph type="sldNum" sz="quarter" idx="12"/>
          </p:nvPr>
        </p:nvSpPr>
        <p:spPr/>
        <p:txBody>
          <a:bodyPr/>
          <a:lstStyle>
            <a:extLst/>
          </a:lstStyle>
          <a:p>
            <a:fld id="{A326C743-DAB1-4337-BAE4-E68143F8C73F}" type="slidenum">
              <a:rPr lang="uk-UA" smtClean="0"/>
              <a:t>‹#›</a:t>
            </a:fld>
            <a:endParaRPr lang="uk-UA"/>
          </a:p>
        </p:txBody>
      </p:sp>
      <p:sp>
        <p:nvSpPr>
          <p:cNvPr id="8" name="Заголовок 7"/>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Объект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58D061DF-3FB1-4867-9B50-D22E6BACF416}" type="datetimeFigureOut">
              <a:rPr lang="uk-UA" smtClean="0"/>
              <a:t>15.09.2013</a:t>
            </a:fld>
            <a:endParaRPr lang="uk-UA"/>
          </a:p>
        </p:txBody>
      </p:sp>
      <p:sp>
        <p:nvSpPr>
          <p:cNvPr id="8" name="Нижний колонтитул 7"/>
          <p:cNvSpPr>
            <a:spLocks noGrp="1"/>
          </p:cNvSpPr>
          <p:nvPr>
            <p:ph type="ftr" sz="quarter" idx="11"/>
          </p:nvPr>
        </p:nvSpPr>
        <p:spPr/>
        <p:txBody>
          <a:bodyPr/>
          <a:lstStyle>
            <a:extLst/>
          </a:lstStyle>
          <a:p>
            <a:endParaRPr lang="uk-UA"/>
          </a:p>
        </p:txBody>
      </p:sp>
      <p:sp>
        <p:nvSpPr>
          <p:cNvPr id="9" name="Номер слайда 8"/>
          <p:cNvSpPr>
            <a:spLocks noGrp="1"/>
          </p:cNvSpPr>
          <p:nvPr>
            <p:ph type="sldNum" sz="quarter" idx="12"/>
          </p:nvPr>
        </p:nvSpPr>
        <p:spPr/>
        <p:txBody>
          <a:bodyPr/>
          <a:lstStyle>
            <a:extLst/>
          </a:lstStyle>
          <a:p>
            <a:fld id="{A326C743-DAB1-4337-BAE4-E68143F8C73F}" type="slidenum">
              <a:rPr lang="uk-UA" smtClean="0"/>
              <a:t>‹#›</a:t>
            </a:fld>
            <a:endParaRPr lang="uk-UA"/>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bg>
      <p:bgRef idx="1002">
        <a:schemeClr val="bg1"/>
      </p:bgRef>
    </p:bg>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extLst/>
          </a:lstStyle>
          <a:p>
            <a:fld id="{58D061DF-3FB1-4867-9B50-D22E6BACF416}" type="datetimeFigureOut">
              <a:rPr lang="uk-UA" smtClean="0"/>
              <a:t>15.09.2013</a:t>
            </a:fld>
            <a:endParaRPr lang="uk-UA"/>
          </a:p>
        </p:txBody>
      </p:sp>
      <p:sp>
        <p:nvSpPr>
          <p:cNvPr id="4" name="Нижний колонтитул 3"/>
          <p:cNvSpPr>
            <a:spLocks noGrp="1"/>
          </p:cNvSpPr>
          <p:nvPr>
            <p:ph type="ftr" sz="quarter" idx="11"/>
          </p:nvPr>
        </p:nvSpPr>
        <p:spPr/>
        <p:txBody>
          <a:bodyPr/>
          <a:lstStyle>
            <a:extLst/>
          </a:lstStyle>
          <a:p>
            <a:endParaRPr lang="uk-UA"/>
          </a:p>
        </p:txBody>
      </p:sp>
      <p:sp>
        <p:nvSpPr>
          <p:cNvPr id="5" name="Номер слайда 4"/>
          <p:cNvSpPr>
            <a:spLocks noGrp="1"/>
          </p:cNvSpPr>
          <p:nvPr>
            <p:ph type="sldNum" sz="quarter" idx="12"/>
          </p:nvPr>
        </p:nvSpPr>
        <p:spPr/>
        <p:txBody>
          <a:bodyPr/>
          <a:lstStyle>
            <a:extLst/>
          </a:lstStyle>
          <a:p>
            <a:fld id="{A326C743-DAB1-4337-BAE4-E68143F8C73F}" type="slidenum">
              <a:rPr lang="uk-UA" smtClean="0"/>
              <a:t>‹#›</a:t>
            </a:fld>
            <a:endParaRPr lang="uk-UA"/>
          </a:p>
        </p:txBody>
      </p:sp>
      <p:sp>
        <p:nvSpPr>
          <p:cNvPr id="6" name="Заголовок 5"/>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extLst/>
          </a:lstStyle>
          <a:p>
            <a:fld id="{58D061DF-3FB1-4867-9B50-D22E6BACF416}" type="datetimeFigureOut">
              <a:rPr lang="uk-UA" smtClean="0"/>
              <a:t>15.09.2013</a:t>
            </a:fld>
            <a:endParaRPr lang="uk-UA"/>
          </a:p>
        </p:txBody>
      </p:sp>
      <p:sp>
        <p:nvSpPr>
          <p:cNvPr id="3" name="Нижний колонтитул 2"/>
          <p:cNvSpPr>
            <a:spLocks noGrp="1"/>
          </p:cNvSpPr>
          <p:nvPr>
            <p:ph type="ftr" sz="quarter" idx="11"/>
          </p:nvPr>
        </p:nvSpPr>
        <p:spPr/>
        <p:txBody>
          <a:bodyPr/>
          <a:lstStyle>
            <a:extLst/>
          </a:lstStyle>
          <a:p>
            <a:endParaRPr lang="uk-UA"/>
          </a:p>
        </p:txBody>
      </p:sp>
      <p:sp>
        <p:nvSpPr>
          <p:cNvPr id="4" name="Номер слайда 3"/>
          <p:cNvSpPr>
            <a:spLocks noGrp="1"/>
          </p:cNvSpPr>
          <p:nvPr>
            <p:ph type="sldNum" sz="quarter" idx="12"/>
          </p:nvPr>
        </p:nvSpPr>
        <p:spPr/>
        <p:txBody>
          <a:bodyPr/>
          <a:lstStyle>
            <a:extLst/>
          </a:lstStyle>
          <a:p>
            <a:fld id="{A326C743-DAB1-4337-BAE4-E68143F8C73F}" type="slidenum">
              <a:rPr lang="uk-UA" smtClean="0"/>
              <a:t>‹#›</a:t>
            </a:fld>
            <a:endParaRPr lang="uk-U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Объект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6727032" y="6407944"/>
            <a:ext cx="1920240" cy="365760"/>
          </a:xfrm>
        </p:spPr>
        <p:txBody>
          <a:bodyPr/>
          <a:lstStyle>
            <a:extLst/>
          </a:lstStyle>
          <a:p>
            <a:fld id="{58D061DF-3FB1-4867-9B50-D22E6BACF416}" type="datetimeFigureOut">
              <a:rPr lang="uk-UA" smtClean="0"/>
              <a:t>15.09.2013</a:t>
            </a:fld>
            <a:endParaRPr lang="uk-UA"/>
          </a:p>
        </p:txBody>
      </p:sp>
      <p:sp>
        <p:nvSpPr>
          <p:cNvPr id="6" name="Нижний колонтитул 5"/>
          <p:cNvSpPr>
            <a:spLocks noGrp="1"/>
          </p:cNvSpPr>
          <p:nvPr>
            <p:ph type="ftr" sz="quarter" idx="11"/>
          </p:nvPr>
        </p:nvSpPr>
        <p:spPr/>
        <p:txBody>
          <a:bodyPr/>
          <a:lstStyle>
            <a:extLst/>
          </a:lstStyle>
          <a:p>
            <a:endParaRPr lang="uk-UA"/>
          </a:p>
        </p:txBody>
      </p:sp>
      <p:sp>
        <p:nvSpPr>
          <p:cNvPr id="7" name="Номер слайда 6"/>
          <p:cNvSpPr>
            <a:spLocks noGrp="1"/>
          </p:cNvSpPr>
          <p:nvPr>
            <p:ph type="sldNum" sz="quarter" idx="12"/>
          </p:nvPr>
        </p:nvSpPr>
        <p:spPr/>
        <p:txBody>
          <a:bodyPr/>
          <a:lstStyle>
            <a:extLst/>
          </a:lstStyle>
          <a:p>
            <a:fld id="{A326C743-DAB1-4337-BAE4-E68143F8C73F}" type="slidenum">
              <a:rPr lang="uk-UA" smtClean="0"/>
              <a:t>‹#›</a:t>
            </a:fld>
            <a:endParaRPr lang="uk-UA"/>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1"/>
      </p:bgRef>
    </p:bg>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
        <p:nvSpPr>
          <p:cNvPr id="3" name="Рисунок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ru-RU" smtClean="0"/>
              <a:t>Вставка рисунка</a:t>
            </a:r>
            <a:endParaRPr kumimoji="0" lang="en-US" dirty="0"/>
          </a:p>
        </p:txBody>
      </p:sp>
      <p:sp>
        <p:nvSpPr>
          <p:cNvPr id="5" name="Дата 4"/>
          <p:cNvSpPr>
            <a:spLocks noGrp="1"/>
          </p:cNvSpPr>
          <p:nvPr>
            <p:ph type="dt" sz="half" idx="10"/>
          </p:nvPr>
        </p:nvSpPr>
        <p:spPr/>
        <p:txBody>
          <a:bodyPr/>
          <a:lstStyle>
            <a:lvl1pPr>
              <a:defRPr>
                <a:solidFill>
                  <a:schemeClr val="tx1"/>
                </a:solidFill>
              </a:defRPr>
            </a:lvl1pPr>
            <a:extLst/>
          </a:lstStyle>
          <a:p>
            <a:fld id="{58D061DF-3FB1-4867-9B50-D22E6BACF416}" type="datetimeFigureOut">
              <a:rPr lang="uk-UA" smtClean="0"/>
              <a:t>15.09.2013</a:t>
            </a:fld>
            <a:endParaRPr lang="uk-UA"/>
          </a:p>
        </p:txBody>
      </p:sp>
      <p:sp>
        <p:nvSpPr>
          <p:cNvPr id="6" name="Нижний колонтитул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uk-UA"/>
          </a:p>
        </p:txBody>
      </p:sp>
      <p:sp>
        <p:nvSpPr>
          <p:cNvPr id="7" name="Номер слайда 6"/>
          <p:cNvSpPr>
            <a:spLocks noGrp="1"/>
          </p:cNvSpPr>
          <p:nvPr>
            <p:ph type="sldNum" sz="quarter" idx="12"/>
          </p:nvPr>
        </p:nvSpPr>
        <p:spPr/>
        <p:txBody>
          <a:bodyPr/>
          <a:lstStyle>
            <a:lvl1pPr>
              <a:defRPr>
                <a:solidFill>
                  <a:schemeClr val="tx1"/>
                </a:solidFill>
              </a:defRPr>
            </a:lvl1pPr>
            <a:extLst/>
          </a:lstStyle>
          <a:p>
            <a:fld id="{A326C743-DAB1-4337-BAE4-E68143F8C73F}" type="slidenum">
              <a:rPr lang="uk-UA" smtClean="0"/>
              <a:t>‹#›</a:t>
            </a:fld>
            <a:endParaRPr lang="uk-UA"/>
          </a:p>
        </p:txBody>
      </p:sp>
      <p:sp>
        <p:nvSpPr>
          <p:cNvPr id="2" name="Заголовок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ru-RU" smtClean="0"/>
              <a:t>Образец заголовка</a:t>
            </a:r>
            <a:endParaRPr kumimoji="0" lang="en-US"/>
          </a:p>
        </p:txBody>
      </p:sp>
      <p:sp>
        <p:nvSpPr>
          <p:cNvPr id="8" name="Полилиния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Полилиния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Прямоугольный треугольник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Прямая соединительная линия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Нашивка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Нашивка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Полилиния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Полилиния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Прямоугольный треугольник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Прямая соединительная линия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Заголовок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ru-RU" smtClean="0"/>
              <a:t>Образец заголовка</a:t>
            </a:r>
            <a:endParaRPr kumimoji="0" lang="en-US"/>
          </a:p>
        </p:txBody>
      </p:sp>
      <p:sp>
        <p:nvSpPr>
          <p:cNvPr id="30" name="Текст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58D061DF-3FB1-4867-9B50-D22E6BACF416}" type="datetimeFigureOut">
              <a:rPr lang="uk-UA" smtClean="0"/>
              <a:t>15.09.2013</a:t>
            </a:fld>
            <a:endParaRPr lang="uk-UA"/>
          </a:p>
        </p:txBody>
      </p:sp>
      <p:sp>
        <p:nvSpPr>
          <p:cNvPr id="22" name="Нижний колонтитул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uk-UA"/>
          </a:p>
        </p:txBody>
      </p:sp>
      <p:sp>
        <p:nvSpPr>
          <p:cNvPr id="18" name="Номер слайда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A326C743-DAB1-4337-BAE4-E68143F8C73F}" type="slidenum">
              <a:rPr lang="uk-UA" smtClean="0"/>
              <a:t>‹#›</a:t>
            </a:fld>
            <a:endParaRPr lang="uk-UA"/>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60649"/>
            <a:ext cx="7772400" cy="3321714"/>
          </a:xfrm>
          <a:effectLst>
            <a:reflection blurRad="6350" stA="50000" endA="300" endPos="55000" dir="5400000" sy="-100000" algn="bl" rotWithShape="0"/>
          </a:effectLst>
        </p:spPr>
        <p:txBody>
          <a:bodyPr>
            <a:normAutofit/>
          </a:bodyPr>
          <a:lstStyle/>
          <a:p>
            <a:r>
              <a:rPr lang="uk-UA" b="1" cap="none" spc="0" dirty="0" smtClean="0">
                <a:ln w="10160">
                  <a:solidFill>
                    <a:schemeClr val="tx1">
                      <a:lumMod val="85000"/>
                      <a:lumOff val="15000"/>
                    </a:schemeClr>
                  </a:solidFill>
                  <a:prstDash val="solid"/>
                </a:ln>
                <a:effectLst>
                  <a:outerShdw blurRad="38100" dist="32000" dir="5400000" algn="tl">
                    <a:srgbClr val="000000">
                      <a:alpha val="30000"/>
                    </a:srgbClr>
                  </a:outerShdw>
                </a:effectLst>
                <a:latin typeface="Comic Sans MS" pitchFamily="66" charset="0"/>
              </a:rPr>
              <a:t>Травми систем організму.</a:t>
            </a:r>
            <a:br>
              <a:rPr lang="uk-UA" b="1" cap="none" spc="0" dirty="0" smtClean="0">
                <a:ln w="10160">
                  <a:solidFill>
                    <a:schemeClr val="tx1">
                      <a:lumMod val="85000"/>
                      <a:lumOff val="15000"/>
                    </a:schemeClr>
                  </a:solidFill>
                  <a:prstDash val="solid"/>
                </a:ln>
                <a:effectLst>
                  <a:outerShdw blurRad="38100" dist="32000" dir="5400000" algn="tl">
                    <a:srgbClr val="000000">
                      <a:alpha val="30000"/>
                    </a:srgbClr>
                  </a:outerShdw>
                </a:effectLst>
                <a:latin typeface="Comic Sans MS" pitchFamily="66" charset="0"/>
              </a:rPr>
            </a:br>
            <a:r>
              <a:rPr lang="uk-UA" b="1" cap="none" spc="0" dirty="0" smtClean="0">
                <a:ln w="10160">
                  <a:solidFill>
                    <a:schemeClr val="tx1">
                      <a:lumMod val="85000"/>
                      <a:lumOff val="15000"/>
                    </a:schemeClr>
                  </a:solidFill>
                  <a:prstDash val="solid"/>
                </a:ln>
                <a:effectLst>
                  <a:outerShdw blurRad="38100" dist="32000" dir="5400000" algn="tl">
                    <a:srgbClr val="000000">
                      <a:alpha val="30000"/>
                    </a:srgbClr>
                  </a:outerShdw>
                </a:effectLst>
                <a:latin typeface="Comic Sans MS" pitchFamily="66" charset="0"/>
              </a:rPr>
              <a:t>Травми кісток </a:t>
            </a:r>
            <a:r>
              <a:rPr lang="uk-UA" dirty="0">
                <a:ln w="10160">
                  <a:solidFill>
                    <a:schemeClr val="tx1">
                      <a:lumMod val="85000"/>
                      <a:lumOff val="15000"/>
                    </a:schemeClr>
                  </a:solidFill>
                  <a:prstDash val="solid"/>
                </a:ln>
                <a:effectLst>
                  <a:outerShdw blurRad="38100" dist="32000" dir="5400000" algn="tl">
                    <a:srgbClr val="000000">
                      <a:alpha val="30000"/>
                    </a:srgbClr>
                  </a:outerShdw>
                </a:effectLst>
                <a:latin typeface="Comic Sans MS" pitchFamily="66" charset="0"/>
              </a:rPr>
              <a:t>і</a:t>
            </a:r>
            <a:r>
              <a:rPr lang="uk-UA" b="1" cap="none" spc="0" dirty="0" smtClean="0">
                <a:ln w="10160">
                  <a:solidFill>
                    <a:schemeClr val="tx1">
                      <a:lumMod val="85000"/>
                      <a:lumOff val="15000"/>
                    </a:schemeClr>
                  </a:solidFill>
                  <a:prstDash val="solid"/>
                </a:ln>
                <a:effectLst>
                  <a:outerShdw blurRad="38100" dist="32000" dir="5400000" algn="tl">
                    <a:srgbClr val="000000">
                      <a:alpha val="30000"/>
                    </a:srgbClr>
                  </a:outerShdw>
                </a:effectLst>
                <a:latin typeface="Comic Sans MS" pitchFamily="66" charset="0"/>
              </a:rPr>
              <a:t> суглобів</a:t>
            </a:r>
            <a:endParaRPr lang="uk-UA" b="1" cap="none" spc="0" dirty="0">
              <a:ln w="10160">
                <a:solidFill>
                  <a:schemeClr val="tx1">
                    <a:lumMod val="85000"/>
                    <a:lumOff val="15000"/>
                  </a:schemeClr>
                </a:solidFill>
                <a:prstDash val="solid"/>
              </a:ln>
              <a:effectLst>
                <a:outerShdw blurRad="38100" dist="32000" dir="5400000" algn="tl">
                  <a:srgbClr val="000000">
                    <a:alpha val="30000"/>
                  </a:srgbClr>
                </a:outerShdw>
              </a:effectLst>
              <a:latin typeface="Comic Sans MS" pitchFamily="66" charset="0"/>
            </a:endParaRPr>
          </a:p>
        </p:txBody>
      </p:sp>
      <p:sp>
        <p:nvSpPr>
          <p:cNvPr id="3" name="Подзаголовок 2"/>
          <p:cNvSpPr>
            <a:spLocks noGrp="1"/>
          </p:cNvSpPr>
          <p:nvPr>
            <p:ph type="subTitle" idx="1"/>
          </p:nvPr>
        </p:nvSpPr>
        <p:spPr>
          <a:xfrm>
            <a:off x="6876256" y="4365104"/>
            <a:ext cx="1981200" cy="1828800"/>
          </a:xfrm>
        </p:spPr>
        <p:txBody>
          <a:bodyPr>
            <a:normAutofit/>
          </a:bodyPr>
          <a:lstStyle/>
          <a:p>
            <a:r>
              <a:rPr lang="uk-UA" sz="2800" spc="0" dirty="0" smtClean="0">
                <a:ln w="10160">
                  <a:solidFill>
                    <a:schemeClr val="tx1">
                      <a:lumMod val="85000"/>
                      <a:lumOff val="15000"/>
                    </a:schemeClr>
                  </a:solidFill>
                  <a:prstDash val="solid"/>
                </a:ln>
                <a:solidFill>
                  <a:schemeClr val="bg2">
                    <a:lumMod val="40000"/>
                    <a:lumOff val="60000"/>
                  </a:schemeClr>
                </a:solidFill>
                <a:effectLst>
                  <a:outerShdw blurRad="38100" dist="32000" dir="5400000" algn="tl">
                    <a:srgbClr val="000000">
                      <a:alpha val="30000"/>
                    </a:srgbClr>
                  </a:outerShdw>
                </a:effectLst>
                <a:latin typeface="Comic Sans MS" pitchFamily="66" charset="0"/>
              </a:rPr>
              <a:t>Виконала: </a:t>
            </a:r>
            <a:r>
              <a:rPr lang="uk-UA" sz="2400" spc="0" dirty="0" smtClean="0">
                <a:ln w="10160">
                  <a:solidFill>
                    <a:schemeClr val="tx1">
                      <a:lumMod val="85000"/>
                      <a:lumOff val="15000"/>
                    </a:schemeClr>
                  </a:solidFill>
                  <a:prstDash val="solid"/>
                </a:ln>
                <a:solidFill>
                  <a:schemeClr val="bg2">
                    <a:lumMod val="40000"/>
                    <a:lumOff val="60000"/>
                  </a:schemeClr>
                </a:solidFill>
                <a:effectLst>
                  <a:outerShdw blurRad="38100" dist="32000" dir="5400000" algn="tl">
                    <a:srgbClr val="000000">
                      <a:alpha val="30000"/>
                    </a:srgbClr>
                  </a:outerShdw>
                </a:effectLst>
                <a:latin typeface="Comic Sans MS" pitchFamily="66" charset="0"/>
              </a:rPr>
              <a:t>Оленченко Катерина</a:t>
            </a:r>
            <a:r>
              <a:rPr lang="uk-UA" sz="2400" spc="0" smtClean="0">
                <a:ln w="10160">
                  <a:solidFill>
                    <a:schemeClr val="tx1">
                      <a:lumMod val="85000"/>
                      <a:lumOff val="15000"/>
                    </a:schemeClr>
                  </a:solidFill>
                  <a:prstDash val="solid"/>
                </a:ln>
                <a:solidFill>
                  <a:schemeClr val="bg2">
                    <a:lumMod val="40000"/>
                    <a:lumOff val="60000"/>
                  </a:schemeClr>
                </a:solidFill>
                <a:effectLst>
                  <a:outerShdw blurRad="38100" dist="32000" dir="5400000" algn="tl">
                    <a:srgbClr val="000000">
                      <a:alpha val="30000"/>
                    </a:srgbClr>
                  </a:outerShdw>
                </a:effectLst>
                <a:latin typeface="Comic Sans MS" pitchFamily="66" charset="0"/>
              </a:rPr>
              <a:t>, </a:t>
            </a:r>
            <a:r>
              <a:rPr lang="uk-UA" sz="2400" spc="0" smtClean="0">
                <a:ln w="10160">
                  <a:solidFill>
                    <a:schemeClr val="tx1">
                      <a:lumMod val="85000"/>
                      <a:lumOff val="15000"/>
                    </a:schemeClr>
                  </a:solidFill>
                  <a:prstDash val="solid"/>
                </a:ln>
                <a:solidFill>
                  <a:schemeClr val="bg2">
                    <a:lumMod val="40000"/>
                    <a:lumOff val="60000"/>
                  </a:schemeClr>
                </a:solidFill>
                <a:effectLst>
                  <a:outerShdw blurRad="38100" dist="32000" dir="5400000" algn="tl">
                    <a:srgbClr val="000000">
                      <a:alpha val="30000"/>
                    </a:srgbClr>
                  </a:outerShdw>
                </a:effectLst>
                <a:latin typeface="Comic Sans MS" pitchFamily="66" charset="0"/>
              </a:rPr>
              <a:t>11-Б</a:t>
            </a:r>
            <a:endParaRPr lang="uk-UA" sz="2400" spc="0" dirty="0">
              <a:ln w="10160">
                <a:solidFill>
                  <a:schemeClr val="tx1">
                    <a:lumMod val="85000"/>
                    <a:lumOff val="15000"/>
                  </a:schemeClr>
                </a:solidFill>
                <a:prstDash val="solid"/>
              </a:ln>
              <a:solidFill>
                <a:schemeClr val="bg2">
                  <a:lumMod val="40000"/>
                  <a:lumOff val="60000"/>
                </a:schemeClr>
              </a:solidFill>
              <a:effectLst>
                <a:outerShdw blurRad="38100" dist="32000" dir="5400000" algn="tl">
                  <a:srgbClr val="000000">
                    <a:alpha val="30000"/>
                  </a:srgbClr>
                </a:outerShdw>
              </a:effectLst>
              <a:latin typeface="Comic Sans MS" pitchFamily="66" charset="0"/>
            </a:endParaRPr>
          </a:p>
        </p:txBody>
      </p:sp>
    </p:spTree>
    <p:extLst>
      <p:ext uri="{BB962C8B-B14F-4D97-AF65-F5344CB8AC3E}">
        <p14:creationId xmlns:p14="http://schemas.microsoft.com/office/powerpoint/2010/main" val="36856332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251520" y="1196752"/>
            <a:ext cx="8280920" cy="3816424"/>
          </a:xfrm>
        </p:spPr>
        <p:txBody>
          <a:bodyPr>
            <a:noAutofit/>
          </a:bodyPr>
          <a:lstStyle/>
          <a:p>
            <a:pPr algn="just">
              <a:lnSpc>
                <a:spcPct val="150000"/>
              </a:lnSpc>
            </a:pPr>
            <a:r>
              <a:rPr lang="uk-UA" sz="1800" dirty="0" smtClean="0">
                <a:latin typeface="Comic Sans MS" pitchFamily="66" charset="0"/>
              </a:rPr>
              <a:t>Суглоби мають </a:t>
            </a:r>
            <a:r>
              <a:rPr lang="uk-UA" sz="1800" dirty="0">
                <a:latin typeface="Comic Sans MS" pitchFamily="66" charset="0"/>
              </a:rPr>
              <a:t>складну будову. Кожний суглоб оточений суглобним мішком, в який вплітаються зв'язки, що його закріплюють. В разі нещасного випадку одна з кісток може розірвати суглобний мішок і вислизнути з нього, при цьому порушиться нормальне </a:t>
            </a:r>
            <a:r>
              <a:rPr lang="uk-UA" sz="1800" dirty="0" smtClean="0">
                <a:latin typeface="Comic Sans MS" pitchFamily="66" charset="0"/>
              </a:rPr>
              <a:t>     </a:t>
            </a:r>
            <a:r>
              <a:rPr lang="uk-UA" sz="1800" dirty="0" err="1" smtClean="0">
                <a:latin typeface="Comic Sans MS" pitchFamily="66" charset="0"/>
              </a:rPr>
              <a:t>взаєморозташування</a:t>
            </a:r>
            <a:r>
              <a:rPr lang="uk-UA" sz="1800" dirty="0" smtClean="0">
                <a:latin typeface="Comic Sans MS" pitchFamily="66" charset="0"/>
              </a:rPr>
              <a:t> </a:t>
            </a:r>
            <a:r>
              <a:rPr lang="uk-UA" sz="1800" dirty="0">
                <a:latin typeface="Comic Sans MS" pitchFamily="66" charset="0"/>
              </a:rPr>
              <a:t>кісток. </a:t>
            </a:r>
            <a:r>
              <a:rPr lang="uk-UA" sz="1800" dirty="0" smtClean="0">
                <a:latin typeface="Comic Sans MS" pitchFamily="66" charset="0"/>
              </a:rPr>
              <a:t>    </a:t>
            </a:r>
          </a:p>
          <a:p>
            <a:pPr marL="109728" indent="0">
              <a:lnSpc>
                <a:spcPct val="150000"/>
              </a:lnSpc>
              <a:buNone/>
            </a:pPr>
            <a:r>
              <a:rPr lang="uk-UA" sz="1800" dirty="0">
                <a:latin typeface="Comic Sans MS" pitchFamily="66" charset="0"/>
              </a:rPr>
              <a:t> </a:t>
            </a:r>
            <a:r>
              <a:rPr lang="uk-UA" sz="1800" dirty="0" smtClean="0">
                <a:latin typeface="Comic Sans MS" pitchFamily="66" charset="0"/>
              </a:rPr>
              <a:t>   Це </a:t>
            </a:r>
            <a:r>
              <a:rPr lang="uk-UA" sz="1800" dirty="0">
                <a:latin typeface="Comic Sans MS" pitchFamily="66" charset="0"/>
              </a:rPr>
              <a:t>називається </a:t>
            </a:r>
            <a:r>
              <a:rPr lang="uk-UA" sz="1800" b="1" dirty="0">
                <a:latin typeface="Comic Sans MS" pitchFamily="66" charset="0"/>
              </a:rPr>
              <a:t>вивихом</a:t>
            </a:r>
            <a:r>
              <a:rPr lang="uk-UA" sz="1800" dirty="0">
                <a:latin typeface="Comic Sans MS" pitchFamily="66" charset="0"/>
              </a:rPr>
              <a:t>. </a:t>
            </a:r>
            <a:endParaRPr lang="uk-UA" sz="1800" dirty="0" smtClean="0">
              <a:latin typeface="Comic Sans MS" pitchFamily="66" charset="0"/>
            </a:endParaRPr>
          </a:p>
        </p:txBody>
      </p:sp>
      <p:sp>
        <p:nvSpPr>
          <p:cNvPr id="3" name="Заголовок 2"/>
          <p:cNvSpPr>
            <a:spLocks noGrp="1"/>
          </p:cNvSpPr>
          <p:nvPr>
            <p:ph type="title"/>
          </p:nvPr>
        </p:nvSpPr>
        <p:spPr>
          <a:xfrm>
            <a:off x="395536" y="260648"/>
            <a:ext cx="8219256" cy="994122"/>
          </a:xfrm>
        </p:spPr>
        <p:txBody>
          <a:bodyPr>
            <a:normAutofit/>
          </a:bodyPr>
          <a:lstStyle/>
          <a:p>
            <a:pPr algn="ctr"/>
            <a:r>
              <a:rPr lang="ru-RU" sz="5400" dirty="0" err="1" smtClean="0">
                <a:latin typeface="Comic Sans MS" pitchFamily="66" charset="0"/>
              </a:rPr>
              <a:t>Вивих</a:t>
            </a:r>
            <a:endParaRPr lang="uk-UA" sz="5400" dirty="0">
              <a:latin typeface="Comic Sans MS" pitchFamily="66" charset="0"/>
            </a:endParaRPr>
          </a:p>
        </p:txBody>
      </p:sp>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6016" y="2968596"/>
            <a:ext cx="3600400" cy="3600400"/>
          </a:xfrm>
          <a:prstGeom prst="rect">
            <a:avLst/>
          </a:prstGeom>
        </p:spPr>
      </p:pic>
    </p:spTree>
    <p:extLst>
      <p:ext uri="{BB962C8B-B14F-4D97-AF65-F5344CB8AC3E}">
        <p14:creationId xmlns:p14="http://schemas.microsoft.com/office/powerpoint/2010/main" val="30425142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539552" y="1628800"/>
            <a:ext cx="8136904" cy="4525963"/>
          </a:xfrm>
        </p:spPr>
        <p:style>
          <a:lnRef idx="1">
            <a:schemeClr val="accent4"/>
          </a:lnRef>
          <a:fillRef idx="2">
            <a:schemeClr val="accent4"/>
          </a:fillRef>
          <a:effectRef idx="1">
            <a:schemeClr val="accent4"/>
          </a:effectRef>
          <a:fontRef idx="minor">
            <a:schemeClr val="dk1"/>
          </a:fontRef>
        </p:style>
        <p:txBody>
          <a:bodyPr>
            <a:normAutofit/>
          </a:bodyPr>
          <a:lstStyle/>
          <a:p>
            <a:pPr algn="just"/>
            <a:r>
              <a:rPr lang="uk-UA" b="1" dirty="0">
                <a:latin typeface="Comic Sans MS" pitchFamily="66" charset="0"/>
              </a:rPr>
              <a:t>Ознаки вивихів: </a:t>
            </a:r>
            <a:r>
              <a:rPr lang="uk-UA" dirty="0">
                <a:latin typeface="Comic Sans MS" pitchFamily="66" charset="0"/>
              </a:rPr>
              <a:t>порушення звичних обрисів суглоба, </a:t>
            </a:r>
            <a:r>
              <a:rPr lang="uk-UA" dirty="0" err="1">
                <a:latin typeface="Comic Sans MS" pitchFamily="66" charset="0"/>
              </a:rPr>
              <a:t>виступання</a:t>
            </a:r>
            <a:r>
              <a:rPr lang="uk-UA" dirty="0">
                <a:latin typeface="Comic Sans MS" pitchFamily="66" charset="0"/>
              </a:rPr>
              <a:t> кістки на новому місці - іноді цю кістку видно через шкіру. </a:t>
            </a:r>
            <a:r>
              <a:rPr lang="uk-UA" b="1" u="sng" dirty="0">
                <a:latin typeface="Comic Sans MS" pitchFamily="66" charset="0"/>
              </a:rPr>
              <a:t>Вивих є досить складним видом пошкодження</a:t>
            </a:r>
            <a:r>
              <a:rPr lang="uk-UA" dirty="0">
                <a:latin typeface="Comic Sans MS" pitchFamily="66" charset="0"/>
              </a:rPr>
              <a:t>, оскільки при цьому порушується не лише суглобний мішок, а й зв'язки, судини, а іноді й нерви</a:t>
            </a:r>
            <a:r>
              <a:rPr lang="uk-UA" dirty="0" smtClean="0">
                <a:latin typeface="Comic Sans MS" pitchFamily="66" charset="0"/>
              </a:rPr>
              <a:t>.</a:t>
            </a:r>
            <a:endParaRPr lang="uk-UA" dirty="0">
              <a:latin typeface="Comic Sans MS" pitchFamily="66" charset="0"/>
            </a:endParaRPr>
          </a:p>
          <a:p>
            <a:pPr algn="just"/>
            <a:r>
              <a:rPr lang="uk-UA" dirty="0">
                <a:latin typeface="Comic Sans MS" pitchFamily="66" charset="0"/>
              </a:rPr>
              <a:t>Часто вивих супроводжується відривом кусочка кісткової тканини, тобто переломом.</a:t>
            </a:r>
          </a:p>
          <a:p>
            <a:pPr algn="just"/>
            <a:endParaRPr lang="uk-UA" dirty="0">
              <a:latin typeface="Comic Sans MS" pitchFamily="66" charset="0"/>
            </a:endParaRPr>
          </a:p>
          <a:p>
            <a:pPr algn="just"/>
            <a:endParaRPr lang="uk-UA" dirty="0">
              <a:latin typeface="Comic Sans MS" pitchFamily="66" charset="0"/>
            </a:endParaRPr>
          </a:p>
          <a:p>
            <a:pPr algn="just"/>
            <a:endParaRPr lang="uk-UA" dirty="0">
              <a:latin typeface="Comic Sans MS" pitchFamily="66" charset="0"/>
            </a:endParaRPr>
          </a:p>
        </p:txBody>
      </p:sp>
      <p:sp>
        <p:nvSpPr>
          <p:cNvPr id="3" name="Заголовок 2"/>
          <p:cNvSpPr>
            <a:spLocks noGrp="1"/>
          </p:cNvSpPr>
          <p:nvPr>
            <p:ph type="title"/>
          </p:nvPr>
        </p:nvSpPr>
        <p:spPr>
          <a:xfrm>
            <a:off x="395536" y="116632"/>
            <a:ext cx="8229600" cy="994122"/>
          </a:xfrm>
          <a:effectLst>
            <a:reflection blurRad="6350" stA="50000" endA="300" endPos="55000" dir="5400000" sy="-100000" algn="bl" rotWithShape="0"/>
          </a:effectLst>
        </p:spPr>
        <p:txBody>
          <a:bodyPr>
            <a:normAutofit/>
          </a:bodyPr>
          <a:lstStyle/>
          <a:p>
            <a:pPr algn="ctr"/>
            <a:r>
              <a:rPr lang="uk-UA" sz="4400" dirty="0" smtClean="0">
                <a:latin typeface="Comic Sans MS" pitchFamily="66" charset="0"/>
              </a:rPr>
              <a:t>Ознаки вивиху</a:t>
            </a:r>
            <a:endParaRPr lang="uk-UA" sz="4400" dirty="0">
              <a:latin typeface="Comic Sans MS" pitchFamily="66" charset="0"/>
            </a:endParaRPr>
          </a:p>
        </p:txBody>
      </p:sp>
    </p:spTree>
    <p:extLst>
      <p:ext uri="{BB962C8B-B14F-4D97-AF65-F5344CB8AC3E}">
        <p14:creationId xmlns:p14="http://schemas.microsoft.com/office/powerpoint/2010/main" val="18782478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57200" y="1268760"/>
            <a:ext cx="3898776" cy="5256584"/>
          </a:xfrm>
        </p:spPr>
        <p:style>
          <a:lnRef idx="1">
            <a:schemeClr val="accent1"/>
          </a:lnRef>
          <a:fillRef idx="2">
            <a:schemeClr val="accent1"/>
          </a:fillRef>
          <a:effectRef idx="1">
            <a:schemeClr val="accent1"/>
          </a:effectRef>
          <a:fontRef idx="minor">
            <a:schemeClr val="dk1"/>
          </a:fontRef>
        </p:style>
        <p:txBody>
          <a:bodyPr>
            <a:noAutofit/>
          </a:bodyPr>
          <a:lstStyle/>
          <a:p>
            <a:r>
              <a:rPr lang="uk-UA" sz="2000" dirty="0">
                <a:latin typeface="Comic Sans MS" pitchFamily="66" charset="0"/>
              </a:rPr>
              <a:t>При вивиху або при підозрі на нього необхідно пошкоджену кінцівку зробити нерухомою, наклавши на неї шину або фіксуючу пов'язку, якомога швидше відправити дитину до хірурга. Для попередження набрякання суглоба та для зменшення болю на пошкоджений суглоб можна покласти мокру серветку або міхур з льодом.</a:t>
            </a:r>
          </a:p>
          <a:p>
            <a:endParaRPr lang="uk-UA" sz="2000" dirty="0">
              <a:latin typeface="Comic Sans MS" pitchFamily="66" charset="0"/>
            </a:endParaRPr>
          </a:p>
        </p:txBody>
      </p:sp>
      <p:sp>
        <p:nvSpPr>
          <p:cNvPr id="3" name="Заголовок 2"/>
          <p:cNvSpPr>
            <a:spLocks noGrp="1"/>
          </p:cNvSpPr>
          <p:nvPr>
            <p:ph type="title"/>
          </p:nvPr>
        </p:nvSpPr>
        <p:spPr/>
        <p:txBody>
          <a:bodyPr/>
          <a:lstStyle/>
          <a:p>
            <a:r>
              <a:rPr lang="uk-UA" dirty="0" smtClean="0">
                <a:latin typeface="Comic Sans MS" pitchFamily="66" charset="0"/>
              </a:rPr>
              <a:t>Лікувальні заходи</a:t>
            </a:r>
            <a:endParaRPr lang="uk-UA" dirty="0">
              <a:latin typeface="Comic Sans MS" pitchFamily="66" charset="0"/>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76056" y="4077072"/>
            <a:ext cx="3306607" cy="2153083"/>
          </a:xfrm>
          <a:prstGeom prst="rect">
            <a:avLst/>
          </a:prstGeom>
          <a:ln>
            <a:noFill/>
          </a:ln>
          <a:effectLst>
            <a:outerShdw blurRad="292100" dist="139700" dir="2700000" algn="tl" rotWithShape="0">
              <a:srgbClr val="333333">
                <a:alpha val="65000"/>
              </a:srgbClr>
            </a:outerShdw>
          </a:effectLst>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76056" y="1412776"/>
            <a:ext cx="3306607" cy="230425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114140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211960" y="692696"/>
            <a:ext cx="4608512" cy="5760640"/>
          </a:xfrm>
        </p:spPr>
        <p:txBody>
          <a:bodyPr>
            <a:noAutofit/>
          </a:bodyPr>
          <a:lstStyle/>
          <a:p>
            <a:r>
              <a:rPr lang="uk-UA" sz="1900" b="1" dirty="0">
                <a:latin typeface="Comic Sans MS" pitchFamily="66" charset="0"/>
              </a:rPr>
              <a:t>Переломи</a:t>
            </a:r>
            <a:r>
              <a:rPr lang="uk-UA" sz="1900" dirty="0">
                <a:latin typeface="Comic Sans MS" pitchFamily="66" charset="0"/>
              </a:rPr>
              <a:t> - це порушення цілісності кісток. </a:t>
            </a:r>
            <a:r>
              <a:rPr lang="uk-UA" sz="1900" dirty="0" smtClean="0">
                <a:latin typeface="Comic Sans MS" pitchFamily="66" charset="0"/>
              </a:rPr>
              <a:t>При пораненні</a:t>
            </a:r>
            <a:r>
              <a:rPr lang="uk-UA" sz="1900" dirty="0">
                <a:latin typeface="Comic Sans MS" pitchFamily="66" charset="0"/>
              </a:rPr>
              <a:t>, сильних ударах, падіннях </a:t>
            </a:r>
            <a:r>
              <a:rPr lang="uk-UA" sz="1900" dirty="0" smtClean="0">
                <a:latin typeface="Comic Sans MS" pitchFamily="66" charset="0"/>
              </a:rPr>
              <a:t>кістки </a:t>
            </a:r>
            <a:r>
              <a:rPr lang="uk-UA" sz="1900" dirty="0">
                <a:latin typeface="Comic Sans MS" pitchFamily="66" charset="0"/>
              </a:rPr>
              <a:t>іноді ламаються. Найчастіше бувають переломи кісток кінцівок. Всі переломи можуть бути неповними, коли частини кісток роз'єднуються не по всій товщині (тріщини, надломи) та повними, при яких роз'єднання відламків кістки проходить по всій товщі кістки. Для перелому характерні деформація, крововилив у місці перелому, укорочення кінцівки, порушення її функції, біль при обмацуванні в місці перелому, ненормальна рухливість у місці перелому, крепітація (хруст) кісткових відламків.</a:t>
            </a:r>
          </a:p>
        </p:txBody>
      </p:sp>
      <p:sp>
        <p:nvSpPr>
          <p:cNvPr id="3" name="Заголовок 2"/>
          <p:cNvSpPr>
            <a:spLocks noGrp="1"/>
          </p:cNvSpPr>
          <p:nvPr>
            <p:ph type="title"/>
          </p:nvPr>
        </p:nvSpPr>
        <p:spPr/>
        <p:txBody>
          <a:bodyPr>
            <a:normAutofit/>
          </a:bodyPr>
          <a:lstStyle/>
          <a:p>
            <a:r>
              <a:rPr lang="ru-RU" sz="4400" dirty="0" smtClean="0">
                <a:solidFill>
                  <a:schemeClr val="accent2">
                    <a:lumMod val="50000"/>
                  </a:schemeClr>
                </a:solidFill>
              </a:rPr>
              <a:t>Переломи</a:t>
            </a:r>
            <a:endParaRPr lang="uk-UA" sz="4400" dirty="0">
              <a:solidFill>
                <a:schemeClr val="accent2">
                  <a:lumMod val="50000"/>
                </a:schemeClr>
              </a:solidFill>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5331" y="4149080"/>
            <a:ext cx="3258757" cy="2232248"/>
          </a:xfrm>
          <a:prstGeom prst="rect">
            <a:avLst/>
          </a:prstGeom>
          <a:ln>
            <a:noFill/>
          </a:ln>
          <a:effectLst>
            <a:outerShdw blurRad="292100" dist="139700" dir="2700000" algn="tl" rotWithShape="0">
              <a:srgbClr val="333333">
                <a:alpha val="65000"/>
              </a:srgbClr>
            </a:outerShdw>
          </a:effectLst>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3120" y="1268760"/>
            <a:ext cx="1783181" cy="259228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397165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395536" y="1340768"/>
            <a:ext cx="8229600" cy="4392488"/>
          </a:xfrm>
        </p:spPr>
        <p:style>
          <a:lnRef idx="1">
            <a:schemeClr val="accent4"/>
          </a:lnRef>
          <a:fillRef idx="2">
            <a:schemeClr val="accent4"/>
          </a:fillRef>
          <a:effectRef idx="1">
            <a:schemeClr val="accent4"/>
          </a:effectRef>
          <a:fontRef idx="minor">
            <a:schemeClr val="dk1"/>
          </a:fontRef>
        </p:style>
        <p:txBody>
          <a:bodyPr>
            <a:normAutofit lnSpcReduction="10000"/>
          </a:bodyPr>
          <a:lstStyle/>
          <a:p>
            <a:pPr algn="just"/>
            <a:r>
              <a:rPr lang="uk-UA" sz="2000" dirty="0" smtClean="0">
                <a:latin typeface="Comic Sans MS" pitchFamily="66" charset="0"/>
              </a:rPr>
              <a:t>Повинна </a:t>
            </a:r>
            <a:r>
              <a:rPr lang="uk-UA" sz="2000" dirty="0">
                <a:latin typeface="Comic Sans MS" pitchFamily="66" charset="0"/>
              </a:rPr>
              <a:t>бути проведена транспортна іммобілізація (</a:t>
            </a:r>
            <a:r>
              <a:rPr lang="uk-UA" sz="2000" dirty="0" err="1">
                <a:latin typeface="Comic Sans MS" pitchFamily="66" charset="0"/>
              </a:rPr>
              <a:t>знерухомлення</a:t>
            </a:r>
            <a:r>
              <a:rPr lang="uk-UA" sz="2000" dirty="0">
                <a:latin typeface="Comic Sans MS" pitchFamily="66" charset="0"/>
              </a:rPr>
              <a:t>). Фіксація проводиться </a:t>
            </a:r>
            <a:r>
              <a:rPr lang="uk-UA" sz="2000" dirty="0" smtClean="0">
                <a:latin typeface="Comic Sans MS" pitchFamily="66" charset="0"/>
              </a:rPr>
              <a:t>шинами. </a:t>
            </a:r>
            <a:r>
              <a:rPr lang="uk-UA" sz="2000" dirty="0">
                <a:latin typeface="Comic Sans MS" pitchFamily="66" charset="0"/>
              </a:rPr>
              <a:t>Фіксація створює максимальний спокій ділянки перелому, що попереджує подальшу травматизацію м'яких тканин гострими уламками кісток та вторинне зміщення уламків, а також зменшує біль та, відповідно, можливість поглиблення больового шоку</a:t>
            </a:r>
            <a:r>
              <a:rPr lang="uk-UA" sz="2000" dirty="0" smtClean="0">
                <a:latin typeface="Comic Sans MS" pitchFamily="66" charset="0"/>
              </a:rPr>
              <a:t>.</a:t>
            </a:r>
          </a:p>
          <a:p>
            <a:pPr algn="just"/>
            <a:r>
              <a:rPr lang="uk-UA" sz="2000" dirty="0">
                <a:latin typeface="Comic Sans MS" pitchFamily="66" charset="0"/>
              </a:rPr>
              <a:t>У лікувальному закладі після обстеження постраждалого у першу чергу проводять репозицію (вправлення) уламків, а потім накладають відповідну гіпсову лонгету. Для лікування переломів застосовують різні лікувальні методи: шинні та гіпсові пов'язки, скелетне витягування, оперативне лікування за допомогою різних швів, </a:t>
            </a:r>
            <a:r>
              <a:rPr lang="uk-UA" sz="2000" dirty="0" smtClean="0">
                <a:latin typeface="Comic Sans MS" pitchFamily="66" charset="0"/>
              </a:rPr>
              <a:t>цвяхів</a:t>
            </a:r>
            <a:r>
              <a:rPr lang="uk-UA" sz="2000" dirty="0">
                <a:latin typeface="Comic Sans MS" pitchFamily="66" charset="0"/>
              </a:rPr>
              <a:t>, гвинтів, пластинок</a:t>
            </a:r>
            <a:r>
              <a:rPr lang="uk-UA" sz="2000" dirty="0" smtClean="0">
                <a:latin typeface="Comic Sans MS" pitchFamily="66" charset="0"/>
              </a:rPr>
              <a:t>.</a:t>
            </a:r>
            <a:endParaRPr lang="uk-UA" sz="2000" dirty="0">
              <a:latin typeface="Comic Sans MS" pitchFamily="66" charset="0"/>
            </a:endParaRPr>
          </a:p>
          <a:p>
            <a:pPr algn="just"/>
            <a:r>
              <a:rPr lang="uk-UA" sz="2000" dirty="0">
                <a:latin typeface="Comic Sans MS" pitchFamily="66" charset="0"/>
              </a:rPr>
              <a:t>При відкритому переломі проводять первинну хірургічну обробку та лікування рани. Вводять протиправцеву </a:t>
            </a:r>
            <a:r>
              <a:rPr lang="uk-UA" sz="2000" dirty="0" err="1">
                <a:latin typeface="Comic Sans MS" pitchFamily="66" charset="0"/>
              </a:rPr>
              <a:t>сировотку</a:t>
            </a:r>
            <a:r>
              <a:rPr lang="uk-UA" sz="2000" dirty="0">
                <a:latin typeface="Comic Sans MS" pitchFamily="66" charset="0"/>
              </a:rPr>
              <a:t>.</a:t>
            </a:r>
          </a:p>
        </p:txBody>
      </p:sp>
      <p:sp>
        <p:nvSpPr>
          <p:cNvPr id="3" name="Заголовок 2"/>
          <p:cNvSpPr>
            <a:spLocks noGrp="1"/>
          </p:cNvSpPr>
          <p:nvPr>
            <p:ph type="title"/>
          </p:nvPr>
        </p:nvSpPr>
        <p:spPr/>
        <p:txBody>
          <a:bodyPr>
            <a:normAutofit/>
          </a:bodyPr>
          <a:lstStyle/>
          <a:p>
            <a:r>
              <a:rPr lang="uk-UA" sz="4000" dirty="0" smtClean="0">
                <a:solidFill>
                  <a:schemeClr val="accent2">
                    <a:lumMod val="50000"/>
                  </a:schemeClr>
                </a:solidFill>
                <a:latin typeface="Comic Sans MS" pitchFamily="66" charset="0"/>
              </a:rPr>
              <a:t>Перша допомога</a:t>
            </a:r>
            <a:endParaRPr lang="uk-UA" sz="4000" dirty="0">
              <a:solidFill>
                <a:schemeClr val="accent2">
                  <a:lumMod val="50000"/>
                </a:schemeClr>
              </a:solidFill>
              <a:latin typeface="Comic Sans MS" pitchFamily="66" charset="0"/>
            </a:endParaRPr>
          </a:p>
        </p:txBody>
      </p:sp>
    </p:spTree>
    <p:extLst>
      <p:ext uri="{BB962C8B-B14F-4D97-AF65-F5344CB8AC3E}">
        <p14:creationId xmlns:p14="http://schemas.microsoft.com/office/powerpoint/2010/main" val="42502598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rmAutofit/>
          </a:bodyPr>
          <a:lstStyle/>
          <a:p>
            <a:pPr marL="109728" indent="0" algn="ctr">
              <a:buNone/>
            </a:pPr>
            <a:r>
              <a:rPr lang="uk-UA" sz="8000" b="1" dirty="0" smtClean="0">
                <a:solidFill>
                  <a:schemeClr val="accent2">
                    <a:lumMod val="50000"/>
                  </a:schemeClr>
                </a:solidFill>
                <a:latin typeface="Comic Sans MS" pitchFamily="66" charset="0"/>
              </a:rPr>
              <a:t>Дякую за увагу!!!</a:t>
            </a:r>
            <a:endParaRPr lang="uk-UA" sz="8000" b="1" dirty="0">
              <a:solidFill>
                <a:schemeClr val="accent2">
                  <a:lumMod val="50000"/>
                </a:schemeClr>
              </a:solidFill>
              <a:latin typeface="Comic Sans MS" pitchFamily="66" charset="0"/>
            </a:endParaRPr>
          </a:p>
        </p:txBody>
      </p:sp>
    </p:spTree>
    <p:extLst>
      <p:ext uri="{BB962C8B-B14F-4D97-AF65-F5344CB8AC3E}">
        <p14:creationId xmlns:p14="http://schemas.microsoft.com/office/powerpoint/2010/main" val="35475658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67544" y="1700808"/>
            <a:ext cx="3960440" cy="4608512"/>
          </a:xfrm>
        </p:spPr>
        <p:style>
          <a:lnRef idx="1">
            <a:schemeClr val="accent5"/>
          </a:lnRef>
          <a:fillRef idx="2">
            <a:schemeClr val="accent5"/>
          </a:fillRef>
          <a:effectRef idx="1">
            <a:schemeClr val="accent5"/>
          </a:effectRef>
          <a:fontRef idx="minor">
            <a:schemeClr val="dk1"/>
          </a:fontRef>
        </p:style>
        <p:txBody>
          <a:bodyPr>
            <a:normAutofit fontScale="77500" lnSpcReduction="20000"/>
          </a:bodyPr>
          <a:lstStyle/>
          <a:p>
            <a:pPr marL="45720" indent="0">
              <a:buNone/>
            </a:pPr>
            <a:r>
              <a:rPr lang="uk-UA" spc="0" dirty="0">
                <a:ln w="10160">
                  <a:solidFill>
                    <a:schemeClr val="accent2">
                      <a:lumMod val="50000"/>
                    </a:schemeClr>
                  </a:solidFill>
                  <a:prstDash val="solid"/>
                </a:ln>
                <a:solidFill>
                  <a:schemeClr val="accent4">
                    <a:lumMod val="75000"/>
                  </a:schemeClr>
                </a:solidFill>
                <a:effectLst>
                  <a:outerShdw blurRad="38100" dist="32000" dir="5400000" algn="tl">
                    <a:srgbClr val="000000">
                      <a:alpha val="30000"/>
                    </a:srgbClr>
                  </a:outerShdw>
                </a:effectLst>
                <a:latin typeface="Comic Sans MS" pitchFamily="66" charset="0"/>
              </a:rPr>
              <a:t>Травма </a:t>
            </a:r>
            <a:r>
              <a:rPr lang="en-US" spc="0" dirty="0" smtClean="0">
                <a:ln w="10160">
                  <a:solidFill>
                    <a:schemeClr val="accent2">
                      <a:lumMod val="50000"/>
                    </a:schemeClr>
                  </a:solidFill>
                  <a:prstDash val="solid"/>
                </a:ln>
                <a:solidFill>
                  <a:schemeClr val="accent4">
                    <a:lumMod val="75000"/>
                  </a:schemeClr>
                </a:solidFill>
                <a:effectLst>
                  <a:outerShdw blurRad="38100" dist="32000" dir="5400000" algn="tl">
                    <a:srgbClr val="000000">
                      <a:alpha val="30000"/>
                    </a:srgbClr>
                  </a:outerShdw>
                </a:effectLst>
                <a:latin typeface="Comic Sans MS" pitchFamily="66" charset="0"/>
              </a:rPr>
              <a:t>- </a:t>
            </a:r>
            <a:r>
              <a:rPr lang="uk-UA" spc="0" dirty="0" smtClean="0">
                <a:ln w="10160">
                  <a:solidFill>
                    <a:schemeClr val="accent2">
                      <a:lumMod val="50000"/>
                    </a:schemeClr>
                  </a:solidFill>
                  <a:prstDash val="solid"/>
                </a:ln>
                <a:solidFill>
                  <a:schemeClr val="accent4">
                    <a:lumMod val="75000"/>
                  </a:schemeClr>
                </a:solidFill>
                <a:effectLst>
                  <a:outerShdw blurRad="38100" dist="32000" dir="5400000" algn="tl">
                    <a:srgbClr val="000000">
                      <a:alpha val="30000"/>
                    </a:srgbClr>
                  </a:outerShdw>
                </a:effectLst>
                <a:latin typeface="Comic Sans MS" pitchFamily="66" charset="0"/>
              </a:rPr>
              <a:t>порушення </a:t>
            </a:r>
            <a:r>
              <a:rPr lang="uk-UA" spc="0" dirty="0">
                <a:ln w="10160">
                  <a:solidFill>
                    <a:schemeClr val="accent2">
                      <a:lumMod val="50000"/>
                    </a:schemeClr>
                  </a:solidFill>
                  <a:prstDash val="solid"/>
                </a:ln>
                <a:solidFill>
                  <a:schemeClr val="accent4">
                    <a:lumMod val="75000"/>
                  </a:schemeClr>
                </a:solidFill>
                <a:effectLst>
                  <a:outerShdw blurRad="38100" dist="32000" dir="5400000" algn="tl">
                    <a:srgbClr val="000000">
                      <a:alpha val="30000"/>
                    </a:srgbClr>
                  </a:outerShdw>
                </a:effectLst>
                <a:latin typeface="Comic Sans MS" pitchFamily="66" charset="0"/>
              </a:rPr>
              <a:t>цілісності структури і фізіологічних функцій тканин і органів під впливом зовнішніх </a:t>
            </a:r>
            <a:r>
              <a:rPr lang="uk-UA" spc="0" dirty="0" smtClean="0">
                <a:ln w="10160">
                  <a:solidFill>
                    <a:schemeClr val="accent2">
                      <a:lumMod val="50000"/>
                    </a:schemeClr>
                  </a:solidFill>
                  <a:prstDash val="solid"/>
                </a:ln>
                <a:solidFill>
                  <a:schemeClr val="accent4">
                    <a:lumMod val="75000"/>
                  </a:schemeClr>
                </a:solidFill>
                <a:effectLst>
                  <a:outerShdw blurRad="38100" dist="32000" dir="5400000" algn="tl">
                    <a:srgbClr val="000000">
                      <a:alpha val="30000"/>
                    </a:srgbClr>
                  </a:outerShdw>
                </a:effectLst>
                <a:latin typeface="Comic Sans MS" pitchFamily="66" charset="0"/>
              </a:rPr>
              <a:t>факторів (механічних</a:t>
            </a:r>
            <a:r>
              <a:rPr lang="uk-UA" spc="0" dirty="0">
                <a:ln w="10160">
                  <a:solidFill>
                    <a:schemeClr val="accent2">
                      <a:lumMod val="50000"/>
                    </a:schemeClr>
                  </a:solidFill>
                  <a:prstDash val="solid"/>
                </a:ln>
                <a:solidFill>
                  <a:schemeClr val="accent4">
                    <a:lumMod val="75000"/>
                  </a:schemeClr>
                </a:solidFill>
                <a:effectLst>
                  <a:outerShdw blurRad="38100" dist="32000" dir="5400000" algn="tl">
                    <a:srgbClr val="000000">
                      <a:alpha val="30000"/>
                    </a:srgbClr>
                  </a:outerShdw>
                </a:effectLst>
                <a:latin typeface="Comic Sans MS" pitchFamily="66" charset="0"/>
              </a:rPr>
              <a:t>, хімічних, електричних, променевих, психічних та </a:t>
            </a:r>
            <a:r>
              <a:rPr lang="uk-UA" spc="0" dirty="0" err="1">
                <a:ln w="10160">
                  <a:solidFill>
                    <a:schemeClr val="accent2">
                      <a:lumMod val="50000"/>
                    </a:schemeClr>
                  </a:solidFill>
                  <a:prstDash val="solid"/>
                </a:ln>
                <a:solidFill>
                  <a:schemeClr val="accent4">
                    <a:lumMod val="75000"/>
                  </a:schemeClr>
                </a:solidFill>
                <a:effectLst>
                  <a:outerShdw blurRad="38100" dist="32000" dir="5400000" algn="tl">
                    <a:srgbClr val="000000">
                      <a:alpha val="30000"/>
                    </a:srgbClr>
                  </a:outerShdw>
                </a:effectLst>
                <a:latin typeface="Comic Sans MS" pitchFamily="66" charset="0"/>
              </a:rPr>
              <a:t>ін</a:t>
            </a:r>
            <a:r>
              <a:rPr lang="uk-UA" spc="0" dirty="0" smtClean="0">
                <a:ln w="10160">
                  <a:solidFill>
                    <a:schemeClr val="accent2">
                      <a:lumMod val="50000"/>
                    </a:schemeClr>
                  </a:solidFill>
                  <a:prstDash val="solid"/>
                </a:ln>
                <a:solidFill>
                  <a:schemeClr val="accent4">
                    <a:lumMod val="75000"/>
                  </a:schemeClr>
                </a:solidFill>
                <a:effectLst>
                  <a:outerShdw blurRad="38100" dist="32000" dir="5400000" algn="tl">
                    <a:srgbClr val="000000">
                      <a:alpha val="30000"/>
                    </a:srgbClr>
                  </a:outerShdw>
                </a:effectLst>
                <a:latin typeface="Comic Sans MS" pitchFamily="66" charset="0"/>
              </a:rPr>
              <a:t>). </a:t>
            </a:r>
            <a:r>
              <a:rPr lang="uk-UA" spc="0" dirty="0">
                <a:ln w="10160">
                  <a:solidFill>
                    <a:schemeClr val="accent2">
                      <a:lumMod val="50000"/>
                    </a:schemeClr>
                  </a:solidFill>
                  <a:prstDash val="solid"/>
                </a:ln>
                <a:solidFill>
                  <a:schemeClr val="accent4">
                    <a:lumMod val="75000"/>
                  </a:schemeClr>
                </a:solidFill>
                <a:effectLst>
                  <a:outerShdw blurRad="38100" dist="32000" dir="5400000" algn="tl">
                    <a:srgbClr val="000000">
                      <a:alpha val="30000"/>
                    </a:srgbClr>
                  </a:outerShdw>
                </a:effectLst>
                <a:latin typeface="Comic Sans MS" pitchFamily="66" charset="0"/>
              </a:rPr>
              <a:t>супроводжується місцевою і загальною реакцією організму. </a:t>
            </a:r>
          </a:p>
          <a:p>
            <a:pPr marL="45720" indent="0">
              <a:buNone/>
            </a:pPr>
            <a:r>
              <a:rPr lang="uk-UA" spc="0" dirty="0">
                <a:ln w="10160">
                  <a:solidFill>
                    <a:schemeClr val="accent2">
                      <a:lumMod val="50000"/>
                    </a:schemeClr>
                  </a:solidFill>
                  <a:prstDash val="solid"/>
                </a:ln>
                <a:solidFill>
                  <a:schemeClr val="accent4">
                    <a:lumMod val="75000"/>
                  </a:schemeClr>
                </a:solidFill>
                <a:effectLst>
                  <a:outerShdw blurRad="38100" dist="32000" dir="5400000" algn="tl">
                    <a:srgbClr val="000000">
                      <a:alpha val="30000"/>
                    </a:srgbClr>
                  </a:outerShdw>
                </a:effectLst>
                <a:latin typeface="Comic Sans MS" pitchFamily="66" charset="0"/>
              </a:rPr>
              <a:t> В клінічній медицині існує спеціальний розділ - травматологія, що вивчає травми, їх причини, види, перебіг, методи профілактики та лікування.</a:t>
            </a:r>
            <a:endParaRPr lang="uk-UA" spc="0" dirty="0" smtClean="0">
              <a:ln w="10160">
                <a:solidFill>
                  <a:schemeClr val="accent2">
                    <a:lumMod val="50000"/>
                  </a:schemeClr>
                </a:solidFill>
                <a:prstDash val="solid"/>
              </a:ln>
              <a:solidFill>
                <a:schemeClr val="accent4">
                  <a:lumMod val="75000"/>
                </a:schemeClr>
              </a:solidFill>
              <a:effectLst>
                <a:outerShdw blurRad="38100" dist="32000" dir="5400000" algn="tl">
                  <a:srgbClr val="000000">
                    <a:alpha val="30000"/>
                  </a:srgbClr>
                </a:outerShdw>
              </a:effectLst>
              <a:latin typeface="Comic Sans MS" pitchFamily="66" charset="0"/>
            </a:endParaRPr>
          </a:p>
          <a:p>
            <a:pPr marL="45720" indent="0">
              <a:buNone/>
            </a:pPr>
            <a:endParaRPr lang="uk-UA" spc="0" dirty="0">
              <a:ln w="10160">
                <a:solidFill>
                  <a:schemeClr val="accent2">
                    <a:lumMod val="50000"/>
                  </a:schemeClr>
                </a:solidFill>
                <a:prstDash val="solid"/>
              </a:ln>
              <a:solidFill>
                <a:srgbClr val="FFFFFF"/>
              </a:solidFill>
              <a:effectLst>
                <a:outerShdw blurRad="38100" dist="32000" dir="5400000" algn="tl">
                  <a:srgbClr val="000000">
                    <a:alpha val="30000"/>
                  </a:srgbClr>
                </a:outerShdw>
              </a:effectLst>
            </a:endParaRPr>
          </a:p>
        </p:txBody>
      </p:sp>
      <p:sp>
        <p:nvSpPr>
          <p:cNvPr id="3" name="Заголовок 2"/>
          <p:cNvSpPr>
            <a:spLocks noGrp="1"/>
          </p:cNvSpPr>
          <p:nvPr>
            <p:ph type="title"/>
          </p:nvPr>
        </p:nvSpPr>
        <p:spPr>
          <a:xfrm>
            <a:off x="381000" y="311459"/>
            <a:ext cx="8381260" cy="768897"/>
          </a:xfrm>
          <a:effectLst>
            <a:reflection blurRad="6350" stA="50000" endA="300" endPos="55000" dir="5400000" sy="-100000" algn="bl" rotWithShape="0"/>
          </a:effectLst>
        </p:spPr>
        <p:txBody>
          <a:bodyPr>
            <a:normAutofit fontScale="90000"/>
          </a:bodyPr>
          <a:lstStyle/>
          <a:p>
            <a:pPr algn="ctr"/>
            <a:r>
              <a:rPr lang="uk-UA" sz="7200" b="1" cap="none" spc="0" dirty="0" smtClean="0">
                <a:ln w="10160">
                  <a:solidFill>
                    <a:schemeClr val="tx1">
                      <a:lumMod val="85000"/>
                      <a:lumOff val="15000"/>
                    </a:schemeClr>
                  </a:solidFill>
                  <a:prstDash val="solid"/>
                </a:ln>
                <a:effectLst>
                  <a:outerShdw blurRad="38100" dist="32000" dir="5400000" algn="tl">
                    <a:srgbClr val="000000">
                      <a:alpha val="30000"/>
                    </a:srgbClr>
                  </a:outerShdw>
                </a:effectLst>
                <a:latin typeface="Comic Sans MS" pitchFamily="66" charset="0"/>
              </a:rPr>
              <a:t>Травма</a:t>
            </a:r>
            <a:endParaRPr lang="uk-UA" sz="7200" b="1" cap="none" spc="0" dirty="0">
              <a:ln w="10160">
                <a:solidFill>
                  <a:schemeClr val="tx1">
                    <a:lumMod val="85000"/>
                    <a:lumOff val="15000"/>
                  </a:schemeClr>
                </a:solidFill>
                <a:prstDash val="solid"/>
              </a:ln>
              <a:effectLst>
                <a:outerShdw blurRad="38100" dist="32000" dir="5400000" algn="tl">
                  <a:srgbClr val="000000">
                    <a:alpha val="30000"/>
                  </a:srgbClr>
                </a:outerShdw>
              </a:effectLst>
              <a:latin typeface="Comic Sans MS" pitchFamily="66" charset="0"/>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4008" y="2420888"/>
            <a:ext cx="4248472" cy="280831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8533964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251520" y="1916832"/>
            <a:ext cx="8568952" cy="3960440"/>
          </a:xfrm>
        </p:spPr>
        <p:txBody>
          <a:bodyPr>
            <a:noAutofit/>
          </a:bodyPr>
          <a:lstStyle/>
          <a:p>
            <a:pPr algn="just">
              <a:buFont typeface="Wingdings" pitchFamily="2" charset="2"/>
              <a:buChar char="q"/>
            </a:pPr>
            <a:r>
              <a:rPr lang="uk-UA" sz="1800" b="1" dirty="0">
                <a:solidFill>
                  <a:schemeClr val="accent5">
                    <a:lumMod val="75000"/>
                  </a:schemeClr>
                </a:solidFill>
                <a:latin typeface="Comic Sans MS" pitchFamily="66" charset="0"/>
              </a:rPr>
              <a:t>Відкриті</a:t>
            </a:r>
            <a:r>
              <a:rPr lang="uk-UA" sz="1800" dirty="0">
                <a:solidFill>
                  <a:schemeClr val="accent5">
                    <a:lumMod val="75000"/>
                  </a:schemeClr>
                </a:solidFill>
                <a:latin typeface="Comic Sans MS" pitchFamily="66" charset="0"/>
              </a:rPr>
              <a:t> — </a:t>
            </a:r>
            <a:r>
              <a:rPr lang="uk-UA" sz="1800" dirty="0" err="1">
                <a:solidFill>
                  <a:schemeClr val="accent5">
                    <a:lumMod val="75000"/>
                  </a:schemeClr>
                </a:solidFill>
                <a:latin typeface="Comic Sans MS" pitchFamily="66" charset="0"/>
              </a:rPr>
              <a:t>пошкоджувальні</a:t>
            </a:r>
            <a:r>
              <a:rPr lang="uk-UA" sz="1800" dirty="0">
                <a:solidFill>
                  <a:schemeClr val="accent5">
                    <a:lumMod val="75000"/>
                  </a:schemeClr>
                </a:solidFill>
                <a:latin typeface="Comic Sans MS" pitchFamily="66" charset="0"/>
              </a:rPr>
              <a:t> покрови </a:t>
            </a:r>
            <a:r>
              <a:rPr lang="uk-UA" sz="1800" dirty="0" smtClean="0">
                <a:solidFill>
                  <a:schemeClr val="accent5">
                    <a:lumMod val="75000"/>
                  </a:schemeClr>
                </a:solidFill>
                <a:latin typeface="Comic Sans MS" pitchFamily="66" charset="0"/>
              </a:rPr>
              <a:t>організму.</a:t>
            </a:r>
          </a:p>
          <a:p>
            <a:pPr algn="just">
              <a:buFont typeface="Wingdings" pitchFamily="2" charset="2"/>
              <a:buChar char="q"/>
            </a:pPr>
            <a:r>
              <a:rPr lang="uk-UA" sz="1800" b="1" dirty="0" smtClean="0">
                <a:solidFill>
                  <a:schemeClr val="accent5">
                    <a:lumMod val="75000"/>
                  </a:schemeClr>
                </a:solidFill>
                <a:latin typeface="Comic Sans MS" pitchFamily="66" charset="0"/>
              </a:rPr>
              <a:t>Закриті</a:t>
            </a:r>
            <a:r>
              <a:rPr lang="uk-UA" sz="1800" dirty="0" smtClean="0">
                <a:solidFill>
                  <a:schemeClr val="accent5">
                    <a:lumMod val="75000"/>
                  </a:schemeClr>
                </a:solidFill>
                <a:latin typeface="Comic Sans MS" pitchFamily="66" charset="0"/>
              </a:rPr>
              <a:t> </a:t>
            </a:r>
            <a:r>
              <a:rPr lang="uk-UA" sz="1800" dirty="0">
                <a:solidFill>
                  <a:schemeClr val="accent5">
                    <a:lumMod val="75000"/>
                  </a:schemeClr>
                </a:solidFill>
                <a:latin typeface="Comic Sans MS" pitchFamily="66" charset="0"/>
              </a:rPr>
              <a:t>— шкіра </a:t>
            </a:r>
            <a:r>
              <a:rPr lang="uk-UA" sz="1800" dirty="0" smtClean="0">
                <a:solidFill>
                  <a:schemeClr val="accent5">
                    <a:lumMod val="75000"/>
                  </a:schemeClr>
                </a:solidFill>
                <a:latin typeface="Comic Sans MS" pitchFamily="66" charset="0"/>
              </a:rPr>
              <a:t>та слизові </a:t>
            </a:r>
            <a:r>
              <a:rPr lang="uk-UA" sz="1800" dirty="0">
                <a:solidFill>
                  <a:schemeClr val="accent5">
                    <a:lumMod val="75000"/>
                  </a:schemeClr>
                </a:solidFill>
                <a:latin typeface="Comic Sans MS" pitchFamily="66" charset="0"/>
              </a:rPr>
              <a:t>оболонки залишаються </a:t>
            </a:r>
            <a:r>
              <a:rPr lang="uk-UA" sz="1800" dirty="0" smtClean="0">
                <a:solidFill>
                  <a:schemeClr val="accent5">
                    <a:lumMod val="75000"/>
                  </a:schemeClr>
                </a:solidFill>
                <a:latin typeface="Comic Sans MS" pitchFamily="66" charset="0"/>
              </a:rPr>
              <a:t>цілими..</a:t>
            </a:r>
            <a:endParaRPr lang="uk-UA" sz="1800" dirty="0">
              <a:solidFill>
                <a:schemeClr val="accent5">
                  <a:lumMod val="75000"/>
                </a:schemeClr>
              </a:solidFill>
              <a:latin typeface="Comic Sans MS" pitchFamily="66" charset="0"/>
            </a:endParaRPr>
          </a:p>
          <a:p>
            <a:pPr algn="just">
              <a:buFont typeface="Wingdings" pitchFamily="2" charset="2"/>
              <a:buChar char="q"/>
            </a:pPr>
            <a:r>
              <a:rPr lang="uk-UA" sz="1800" b="1" dirty="0">
                <a:solidFill>
                  <a:schemeClr val="accent5">
                    <a:lumMod val="75000"/>
                  </a:schemeClr>
                </a:solidFill>
                <a:latin typeface="Comic Sans MS" pitchFamily="66" charset="0"/>
              </a:rPr>
              <a:t>Забиті</a:t>
            </a:r>
            <a:r>
              <a:rPr lang="uk-UA" sz="1800" dirty="0">
                <a:solidFill>
                  <a:schemeClr val="accent5">
                    <a:lumMod val="75000"/>
                  </a:schemeClr>
                </a:solidFill>
                <a:latin typeface="Comic Sans MS" pitchFamily="66" charset="0"/>
              </a:rPr>
              <a:t> </a:t>
            </a:r>
            <a:r>
              <a:rPr lang="uk-UA" sz="1800" b="1" dirty="0">
                <a:solidFill>
                  <a:schemeClr val="accent5">
                    <a:lumMod val="75000"/>
                  </a:schemeClr>
                </a:solidFill>
                <a:latin typeface="Comic Sans MS" pitchFamily="66" charset="0"/>
              </a:rPr>
              <a:t>місця</a:t>
            </a:r>
            <a:r>
              <a:rPr lang="uk-UA" sz="1800" dirty="0">
                <a:solidFill>
                  <a:schemeClr val="accent5">
                    <a:lumMod val="75000"/>
                  </a:schemeClr>
                </a:solidFill>
                <a:latin typeface="Comic Sans MS" pitchFamily="66" charset="0"/>
              </a:rPr>
              <a:t> — представляють собою пошкодження м'яких тканин, що розвиваються при різкому стисканні тканин між твердими поверхнями.</a:t>
            </a:r>
          </a:p>
          <a:p>
            <a:pPr algn="just">
              <a:buFont typeface="Wingdings" pitchFamily="2" charset="2"/>
              <a:buChar char="q"/>
            </a:pPr>
            <a:r>
              <a:rPr lang="uk-UA" sz="1800" b="1" dirty="0" smtClean="0">
                <a:solidFill>
                  <a:schemeClr val="accent5">
                    <a:lumMod val="75000"/>
                  </a:schemeClr>
                </a:solidFill>
                <a:latin typeface="Comic Sans MS" pitchFamily="66" charset="0"/>
              </a:rPr>
              <a:t>Розтягнення</a:t>
            </a:r>
            <a:r>
              <a:rPr lang="uk-UA" sz="1800" dirty="0" smtClean="0">
                <a:solidFill>
                  <a:schemeClr val="accent5">
                    <a:lumMod val="75000"/>
                  </a:schemeClr>
                </a:solidFill>
                <a:latin typeface="Comic Sans MS" pitchFamily="66" charset="0"/>
              </a:rPr>
              <a:t> </a:t>
            </a:r>
            <a:r>
              <a:rPr lang="uk-UA" sz="1800" dirty="0">
                <a:solidFill>
                  <a:schemeClr val="accent5">
                    <a:lumMod val="75000"/>
                  </a:schemeClr>
                </a:solidFill>
                <a:latin typeface="Comic Sans MS" pitchFamily="66" charset="0"/>
              </a:rPr>
              <a:t>— це обмежене ушкодження зв'язувального апарату суглоба, при якому під дією зовнішньої сили відбувається надмірне </a:t>
            </a:r>
            <a:r>
              <a:rPr lang="uk-UA" sz="1800" dirty="0" err="1">
                <a:solidFill>
                  <a:schemeClr val="accent5">
                    <a:lumMod val="75000"/>
                  </a:schemeClr>
                </a:solidFill>
                <a:latin typeface="Comic Sans MS" pitchFamily="66" charset="0"/>
              </a:rPr>
              <a:t>розтягення</a:t>
            </a:r>
            <a:r>
              <a:rPr lang="uk-UA" sz="1800" dirty="0">
                <a:solidFill>
                  <a:schemeClr val="accent5">
                    <a:lumMod val="75000"/>
                  </a:schemeClr>
                </a:solidFill>
                <a:latin typeface="Comic Sans MS" pitchFamily="66" charset="0"/>
              </a:rPr>
              <a:t> зв'язок суглобу, при цьому, зазвичай, частина волокон рветься.</a:t>
            </a:r>
          </a:p>
          <a:p>
            <a:pPr algn="just">
              <a:buFont typeface="Wingdings" pitchFamily="2" charset="2"/>
              <a:buChar char="q"/>
            </a:pPr>
            <a:r>
              <a:rPr lang="uk-UA" sz="1800" b="1" dirty="0">
                <a:solidFill>
                  <a:schemeClr val="accent5">
                    <a:lumMod val="75000"/>
                  </a:schemeClr>
                </a:solidFill>
                <a:latin typeface="Comic Sans MS" pitchFamily="66" charset="0"/>
              </a:rPr>
              <a:t>Вивих</a:t>
            </a:r>
          </a:p>
          <a:p>
            <a:pPr algn="just">
              <a:buFont typeface="Wingdings" pitchFamily="2" charset="2"/>
              <a:buChar char="q"/>
            </a:pPr>
            <a:r>
              <a:rPr lang="uk-UA" sz="1800" b="1" dirty="0">
                <a:solidFill>
                  <a:schemeClr val="accent5">
                    <a:lumMod val="75000"/>
                  </a:schemeClr>
                </a:solidFill>
                <a:latin typeface="Comic Sans MS" pitchFamily="66" charset="0"/>
              </a:rPr>
              <a:t>Розтягнення</a:t>
            </a:r>
            <a:r>
              <a:rPr lang="uk-UA" sz="1800" dirty="0">
                <a:solidFill>
                  <a:schemeClr val="accent5">
                    <a:lumMod val="75000"/>
                  </a:schemeClr>
                </a:solidFill>
                <a:latin typeface="Comic Sans MS" pitchFamily="66" charset="0"/>
              </a:rPr>
              <a:t> </a:t>
            </a:r>
            <a:r>
              <a:rPr lang="uk-UA" sz="1800" b="1" dirty="0">
                <a:solidFill>
                  <a:schemeClr val="accent5">
                    <a:lumMod val="75000"/>
                  </a:schemeClr>
                </a:solidFill>
                <a:latin typeface="Comic Sans MS" pitchFamily="66" charset="0"/>
              </a:rPr>
              <a:t>зв'язок</a:t>
            </a:r>
          </a:p>
          <a:p>
            <a:pPr algn="just">
              <a:buFont typeface="Wingdings" pitchFamily="2" charset="2"/>
              <a:buChar char="q"/>
            </a:pPr>
            <a:r>
              <a:rPr lang="uk-UA" sz="1800" b="1" dirty="0">
                <a:solidFill>
                  <a:schemeClr val="accent5">
                    <a:lumMod val="75000"/>
                  </a:schemeClr>
                </a:solidFill>
                <a:latin typeface="Comic Sans MS" pitchFamily="66" charset="0"/>
              </a:rPr>
              <a:t>Перелом</a:t>
            </a:r>
            <a:r>
              <a:rPr lang="uk-UA" sz="1800" dirty="0">
                <a:solidFill>
                  <a:schemeClr val="accent5">
                    <a:lumMod val="75000"/>
                  </a:schemeClr>
                </a:solidFill>
                <a:latin typeface="Comic Sans MS" pitchFamily="66" charset="0"/>
              </a:rPr>
              <a:t> </a:t>
            </a:r>
            <a:r>
              <a:rPr lang="uk-UA" sz="1800" b="1" dirty="0" smtClean="0">
                <a:solidFill>
                  <a:schemeClr val="accent5">
                    <a:lumMod val="75000"/>
                  </a:schemeClr>
                </a:solidFill>
                <a:latin typeface="Comic Sans MS" pitchFamily="66" charset="0"/>
              </a:rPr>
              <a:t>кістки</a:t>
            </a:r>
            <a:endParaRPr lang="uk-UA" sz="1800" b="1" dirty="0">
              <a:solidFill>
                <a:schemeClr val="accent5">
                  <a:lumMod val="75000"/>
                </a:schemeClr>
              </a:solidFill>
              <a:latin typeface="Comic Sans MS" pitchFamily="66" charset="0"/>
            </a:endParaRPr>
          </a:p>
        </p:txBody>
      </p:sp>
      <p:sp>
        <p:nvSpPr>
          <p:cNvPr id="3" name="Заголовок 2"/>
          <p:cNvSpPr>
            <a:spLocks noGrp="1"/>
          </p:cNvSpPr>
          <p:nvPr>
            <p:ph type="title"/>
          </p:nvPr>
        </p:nvSpPr>
        <p:spPr>
          <a:xfrm>
            <a:off x="539552" y="188640"/>
            <a:ext cx="8229600" cy="994122"/>
          </a:xfrm>
          <a:effectLst>
            <a:reflection blurRad="6350" stA="50000" endA="300" endPos="55000" dir="5400000" sy="-100000" algn="bl" rotWithShape="0"/>
          </a:effectLst>
        </p:spPr>
        <p:txBody>
          <a:bodyPr>
            <a:normAutofit/>
          </a:bodyPr>
          <a:lstStyle/>
          <a:p>
            <a:r>
              <a:rPr lang="ru-RU" sz="4800" b="1" dirty="0" err="1" smtClean="0">
                <a:latin typeface="Comic Sans MS" pitchFamily="66" charset="0"/>
              </a:rPr>
              <a:t>Види</a:t>
            </a:r>
            <a:r>
              <a:rPr lang="ru-RU" sz="4800" b="1" dirty="0" smtClean="0">
                <a:latin typeface="Comic Sans MS" pitchFamily="66" charset="0"/>
              </a:rPr>
              <a:t> травм</a:t>
            </a:r>
            <a:endParaRPr lang="uk-UA" sz="4800" b="1" dirty="0">
              <a:latin typeface="Comic Sans MS" pitchFamily="66" charset="0"/>
            </a:endParaRPr>
          </a:p>
        </p:txBody>
      </p:sp>
    </p:spTree>
    <p:extLst>
      <p:ext uri="{BB962C8B-B14F-4D97-AF65-F5344CB8AC3E}">
        <p14:creationId xmlns:p14="http://schemas.microsoft.com/office/powerpoint/2010/main" val="8999517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67544" y="1556792"/>
            <a:ext cx="8229600" cy="4525963"/>
          </a:xfrm>
        </p:spPr>
        <p:txBody>
          <a:bodyPr>
            <a:normAutofit/>
          </a:bodyPr>
          <a:lstStyle/>
          <a:p>
            <a:r>
              <a:rPr lang="uk-UA" sz="1800" dirty="0">
                <a:latin typeface="Comic Sans MS" pitchFamily="66" charset="0"/>
              </a:rPr>
              <a:t>Місцева реакція на травму залежить від характеру </a:t>
            </a:r>
            <a:r>
              <a:rPr lang="uk-UA" sz="1800" dirty="0" err="1">
                <a:latin typeface="Comic Sans MS" pitchFamily="66" charset="0"/>
              </a:rPr>
              <a:t>травмуючого</a:t>
            </a:r>
            <a:r>
              <a:rPr lang="uk-UA" sz="1800" dirty="0">
                <a:latin typeface="Comic Sans MS" pitchFamily="66" charset="0"/>
              </a:rPr>
              <a:t> </a:t>
            </a:r>
            <a:r>
              <a:rPr lang="uk-UA" sz="1800" dirty="0" smtClean="0">
                <a:latin typeface="Comic Sans MS" pitchFamily="66" charset="0"/>
              </a:rPr>
              <a:t>фактора. </a:t>
            </a:r>
          </a:p>
          <a:p>
            <a:r>
              <a:rPr lang="uk-UA" sz="1800" dirty="0" smtClean="0">
                <a:latin typeface="Comic Sans MS" pitchFamily="66" charset="0"/>
              </a:rPr>
              <a:t>Симптоми травм: біль</a:t>
            </a:r>
            <a:r>
              <a:rPr lang="uk-UA" sz="1800" dirty="0">
                <a:latin typeface="Comic Sans MS" pitchFamily="66" charset="0"/>
              </a:rPr>
              <a:t>, набряк і підвищення температури в місці пошкодження.  Прояв загальної реакції організму на травму залежить від її тяжкості.  Чим важче травма, тим більше виражені загальні симптоми, до яких відносять підвищення температури тіла, порушення обмінних процесів, порушення діяльності з боку </a:t>
            </a:r>
            <a:r>
              <a:rPr lang="uk-UA" sz="1800" dirty="0" smtClean="0">
                <a:latin typeface="Comic Sans MS" pitchFamily="66" charset="0"/>
              </a:rPr>
              <a:t>серцево-судинної </a:t>
            </a:r>
            <a:r>
              <a:rPr lang="uk-UA" sz="1800" dirty="0">
                <a:latin typeface="Comic Sans MS" pitchFamily="66" charset="0"/>
              </a:rPr>
              <a:t>і нервової системи .  Важкі травми часто супроводжуються ускладненнями, такими як травматичний шок , порушення функціонування травмованого органа, масивна крововтрата.  Ускладненням відкритої травми так само є місцевий або загальний інфекційний процес . </a:t>
            </a:r>
          </a:p>
          <a:p>
            <a:endParaRPr lang="uk-UA" sz="1800" dirty="0">
              <a:latin typeface="Comic Sans MS" pitchFamily="66" charset="0"/>
            </a:endParaRPr>
          </a:p>
          <a:p>
            <a:r>
              <a:rPr lang="uk-UA" sz="1800" dirty="0">
                <a:latin typeface="Comic Sans MS" pitchFamily="66" charset="0"/>
              </a:rPr>
              <a:t> В даний час травми займають третє місце серед причин смертності осіб працездатного віку.</a:t>
            </a:r>
          </a:p>
        </p:txBody>
      </p:sp>
      <p:sp>
        <p:nvSpPr>
          <p:cNvPr id="3" name="Заголовок 2"/>
          <p:cNvSpPr>
            <a:spLocks noGrp="1"/>
          </p:cNvSpPr>
          <p:nvPr>
            <p:ph type="title"/>
          </p:nvPr>
        </p:nvSpPr>
        <p:spPr>
          <a:xfrm>
            <a:off x="457200" y="274638"/>
            <a:ext cx="8229600" cy="922114"/>
          </a:xfrm>
          <a:effectLst>
            <a:reflection blurRad="6350" stA="50000" endA="300" endPos="55000" dir="5400000" sy="-100000" algn="bl" rotWithShape="0"/>
          </a:effectLst>
        </p:spPr>
        <p:txBody>
          <a:bodyPr>
            <a:normAutofit/>
          </a:bodyPr>
          <a:lstStyle/>
          <a:p>
            <a:r>
              <a:rPr lang="uk-UA" sz="4400" dirty="0" smtClean="0">
                <a:latin typeface="Comic Sans MS" pitchFamily="66" charset="0"/>
              </a:rPr>
              <a:t>Реакція на травму</a:t>
            </a:r>
            <a:endParaRPr lang="uk-UA" sz="4400" dirty="0">
              <a:latin typeface="Comic Sans MS" pitchFamily="66" charset="0"/>
            </a:endParaRPr>
          </a:p>
        </p:txBody>
      </p:sp>
    </p:spTree>
    <p:extLst>
      <p:ext uri="{BB962C8B-B14F-4D97-AF65-F5344CB8AC3E}">
        <p14:creationId xmlns:p14="http://schemas.microsoft.com/office/powerpoint/2010/main" val="32108992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rotWithShape="1">
          <a:blip r:embed="rId2">
            <a:extLst>
              <a:ext uri="{28A0092B-C50C-407E-A947-70E740481C1C}">
                <a14:useLocalDpi xmlns:a14="http://schemas.microsoft.com/office/drawing/2010/main" val="0"/>
              </a:ext>
            </a:extLst>
          </a:blip>
          <a:srcRect l="-1602" t="-301" r="10569" b="301"/>
          <a:stretch/>
        </p:blipFill>
        <p:spPr>
          <a:xfrm rot="434043">
            <a:off x="809926" y="3510546"/>
            <a:ext cx="3758063" cy="2776580"/>
          </a:xfrm>
          <a:prstGeom prst="rect">
            <a:avLst/>
          </a:prstGeom>
          <a:ln>
            <a:noFill/>
          </a:ln>
          <a:effectLst>
            <a:outerShdw blurRad="292100" dist="139700" dir="2700000" algn="tl" rotWithShape="0">
              <a:srgbClr val="333333">
                <a:alpha val="65000"/>
              </a:srgbClr>
            </a:outerShdw>
          </a:effectLst>
        </p:spPr>
      </p:pic>
      <p:pic>
        <p:nvPicPr>
          <p:cNvPr id="5" name="Рисунок 4"/>
          <p:cNvPicPr>
            <a:picLocks noChangeAspect="1"/>
          </p:cNvPicPr>
          <p:nvPr/>
        </p:nvPicPr>
        <p:blipFill rotWithShape="1">
          <a:blip r:embed="rId3">
            <a:extLst>
              <a:ext uri="{28A0092B-C50C-407E-A947-70E740481C1C}">
                <a14:useLocalDpi xmlns:a14="http://schemas.microsoft.com/office/drawing/2010/main" val="0"/>
              </a:ext>
            </a:extLst>
          </a:blip>
          <a:srcRect l="11326" r="5977"/>
          <a:stretch/>
        </p:blipFill>
        <p:spPr>
          <a:xfrm rot="391012">
            <a:off x="4929428" y="263895"/>
            <a:ext cx="3363662" cy="2683306"/>
          </a:xfrm>
          <a:prstGeom prst="rect">
            <a:avLst/>
          </a:prstGeom>
          <a:ln>
            <a:noFill/>
          </a:ln>
          <a:effectLst>
            <a:outerShdw blurRad="292100" dist="139700" dir="2700000" algn="tl" rotWithShape="0">
              <a:srgbClr val="333333">
                <a:alpha val="65000"/>
              </a:srgbClr>
            </a:outerShdw>
          </a:effectLst>
        </p:spPr>
      </p:pic>
      <p:pic>
        <p:nvPicPr>
          <p:cNvPr id="6" name="Рисунок 5"/>
          <p:cNvPicPr>
            <a:picLocks noChangeAspect="1"/>
          </p:cNvPicPr>
          <p:nvPr/>
        </p:nvPicPr>
        <p:blipFill rotWithShape="1">
          <a:blip r:embed="rId4">
            <a:extLst>
              <a:ext uri="{28A0092B-C50C-407E-A947-70E740481C1C}">
                <a14:useLocalDpi xmlns:a14="http://schemas.microsoft.com/office/drawing/2010/main" val="0"/>
              </a:ext>
            </a:extLst>
          </a:blip>
          <a:srcRect t="12726"/>
          <a:stretch/>
        </p:blipFill>
        <p:spPr>
          <a:xfrm rot="21296322">
            <a:off x="4893729" y="3377640"/>
            <a:ext cx="3846381" cy="2566370"/>
          </a:xfrm>
          <a:prstGeom prst="rect">
            <a:avLst/>
          </a:prstGeom>
          <a:ln>
            <a:noFill/>
          </a:ln>
          <a:effectLst>
            <a:outerShdw blurRad="292100" dist="139700" dir="2700000" algn="tl" rotWithShape="0">
              <a:srgbClr val="333333">
                <a:alpha val="65000"/>
              </a:srgbClr>
            </a:outerShdw>
          </a:effectLst>
        </p:spPr>
      </p:pic>
      <p:pic>
        <p:nvPicPr>
          <p:cNvPr id="9" name="Рисунок 8"/>
          <p:cNvPicPr>
            <a:picLocks noChangeAspect="1"/>
          </p:cNvPicPr>
          <p:nvPr/>
        </p:nvPicPr>
        <p:blipFill rotWithShape="1">
          <a:blip r:embed="rId5">
            <a:extLst>
              <a:ext uri="{28A0092B-C50C-407E-A947-70E740481C1C}">
                <a14:useLocalDpi xmlns:a14="http://schemas.microsoft.com/office/drawing/2010/main" val="0"/>
              </a:ext>
            </a:extLst>
          </a:blip>
          <a:srcRect l="12741" t="2825" r="2990" b="2897"/>
          <a:stretch/>
        </p:blipFill>
        <p:spPr>
          <a:xfrm rot="21327089">
            <a:off x="515950" y="286577"/>
            <a:ext cx="3376252" cy="304596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149442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503548" y="1628800"/>
            <a:ext cx="4896544" cy="2232248"/>
          </a:xfrm>
        </p:spPr>
        <p:style>
          <a:lnRef idx="1">
            <a:schemeClr val="accent5"/>
          </a:lnRef>
          <a:fillRef idx="2">
            <a:schemeClr val="accent5"/>
          </a:fillRef>
          <a:effectRef idx="1">
            <a:schemeClr val="accent5"/>
          </a:effectRef>
          <a:fontRef idx="minor">
            <a:schemeClr val="dk1"/>
          </a:fontRef>
        </p:style>
        <p:txBody>
          <a:bodyPr>
            <a:normAutofit lnSpcReduction="10000"/>
          </a:bodyPr>
          <a:lstStyle/>
          <a:p>
            <a:pPr marL="624078" indent="-514350">
              <a:buFont typeface="+mj-lt"/>
              <a:buAutoNum type="arabicParenR"/>
            </a:pPr>
            <a:r>
              <a:rPr lang="uk-UA" sz="2400" dirty="0">
                <a:latin typeface="Comic Sans MS" pitchFamily="66" charset="0"/>
              </a:rPr>
              <a:t>Л</a:t>
            </a:r>
            <a:r>
              <a:rPr lang="uk-UA" sz="2400" dirty="0" smtClean="0">
                <a:latin typeface="Comic Sans MS" pitchFamily="66" charset="0"/>
              </a:rPr>
              <a:t>егкі </a:t>
            </a:r>
            <a:r>
              <a:rPr lang="uk-UA" sz="2400" dirty="0">
                <a:latin typeface="Comic Sans MS" pitchFamily="66" charset="0"/>
              </a:rPr>
              <a:t>(забиття, розтягнення</a:t>
            </a:r>
            <a:r>
              <a:rPr lang="uk-UA" sz="2400" dirty="0" smtClean="0">
                <a:latin typeface="Comic Sans MS" pitchFamily="66" charset="0"/>
              </a:rPr>
              <a:t>)</a:t>
            </a:r>
          </a:p>
          <a:p>
            <a:pPr marL="624078" indent="-514350">
              <a:buFont typeface="+mj-lt"/>
              <a:buAutoNum type="arabicParenR"/>
            </a:pPr>
            <a:r>
              <a:rPr lang="uk-UA" sz="2400" dirty="0" smtClean="0">
                <a:latin typeface="Comic Sans MS" pitchFamily="66" charset="0"/>
              </a:rPr>
              <a:t>Середньої </a:t>
            </a:r>
            <a:r>
              <a:rPr lang="uk-UA" sz="2400" dirty="0">
                <a:latin typeface="Comic Sans MS" pitchFamily="66" charset="0"/>
              </a:rPr>
              <a:t>тяжкості (вивихи, переломи пальців</a:t>
            </a:r>
            <a:r>
              <a:rPr lang="uk-UA" sz="2400" dirty="0" smtClean="0">
                <a:latin typeface="Comic Sans MS" pitchFamily="66" charset="0"/>
              </a:rPr>
              <a:t>)</a:t>
            </a:r>
          </a:p>
          <a:p>
            <a:pPr marL="624078" indent="-514350">
              <a:buFont typeface="+mj-lt"/>
              <a:buAutoNum type="arabicParenR"/>
            </a:pPr>
            <a:r>
              <a:rPr lang="uk-UA" sz="2400" dirty="0" smtClean="0">
                <a:latin typeface="Comic Sans MS" pitchFamily="66" charset="0"/>
              </a:rPr>
              <a:t>Важкі </a:t>
            </a:r>
            <a:r>
              <a:rPr lang="uk-UA" sz="2400" dirty="0">
                <a:latin typeface="Comic Sans MS" pitchFamily="66" charset="0"/>
              </a:rPr>
              <a:t>(струс мозку, перелом стегна).</a:t>
            </a:r>
          </a:p>
        </p:txBody>
      </p:sp>
      <p:sp>
        <p:nvSpPr>
          <p:cNvPr id="3" name="Заголовок 2"/>
          <p:cNvSpPr>
            <a:spLocks noGrp="1"/>
          </p:cNvSpPr>
          <p:nvPr>
            <p:ph type="title"/>
          </p:nvPr>
        </p:nvSpPr>
        <p:spPr>
          <a:effectLst>
            <a:reflection blurRad="6350" stA="52000" endA="300" endPos="35000" dir="5400000" sy="-100000" algn="bl" rotWithShape="0"/>
          </a:effectLst>
        </p:spPr>
        <p:txBody>
          <a:bodyPr>
            <a:normAutofit fontScale="90000"/>
          </a:bodyPr>
          <a:lstStyle/>
          <a:p>
            <a:pPr algn="ctr"/>
            <a:r>
              <a:rPr lang="uk-UA" dirty="0" smtClean="0">
                <a:latin typeface="Comic Sans MS" pitchFamily="66" charset="0"/>
              </a:rPr>
              <a:t>Класифікація травм за ступенем важкості</a:t>
            </a:r>
            <a:endParaRPr lang="uk-UA" dirty="0">
              <a:latin typeface="Comic Sans MS" pitchFamily="66" charset="0"/>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5616" y="3965861"/>
            <a:ext cx="3672408" cy="2463866"/>
          </a:xfrm>
          <a:prstGeom prst="rect">
            <a:avLst/>
          </a:prstGeom>
          <a:ln>
            <a:noFill/>
          </a:ln>
          <a:effectLst>
            <a:outerShdw blurRad="292100" dist="139700" dir="2700000" algn="tl" rotWithShape="0">
              <a:srgbClr val="333333">
                <a:alpha val="65000"/>
              </a:srgbClr>
            </a:outerShdw>
          </a:effectLst>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56176" y="1628800"/>
            <a:ext cx="2412267" cy="375752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912073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Autofit/>
          </a:bodyPr>
          <a:lstStyle/>
          <a:p>
            <a:r>
              <a:rPr lang="ru-RU" sz="2000" dirty="0" err="1"/>
              <a:t>В</a:t>
            </a:r>
            <a:r>
              <a:rPr lang="ru-RU" sz="2000" dirty="0" err="1" smtClean="0"/>
              <a:t>ідкрита</a:t>
            </a:r>
            <a:r>
              <a:rPr lang="ru-RU" sz="2000" dirty="0" smtClean="0"/>
              <a:t> </a:t>
            </a:r>
            <a:r>
              <a:rPr lang="ru-RU" sz="2000" dirty="0" err="1"/>
              <a:t>проникаюча</a:t>
            </a:r>
            <a:r>
              <a:rPr lang="ru-RU" sz="2000" dirty="0"/>
              <a:t> черепно-</a:t>
            </a:r>
            <a:r>
              <a:rPr lang="ru-RU" sz="2000" dirty="0" err="1"/>
              <a:t>мозкова</a:t>
            </a:r>
            <a:r>
              <a:rPr lang="ru-RU" sz="2000" dirty="0"/>
              <a:t> травма;</a:t>
            </a:r>
          </a:p>
          <a:p>
            <a:r>
              <a:rPr lang="ru-RU" sz="2000" dirty="0" smtClean="0"/>
              <a:t>Перелом </a:t>
            </a:r>
            <a:r>
              <a:rPr lang="ru-RU" sz="2000" dirty="0"/>
              <a:t>черепа;</a:t>
            </a:r>
          </a:p>
          <a:p>
            <a:r>
              <a:rPr lang="uk-UA" sz="2000" dirty="0" smtClean="0"/>
              <a:t>Поранення</a:t>
            </a:r>
            <a:r>
              <a:rPr lang="uk-UA" sz="2000" dirty="0"/>
              <a:t>, проникаючі в просвіт глотки, гортані, трахеї, стравоходу, а також ушкодження щитоподібної і </a:t>
            </a:r>
            <a:r>
              <a:rPr lang="uk-UA" sz="2000" dirty="0" err="1"/>
              <a:t>вилочкової</a:t>
            </a:r>
            <a:r>
              <a:rPr lang="uk-UA" sz="2000" dirty="0"/>
              <a:t> залоз;</a:t>
            </a:r>
          </a:p>
          <a:p>
            <a:r>
              <a:rPr lang="uk-UA" sz="2000" dirty="0" smtClean="0"/>
              <a:t>Проникаючі </a:t>
            </a:r>
            <a:r>
              <a:rPr lang="uk-UA" sz="2000" dirty="0"/>
              <a:t>поранення хребта;</a:t>
            </a:r>
          </a:p>
          <a:p>
            <a:r>
              <a:rPr lang="uk-UA" sz="2000" dirty="0" smtClean="0"/>
              <a:t>Ушкодження </a:t>
            </a:r>
            <a:r>
              <a:rPr lang="uk-UA" sz="2000" dirty="0"/>
              <a:t>хребців шийного відділу хребта, у тому числі і без</a:t>
            </a:r>
          </a:p>
          <a:p>
            <a:r>
              <a:rPr lang="uk-UA" sz="2000" dirty="0" smtClean="0"/>
              <a:t>Порушення </a:t>
            </a:r>
            <a:r>
              <a:rPr lang="uk-UA" sz="2000" dirty="0"/>
              <a:t>функції спинного мозку;</a:t>
            </a:r>
          </a:p>
          <a:p>
            <a:r>
              <a:rPr lang="uk-UA" sz="2000" dirty="0" smtClean="0"/>
              <a:t>Закриті </a:t>
            </a:r>
            <a:r>
              <a:rPr lang="uk-UA" sz="2000" dirty="0"/>
              <a:t>ушкодження спинного мозку</a:t>
            </a:r>
            <a:r>
              <a:rPr lang="uk-UA" sz="2000" dirty="0" smtClean="0"/>
              <a:t>;</a:t>
            </a:r>
          </a:p>
          <a:p>
            <a:r>
              <a:rPr lang="ru-RU" sz="2000" dirty="0" err="1" smtClean="0"/>
              <a:t>Розрив</a:t>
            </a:r>
            <a:r>
              <a:rPr lang="ru-RU" sz="2000" dirty="0" smtClean="0"/>
              <a:t> </a:t>
            </a:r>
            <a:r>
              <a:rPr lang="ru-RU" sz="2000" dirty="0" err="1"/>
              <a:t>внутрішнього</a:t>
            </a:r>
            <a:r>
              <a:rPr lang="ru-RU" sz="2000" dirty="0"/>
              <a:t> органа </a:t>
            </a:r>
            <a:r>
              <a:rPr lang="ru-RU" sz="2000" dirty="0" err="1"/>
              <a:t>грудної</a:t>
            </a:r>
            <a:r>
              <a:rPr lang="ru-RU" sz="2000" dirty="0"/>
              <a:t> </a:t>
            </a:r>
            <a:r>
              <a:rPr lang="ru-RU" sz="2000" dirty="0" err="1"/>
              <a:t>або</a:t>
            </a:r>
            <a:r>
              <a:rPr lang="ru-RU" sz="2000" dirty="0"/>
              <a:t> </a:t>
            </a:r>
            <a:r>
              <a:rPr lang="ru-RU" sz="2000" dirty="0" err="1"/>
              <a:t>черевної</a:t>
            </a:r>
            <a:r>
              <a:rPr lang="ru-RU" sz="2000" dirty="0"/>
              <a:t> </a:t>
            </a:r>
            <a:r>
              <a:rPr lang="ru-RU" sz="2000" dirty="0" err="1"/>
              <a:t>порожнини</a:t>
            </a:r>
            <a:r>
              <a:rPr lang="ru-RU" sz="2000" dirty="0"/>
              <a:t> </a:t>
            </a:r>
            <a:r>
              <a:rPr lang="ru-RU" sz="2000" dirty="0" err="1"/>
              <a:t>або</a:t>
            </a:r>
            <a:r>
              <a:rPr lang="ru-RU" sz="2000" dirty="0"/>
              <a:t> </a:t>
            </a:r>
            <a:r>
              <a:rPr lang="ru-RU" sz="2000" dirty="0" err="1"/>
              <a:t>порожнини</a:t>
            </a:r>
            <a:r>
              <a:rPr lang="ru-RU" sz="2000" dirty="0"/>
              <a:t> </a:t>
            </a:r>
            <a:r>
              <a:rPr lang="ru-RU" sz="2000" dirty="0" smtClean="0"/>
              <a:t>таза</a:t>
            </a:r>
            <a:r>
              <a:rPr lang="en-US" sz="2000" dirty="0" smtClean="0"/>
              <a:t>;</a:t>
            </a:r>
            <a:endParaRPr lang="uk-UA" sz="2000" dirty="0"/>
          </a:p>
        </p:txBody>
      </p:sp>
      <p:sp>
        <p:nvSpPr>
          <p:cNvPr id="3" name="Заголовок 2"/>
          <p:cNvSpPr>
            <a:spLocks noGrp="1"/>
          </p:cNvSpPr>
          <p:nvPr>
            <p:ph type="title"/>
          </p:nvPr>
        </p:nvSpPr>
        <p:spPr>
          <a:xfrm>
            <a:off x="457200" y="274638"/>
            <a:ext cx="8229600" cy="850106"/>
          </a:xfrm>
          <a:effectLst>
            <a:reflection blurRad="6350" stA="52000" endA="300" endPos="35000" dir="5400000" sy="-100000" algn="bl" rotWithShape="0"/>
          </a:effectLst>
        </p:spPr>
        <p:txBody>
          <a:bodyPr>
            <a:normAutofit fontScale="90000"/>
          </a:bodyPr>
          <a:lstStyle/>
          <a:p>
            <a:pPr algn="ctr"/>
            <a:r>
              <a:rPr lang="ru-RU" sz="4400" dirty="0" smtClean="0">
                <a:latin typeface="Comic Sans MS" pitchFamily="66" charset="0"/>
              </a:rPr>
              <a:t>До </a:t>
            </a:r>
            <a:r>
              <a:rPr lang="ru-RU" sz="4400" dirty="0">
                <a:latin typeface="Comic Sans MS" pitchFamily="66" charset="0"/>
              </a:rPr>
              <a:t>тяжких травм </a:t>
            </a:r>
            <a:r>
              <a:rPr lang="ru-RU" sz="4400" dirty="0" err="1" smtClean="0">
                <a:latin typeface="Comic Sans MS" pitchFamily="66" charset="0"/>
              </a:rPr>
              <a:t>відносяться</a:t>
            </a:r>
            <a:r>
              <a:rPr lang="ru-RU" sz="4400" dirty="0" smtClean="0">
                <a:latin typeface="Comic Sans MS" pitchFamily="66" charset="0"/>
              </a:rPr>
              <a:t>:</a:t>
            </a:r>
            <a:endParaRPr lang="uk-UA" sz="4400" dirty="0">
              <a:latin typeface="Comic Sans MS" pitchFamily="66" charset="0"/>
            </a:endParaRPr>
          </a:p>
        </p:txBody>
      </p:sp>
    </p:spTree>
    <p:extLst>
      <p:ext uri="{BB962C8B-B14F-4D97-AF65-F5344CB8AC3E}">
        <p14:creationId xmlns:p14="http://schemas.microsoft.com/office/powerpoint/2010/main" val="160035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179512" y="548680"/>
            <a:ext cx="5616624" cy="5400600"/>
          </a:xfrm>
        </p:spPr>
        <p:txBody>
          <a:bodyPr>
            <a:normAutofit/>
          </a:bodyPr>
          <a:lstStyle/>
          <a:p>
            <a:pPr marL="109728" indent="0" algn="ctr">
              <a:buNone/>
            </a:pPr>
            <a:endParaRPr lang="ru-RU" sz="7200" b="1" dirty="0" smtClean="0">
              <a:solidFill>
                <a:schemeClr val="accent2">
                  <a:lumMod val="75000"/>
                </a:schemeClr>
              </a:solidFill>
              <a:latin typeface="Comic Sans MS" pitchFamily="66" charset="0"/>
            </a:endParaRPr>
          </a:p>
          <a:p>
            <a:pPr marL="109728" indent="0" algn="ctr">
              <a:buNone/>
            </a:pPr>
            <a:r>
              <a:rPr lang="ru-RU" sz="7200" b="1" dirty="0" err="1" smtClean="0">
                <a:solidFill>
                  <a:schemeClr val="accent2">
                    <a:lumMod val="75000"/>
                  </a:schemeClr>
                </a:solidFill>
                <a:latin typeface="Comic Sans MS" pitchFamily="66" charset="0"/>
              </a:rPr>
              <a:t>Травми</a:t>
            </a:r>
            <a:r>
              <a:rPr lang="ru-RU" sz="7200" b="1" dirty="0" smtClean="0">
                <a:solidFill>
                  <a:schemeClr val="accent2">
                    <a:lumMod val="75000"/>
                  </a:schemeClr>
                </a:solidFill>
                <a:latin typeface="Comic Sans MS" pitchFamily="66" charset="0"/>
              </a:rPr>
              <a:t> </a:t>
            </a:r>
            <a:r>
              <a:rPr lang="ru-RU" sz="7200" b="1" dirty="0" err="1" smtClean="0">
                <a:solidFill>
                  <a:schemeClr val="accent2">
                    <a:lumMod val="75000"/>
                  </a:schemeClr>
                </a:solidFill>
                <a:latin typeface="Comic Sans MS" pitchFamily="66" charset="0"/>
              </a:rPr>
              <a:t>кісток</a:t>
            </a:r>
            <a:r>
              <a:rPr lang="ru-RU" sz="7200" b="1" dirty="0" smtClean="0">
                <a:solidFill>
                  <a:schemeClr val="accent2">
                    <a:lumMod val="75000"/>
                  </a:schemeClr>
                </a:solidFill>
                <a:latin typeface="Comic Sans MS" pitchFamily="66" charset="0"/>
              </a:rPr>
              <a:t> і </a:t>
            </a:r>
            <a:r>
              <a:rPr lang="ru-RU" sz="7200" b="1" dirty="0" err="1" smtClean="0">
                <a:solidFill>
                  <a:schemeClr val="accent2">
                    <a:lumMod val="75000"/>
                  </a:schemeClr>
                </a:solidFill>
                <a:latin typeface="Comic Sans MS" pitchFamily="66" charset="0"/>
              </a:rPr>
              <a:t>суглоб</a:t>
            </a:r>
            <a:r>
              <a:rPr lang="uk-UA" sz="7200" b="1" dirty="0" smtClean="0">
                <a:solidFill>
                  <a:schemeClr val="accent2">
                    <a:lumMod val="75000"/>
                  </a:schemeClr>
                </a:solidFill>
                <a:latin typeface="Comic Sans MS" pitchFamily="66" charset="0"/>
              </a:rPr>
              <a:t>і</a:t>
            </a:r>
            <a:r>
              <a:rPr lang="ru-RU" sz="7200" b="1" dirty="0" smtClean="0">
                <a:solidFill>
                  <a:schemeClr val="accent2">
                    <a:lumMod val="75000"/>
                  </a:schemeClr>
                </a:solidFill>
                <a:latin typeface="Comic Sans MS" pitchFamily="66" charset="0"/>
              </a:rPr>
              <a:t>в</a:t>
            </a:r>
            <a:endParaRPr lang="uk-UA" sz="7200" b="1" dirty="0">
              <a:solidFill>
                <a:schemeClr val="accent2">
                  <a:lumMod val="75000"/>
                </a:schemeClr>
              </a:solidFill>
              <a:latin typeface="Comic Sans MS" pitchFamily="66" charset="0"/>
            </a:endParaRP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0152" y="404664"/>
            <a:ext cx="2660476" cy="5976664"/>
          </a:xfrm>
          <a:prstGeom prst="rect">
            <a:avLst/>
          </a:prstGeom>
        </p:spPr>
      </p:pic>
    </p:spTree>
    <p:extLst>
      <p:ext uri="{BB962C8B-B14F-4D97-AF65-F5344CB8AC3E}">
        <p14:creationId xmlns:p14="http://schemas.microsoft.com/office/powerpoint/2010/main" val="30400839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Объект 1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47664" y="129692"/>
            <a:ext cx="6194793" cy="3384376"/>
          </a:xfrm>
        </p:spPr>
      </p:pic>
      <p:pic>
        <p:nvPicPr>
          <p:cNvPr id="13" name="Рисунок 12"/>
          <p:cNvPicPr>
            <a:picLocks noChangeAspect="1"/>
          </p:cNvPicPr>
          <p:nvPr/>
        </p:nvPicPr>
        <p:blipFill rotWithShape="1">
          <a:blip r:embed="rId3">
            <a:extLst>
              <a:ext uri="{28A0092B-C50C-407E-A947-70E740481C1C}">
                <a14:useLocalDpi xmlns:a14="http://schemas.microsoft.com/office/drawing/2010/main" val="0"/>
              </a:ext>
            </a:extLst>
          </a:blip>
          <a:srcRect l="14155"/>
          <a:stretch/>
        </p:blipFill>
        <p:spPr>
          <a:xfrm>
            <a:off x="899592" y="3120168"/>
            <a:ext cx="3356053" cy="2743200"/>
          </a:xfrm>
          <a:prstGeom prst="rect">
            <a:avLst/>
          </a:prstGeom>
        </p:spPr>
      </p:pic>
      <p:pic>
        <p:nvPicPr>
          <p:cNvPr id="15" name="Рисунок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01336" y="3099205"/>
            <a:ext cx="3129045" cy="2730971"/>
          </a:xfrm>
          <a:prstGeom prst="rect">
            <a:avLst/>
          </a:prstGeom>
        </p:spPr>
      </p:pic>
    </p:spTree>
    <p:extLst>
      <p:ext uri="{BB962C8B-B14F-4D97-AF65-F5344CB8AC3E}">
        <p14:creationId xmlns:p14="http://schemas.microsoft.com/office/powerpoint/2010/main" val="229331808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Открытая">
  <a:themeElements>
    <a:clrScheme name="Открытая">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Открытая">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Открытая">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386</TotalTime>
  <Words>733</Words>
  <Application>Microsoft Office PowerPoint</Application>
  <PresentationFormat>Экран (4:3)</PresentationFormat>
  <Paragraphs>49</Paragraphs>
  <Slides>15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Открытая</vt:lpstr>
      <vt:lpstr>Травми систем організму. Травми кісток і суглобів</vt:lpstr>
      <vt:lpstr>Травма</vt:lpstr>
      <vt:lpstr>Види травм</vt:lpstr>
      <vt:lpstr>Реакція на травму</vt:lpstr>
      <vt:lpstr>Презентация PowerPoint</vt:lpstr>
      <vt:lpstr>Класифікація травм за ступенем важкості</vt:lpstr>
      <vt:lpstr>До тяжких травм відносяться:</vt:lpstr>
      <vt:lpstr>Презентация PowerPoint</vt:lpstr>
      <vt:lpstr>Презентация PowerPoint</vt:lpstr>
      <vt:lpstr>Вивих</vt:lpstr>
      <vt:lpstr>Ознаки вивиху</vt:lpstr>
      <vt:lpstr>Лікувальні заходи</vt:lpstr>
      <vt:lpstr>Переломи</vt:lpstr>
      <vt:lpstr>Перша допомога</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Травми систем організму</dc:title>
  <dc:creator>Оленченко</dc:creator>
  <cp:lastModifiedBy>Оленченко</cp:lastModifiedBy>
  <cp:revision>24</cp:revision>
  <dcterms:created xsi:type="dcterms:W3CDTF">2013-02-03T09:00:09Z</dcterms:created>
  <dcterms:modified xsi:type="dcterms:W3CDTF">2013-09-15T13:25:42Z</dcterms:modified>
</cp:coreProperties>
</file>