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004DE6"/>
    <a:srgbClr val="4769D5"/>
    <a:srgbClr val="348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FF07B9-D0A6-4DF6-BAB9-70318BD6A65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BB0CF1-6A98-4459-A60B-A5FAC7A8A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42900"/>
            <a:ext cx="8643966" cy="1174767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Клас Двостулкові молюски</a:t>
            </a:r>
            <a:endParaRPr lang="uk-UA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490516" y="5643578"/>
            <a:ext cx="3276566" cy="1428760"/>
          </a:xfrm>
        </p:spPr>
        <p:txBody>
          <a:bodyPr>
            <a:normAutofit/>
          </a:bodyPr>
          <a:lstStyle/>
          <a:p>
            <a:r>
              <a:rPr lang="uk-UA" sz="2200" dirty="0" smtClean="0">
                <a:ln>
                  <a:solidFill>
                    <a:srgbClr val="002060"/>
                  </a:solidFill>
                </a:ln>
                <a:solidFill>
                  <a:srgbClr val="4769D5"/>
                </a:solidFill>
              </a:rPr>
              <a:t>Підготувала </a:t>
            </a:r>
          </a:p>
          <a:p>
            <a:r>
              <a:rPr lang="uk-UA" sz="2200" dirty="0" smtClean="0">
                <a:ln>
                  <a:solidFill>
                    <a:srgbClr val="002060"/>
                  </a:solidFill>
                </a:ln>
                <a:solidFill>
                  <a:srgbClr val="4769D5"/>
                </a:solidFill>
              </a:rPr>
              <a:t>учениця 8-В класу </a:t>
            </a:r>
          </a:p>
          <a:p>
            <a:r>
              <a:rPr lang="uk-UA" sz="2200" dirty="0" err="1" smtClean="0">
                <a:ln>
                  <a:solidFill>
                    <a:srgbClr val="002060"/>
                  </a:solidFill>
                </a:ln>
                <a:solidFill>
                  <a:srgbClr val="4769D5"/>
                </a:solidFill>
              </a:rPr>
              <a:t>Кошина</a:t>
            </a:r>
            <a:r>
              <a:rPr lang="uk-UA" sz="2200" dirty="0" smtClean="0">
                <a:ln>
                  <a:solidFill>
                    <a:srgbClr val="002060"/>
                  </a:solidFill>
                </a:ln>
                <a:solidFill>
                  <a:srgbClr val="4769D5"/>
                </a:solidFill>
              </a:rPr>
              <a:t> Анна</a:t>
            </a:r>
            <a:endParaRPr lang="ru-RU" sz="2200" dirty="0">
              <a:ln>
                <a:solidFill>
                  <a:srgbClr val="002060"/>
                </a:solidFill>
              </a:ln>
              <a:solidFill>
                <a:srgbClr val="4769D5"/>
              </a:solidFill>
            </a:endParaRPr>
          </a:p>
        </p:txBody>
      </p:sp>
      <p:pic>
        <p:nvPicPr>
          <p:cNvPr id="1026" name="Picture 2" descr="D:\Аня ;)\Школа\Биология\1214582918_94655-ri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429288" cy="407196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0" y="0"/>
            <a:ext cx="9144000" cy="307183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Звичайна мідія витримує значні коливання солоності води й опріснення до 3%о (0,3 %). Однак якщо вона постійно живе при зниженій солоності, то росте повільно і розміри її значно зменшуються. Цей молюск належить до евритермних організмів: влітку на літоралі сильно прогрівається сонцем, а взимку в суворих умовах Білого і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Баренцевого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морів може навіть промерзати, залишаючись живим.</a:t>
            </a:r>
            <a:endParaRPr lang="ru-RU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Із зростанням сонячної активності швидкість росту мідії зменшується в 2—2,5 рази, а в роки з низькою активністю ріст найінтенсивніший.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0" y="2214554"/>
            <a:ext cx="9144000" cy="621508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У морях СРСР поширена звичайна, або їстівна </a:t>
            </a:r>
          </a:p>
          <a:p>
            <a:r>
              <a:rPr lang="uk-UA" b="1" i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устриця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У Балтійському морі її немає, бо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солоність води понижена. Устриці здебільшого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живуть на камінні та піщано-кам'янистих ґрунтах,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приростаючи своїми стулками до субстрату на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глибині від 1 до 50—70 м. Вони дуже чутливі до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температури води, особливо в період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розмноження, що відбувається при температурі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18—20 °С. Мінімальна солоність, при якій можуть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жити ці тварини,— не нижче 12 %о. Солоність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впливає і на їхній ріст та смакові якості. При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високому вмісті солей (до 35 %) вони ростуть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добре, проте м'ясо їх стає жорстким і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неприємним на смак. 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7170" name="Picture 2" descr="D:\Аня ;)\Школа\Биология\20080725-120931-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3000396" cy="371249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0" y="142852"/>
            <a:ext cx="9144000" cy="621508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Найжирнішими та найсмачнішими вони бувають при солоності між 20 і 30%о — у місцях, де спостерігається незначне опріснення моря річковими водами. Устриці дуже чутливі також до чистоти води та вмісту у ній кисню. Часто гинуть при заносі їх піском та мулом під час шторму.</a:t>
            </a:r>
          </a:p>
          <a:p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Великі устричні банки (місця скупчення) є вздовж Кримського та Кавказького узбереж Чорного моря.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8194" name="Picture 2" descr="D:\Аня ;)\Школа\Биология\800px-Margaritifera_margaritif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694719" cy="420163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-285784" y="-214338"/>
            <a:ext cx="9429784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Значення у житті </a:t>
            </a:r>
            <a:r>
              <a:rPr lang="uk-UA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+mj-ea"/>
                <a:cs typeface="+mj-cs"/>
              </a:rPr>
              <a:t>та природі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0" y="928670"/>
            <a:ext cx="9144000" cy="450059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Людина вживає в їжу устриць, мідій, морських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гребінців, вишуканими черепашками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прикрашає свої житла. Дуже цінуються ювелірні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прикраси із застосуванням перлин. Як утворюються 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перлини? Коли будь-яке стороннє тіло (наприклад,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піщинка, дрібний організм) випадково потрапляє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між мантією і  черепашкою, воно оточується тими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самими шарами, що властиві черепашці: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всередині розташований роговий шар, над ним –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порцеляноподібний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а ззовні - перламутровий.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Ці шари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виділя-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ють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залози мантії.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Отже, утворення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перлин є прикладом захисної реакції з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боку молюсків.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0" y="5143512"/>
            <a:ext cx="9144000" cy="421484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Із деяких двостулкових молюсків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Серед-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земного моря одержують цінний барвник –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пурпур. Черепашки викопних видів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ків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утворили особливий вид вапняку –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черепашник, який використовують у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будів-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ництві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9220" name="Picture 4" descr="D:\Аня ;)\Школа\Биология\450px-White_pearl_neck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714644" cy="361952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 descr="D:\Аня ;)\Школа\Биология\83c9af8988ad.jpg"/>
          <p:cNvPicPr>
            <a:picLocks noChangeAspect="1" noChangeArrowheads="1"/>
          </p:cNvPicPr>
          <p:nvPr/>
        </p:nvPicPr>
        <p:blipFill>
          <a:blip r:embed="rId3"/>
          <a:srcRect l="5000" t="6667" r="3333" b="6666"/>
          <a:stretch>
            <a:fillRect/>
          </a:stretch>
        </p:blipFill>
        <p:spPr bwMode="auto">
          <a:xfrm>
            <a:off x="5072066" y="3857628"/>
            <a:ext cx="3929090" cy="278608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Велика роль черепашок викопних видів молюсків і як «керівних копалин». Учені вивчають можливість біологічного очищення забруднених водойм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молюсками-фільтраторами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Наприклад, жабурниця пропускає через мантійну порожнину близько 20 л води за добу.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0" y="1285860"/>
            <a:ext cx="9144000" cy="321471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Водночас двостулкові молюски мають і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пев-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не негативне значення. Прісноводний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дрейсена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або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трикутниця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утворює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колонії на підводних спорудах (на шлюзах,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трубопроводах тощо). Проникаючи до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водо-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провідних труб, вона може їх закупорювати,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а після своєї загибелі псувати воду для пиття.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Оселюючись на днищах кораблів, </a:t>
            </a: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дрейсена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знижує їхні гідродинамічні якості.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морських водоймах подібну роль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відіграють інші види двостулкових.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10242" name="Picture 2" descr="D:\Аня ;)\Школа\Биология\Giant_clam_or_Tridacna_gigas.jpg"/>
          <p:cNvPicPr>
            <a:picLocks noChangeAspect="1" noChangeArrowheads="1"/>
          </p:cNvPicPr>
          <p:nvPr/>
        </p:nvPicPr>
        <p:blipFill>
          <a:blip r:embed="rId2"/>
          <a:srcRect t="8750" b="11249"/>
          <a:stretch>
            <a:fillRect/>
          </a:stretch>
        </p:blipFill>
        <p:spPr bwMode="auto">
          <a:xfrm>
            <a:off x="5255185" y="1357332"/>
            <a:ext cx="3817409" cy="40004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одзаголовок 1"/>
          <p:cNvSpPr txBox="1">
            <a:spLocks/>
          </p:cNvSpPr>
          <p:nvPr/>
        </p:nvSpPr>
        <p:spPr>
          <a:xfrm>
            <a:off x="0" y="4429132"/>
            <a:ext cx="9144000" cy="22860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 корабельний черв’як дістав свою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назву через червоподібну форму тіла, яке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сягає завдовжки 10 см. Своєю загостреною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черепашкою, розташованою на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передньому кінці тіла, він проробляє ходи у дерев’яних днищах кораблів і човнів, різних спорудах, розташованих у воді.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Аня ;)\Школа\Биология\800px-Muscheln_mit_Sipho_Nahaufnah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5629173" cy="42148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142844" y="214290"/>
            <a:ext cx="9144000" cy="392909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Унаслідок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руйнування природних місць 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мешкання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та масового промислу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чисельність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багатьох видів молюсків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скорочується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Тому їх заносять до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Міжнародної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та національних Червоних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книг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низки країн. Так, до Червоної книги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України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занесено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11 видів черевоногих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та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1 вид двостулкових (устриця їстівна)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молюсків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</a:t>
            </a:r>
          </a:p>
        </p:txBody>
      </p:sp>
      <p:pic>
        <p:nvPicPr>
          <p:cNvPr id="11266" name="Picture 2" descr="D:\Аня ;)\Школа\Биология\RedBook-animal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3031012" cy="42434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ня ;)\Школа\Биология\z_cbf629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7859"/>
            <a:ext cx="9167812" cy="687585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099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Дякую</a:t>
            </a:r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 за </a:t>
            </a:r>
            <a:r>
              <a:rPr lang="ru-RU" sz="8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увагу</a:t>
            </a:r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!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ine Kirnberg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85784" y="-214338"/>
            <a:ext cx="8643966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Джерела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142844" y="1142984"/>
            <a:ext cx="9144000" cy="392909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http://referatu.net.ua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http://www.refine.org.ua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http://ua.wikipedia.org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http://school.xvatit.com</a:t>
            </a:r>
            <a:endParaRPr lang="uk-UA" sz="200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42844" y="142852"/>
            <a:ext cx="7072362" cy="407196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Двостулкові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—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клас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люсків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найбільш характерні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особливості будови яких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наявність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мушлі з двох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стулок,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розташованих обабіч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тіла,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а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також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практично повна 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редукція голови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і всіх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пов'я-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заних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 нею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утворень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включ-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но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із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радулою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Аня ;)\Школа\Биология\Tridacna_sp_by_Ewa_Bar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373" y="142852"/>
            <a:ext cx="5442221" cy="34290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214282" y="3143248"/>
            <a:ext cx="8929718" cy="20002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світовій фауні відомо 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близько 15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тис. видів 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двостулкових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 межах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СРСР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— до 5000, з них) на Україні — близько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80.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214282" y="4000504"/>
            <a:ext cx="8929718" cy="41434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Двостулкові населяють гідросферу від літоралі до океанічних западин (10,8 км). Особливо велика біомаса цих тварин у прибережних мілководних зонах На суші не зустрічаються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Тобто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Виключно водні тварини. Завдяки своїй мантійній порожнині вони перекачують воду, вибираючи з неї поживні речовини. Такий спосіб живлення називається фільтрацією. Він не потребує особливої рухомості організмів, тому в представників класу спостерігається деяке спрощення в будові порівняно з представниками інших класів. 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85784" y="-214338"/>
            <a:ext cx="8643966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Будова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0" y="1000108"/>
            <a:ext cx="9144000" cy="392909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Усі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молюски цього класу мають двостулкову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черепашку (звідси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й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назва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кла-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су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). Стулки черепашки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з'єднані особливою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еластичною зв'язкою,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яка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знахо-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диться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на спинній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стороні молюска. До стулок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черепашки прикріплюються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м'язи-замикачі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їхнє скорочення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сприяє наближенню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стулок,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зачиненню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черепашки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при розслабленні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їх — черепашка розкривається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ru-RU" b="0" i="0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0" y="2643182"/>
            <a:ext cx="9144000" cy="321471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Ріст 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черепашки відбувається нерівномірно, що залежить від пори року й умов навколишнього середовища. Внаслідок цього утворюються смуги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при-росту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за якими можна визначити вік молюска. Передній край черепашки тупий, задній —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загострений.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0" y="3786190"/>
            <a:ext cx="9144000" cy="321471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 нижньому боці між розкритими стулками висувається м'язова нога — орган переміщення молюска. Чимало молюсків, користуючись ногою, зариваються в мул або пісок У багатьох морських представників класу в нозі є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бісусна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залоза, що виділяє речовину —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бісус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за допомогою якого молюск прикріплюється до підводних предметів.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0" y="5214950"/>
            <a:ext cx="9144000" cy="321471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Мантійна порожнина з'єднується із навколишнім середовищем двома сифонами: ввідним, або зябровим, крізь який надходить вода, і вивідним, або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клоакальним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крізь який вода виходить назовні. Надходження води забезпечується рухом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вієчок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епітелію, що вкриває мантію, зябра і сифони Голова редукована.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072066" y="357166"/>
            <a:ext cx="4071934" cy="242889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зв'язку з малорухливим способом життя органи чуття розвинені слабко Біля основи зябер є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осфрадії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а в нозі — </a:t>
            </a:r>
            <a:r>
              <a:rPr lang="uk-UA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статоцисти</a:t>
            </a:r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У деяких по краю мантії розташовані очі.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072066" y="2071678"/>
            <a:ext cx="3714776" cy="242889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Рот знаходиться на передньому кінці тіла, над основою ноги. По боках від нього — ротові лопаті, війки яких підганяють частки їжі до ротового отвору. Слинні залози не розвинені.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2050" name="Picture 2" descr="D:\Аня ;)\Школа\Биология\523px-Margaritifiera-margaritifiera-Anato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06507" cy="55007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одзаголовок 1"/>
          <p:cNvSpPr txBox="1">
            <a:spLocks/>
          </p:cNvSpPr>
          <p:nvPr/>
        </p:nvSpPr>
        <p:spPr>
          <a:xfrm>
            <a:off x="1643042" y="5929330"/>
            <a:ext cx="3214710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Будова річкової скойки </a:t>
            </a:r>
            <a:endParaRPr lang="ru-RU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714744" y="142852"/>
            <a:ext cx="4929158" cy="121444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+mj-ea"/>
                <a:cs typeface="+mj-cs"/>
              </a:rPr>
              <a:t>Черепашки</a:t>
            </a:r>
            <a:endParaRPr lang="ru-RU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Аня ;)\Школа\Биология\270px-Haeckel_Aceph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3042021" cy="459505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Аня ;)\Школа\Биология\220px-Aviculopecten_subcardiformi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2500330" cy="24884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D:\Аня ;)\Школа\Биология\220px-Margaritifera_margaritifera-buit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97494"/>
            <a:ext cx="2214578" cy="195218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D:\Аня ;)\Школа\Биология\220px-Margaritifera_margaritifera-binne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57562"/>
            <a:ext cx="2143140" cy="215329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D:\Аня ;)\Школа\Биология\800px-Shells01.jpg"/>
          <p:cNvPicPr>
            <a:picLocks noChangeAspect="1" noChangeArrowheads="1"/>
          </p:cNvPicPr>
          <p:nvPr/>
        </p:nvPicPr>
        <p:blipFill>
          <a:blip r:embed="rId6"/>
          <a:srcRect l="7692" r="7692"/>
          <a:stretch>
            <a:fillRect/>
          </a:stretch>
        </p:blipFill>
        <p:spPr bwMode="auto">
          <a:xfrm>
            <a:off x="0" y="3286124"/>
            <a:ext cx="3571900" cy="31660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85784" y="-214338"/>
            <a:ext cx="8643966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Живлення і дихання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0" y="1000108"/>
            <a:ext cx="9144000" cy="45720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Живляться двостулкові пасивно, переважно детритом, планктонними організмами, бактеріями, які потрапляють у мантійну порожнину разом із водою. Дихають за допомогою зябер, що розташовані в мантійній порожнині по обидва боки від ноги</a:t>
            </a:r>
            <a:r>
              <a:rPr lang="ru-RU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Для живлення і дихання двостулкові молюски пропускають крізь своє тіло велику кількість води, яка крізь ввідний сифон всмоктується у мантійну порожнину і фільтрується крізь зябра. Кисень, розчинений у воді, надходить у кровоносні судини зябер, а завислі у воді часточки осідають на їх слизовій оболонці.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Вієчки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розташовані на зябрах, гонять слиз із осілими часточками вперед, до ротового отвору. Все їстівне 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(мікроскопічні рослини і тварини,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органічні рештки) надходять до органів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травлення, а неорганічні речовини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окутуються слизом і виводяться назовні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через вивідний сифон.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1026" name="Picture 2" descr="D:\Аня ;)\Школа\Биология\800px-Three_Mussels_Margaritifera_margaritifera_in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3905223" cy="29289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Аня ;)\Школа\Биология\800px-CornishMuss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343413" cy="32575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-285784" y="-214338"/>
            <a:ext cx="8643966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Розмноження і</a:t>
            </a:r>
            <a:r>
              <a:rPr kumimoji="0" lang="uk-UA" sz="42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розвиток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0" y="928670"/>
            <a:ext cx="9144000" cy="45720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Більшість двостулкових — різностатеві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тварини. Протоки сім'яників і яєчників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відкриваються в мантійну порожнину.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Запліднення яєць зовнішнє.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Запліднення відбувається в мантійній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порожнині самки, куди через нижній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сифон разом з водою потрапляють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сперматозоїди. З яйця розвивається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личинка, що має двостулкову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черепашку із зазубреними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                                                                      колючками на краях. </a:t>
            </a: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0" y="4357694"/>
            <a:ext cx="9144000" cy="45720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Подальший розвиток личинки відбувається на зябрах або шкірі риби. На тілі риби утворюється пухлина, всередині якої знаходиться личинка. Вона живиться і росте за рахунок риби, перетворюючись у молодого молюска, який прориває пухлину й потрапляє на дно. Паразитичний спосіб життя личинки сприяє розселенню малорухомої беззубки. Серед двостулкових є й гермафродити, наприклад устриці.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 ;)\Школа\Биология\621px-Margaritifiera-margaritifiera-reprodu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5027807" cy="48577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3786182" y="5286388"/>
            <a:ext cx="4857784" cy="171448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Життєвий цикл </a:t>
            </a:r>
          </a:p>
          <a:p>
            <a:r>
              <a:rPr lang="uk-UA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річкової скойки</a:t>
            </a:r>
            <a:endParaRPr lang="ru-RU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142844" y="428604"/>
            <a:ext cx="3714744" cy="45720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Тож</a:t>
            </a:r>
            <a:r>
              <a:rPr lang="ru-RU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озвиток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у більшості видів із метаморфозом. Личинка морських форм — парусник — подібна до трохофори кільчастих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червів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Личинки прісноводних молюсків —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глохідії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— паразитують на зябрах риб. За допомогою личинкової стадії ці малорухливі тварини розселяються у гідросфері.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285784" y="-214338"/>
            <a:ext cx="8643966" cy="11747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Різноманітність</a:t>
            </a:r>
            <a:endParaRPr kumimoji="0" lang="uk-UA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0" y="1000108"/>
            <a:ext cx="9144000" cy="307183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наших проточних водоймах на піскуватих відмілинах зустрічається </a:t>
            </a:r>
            <a:r>
              <a:rPr lang="uk-UA" b="1" i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перлівниця звичайна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(довжина від 9 до 14,5 см, висота до 4 см). Стулки в неї товстостінні, з добре розвиненим перламутровим шаром; закриваються за допомогою замка.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0" y="2214554"/>
            <a:ext cx="9144000" cy="292895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стоячих водоймах з мулистим дном поширена </a:t>
            </a:r>
            <a:r>
              <a:rPr lang="uk-UA" b="1" i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жабурниця звичай</a:t>
            </a:r>
            <a:r>
              <a:rPr lang="uk-UA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 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(довжина до 20 см). Черепашка у жабурниці ширша й</a:t>
            </a: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округліша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, ніж у перлівниці, тонкостінна, без замка.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Рухаються ці тварини дуже повільно (1 —1,5 м за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годину). Восени зариваються у ґрунт дна, де й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прово-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дять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зиму в стані заціпеніння. Тривалість життя цих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молюсків в середньому 15 років.</a:t>
            </a:r>
            <a:endParaRPr lang="ru-RU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0" y="4214818"/>
            <a:ext cx="9144000" cy="21431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У морях Радянського Союзу поширені </a:t>
            </a:r>
            <a:r>
              <a:rPr lang="uk-UA" b="1" i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мідії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. Мідії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належать до довгожителів (окремі види живуть до 100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років), вони є численними у Чорному, Азовському та 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інших морях. Ведуть сидячий спосіб життя,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прикріплю-</a:t>
            </a:r>
            <a:endParaRPr lang="uk-UA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  <a:p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ючись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uk-UA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бісусними</a:t>
            </a:r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 нитками до субстрату. Зустрічаються</a:t>
            </a:r>
          </a:p>
          <a:p>
            <a:r>
              <a:rPr lang="uk-UA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на глибині від 9 до 78 м.</a:t>
            </a:r>
            <a:endParaRPr lang="ru-RU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6146" name="Picture 2" descr="D:\Аня ;)\Школа\Биология\220px-Miesmuschel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571768"/>
            <a:ext cx="2245182" cy="421481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303</TotalTime>
  <Words>1502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Клас Двостулкові молюски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Двостулкові молюски</dc:title>
  <dc:creator>Admin</dc:creator>
  <cp:lastModifiedBy>Кошины</cp:lastModifiedBy>
  <cp:revision>32</cp:revision>
  <dcterms:created xsi:type="dcterms:W3CDTF">2010-12-19T13:03:55Z</dcterms:created>
  <dcterms:modified xsi:type="dcterms:W3CDTF">2014-06-02T17:27:40Z</dcterms:modified>
</cp:coreProperties>
</file>