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71" r:id="rId15"/>
    <p:sldId id="266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74C8BB-B231-40F0-8A2A-07582E647C0D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nayka.org.ua/klonuvannya.html" TargetMode="External"/><Relationship Id="rId2" Type="http://schemas.openxmlformats.org/officeDocument/2006/relationships/hyperlink" Target="http://www.subject.com.ua/lesson/biology/11klas/2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-ua.org/index.php?item=articles&amp;sub=4015&amp;d_id=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851648" cy="84297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Ембріотехнології і клонування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286256"/>
            <a:ext cx="3857652" cy="257174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  <a:cs typeface="Consolas" pitchFamily="49" charset="0"/>
              </a:rPr>
              <a:t> </a:t>
            </a:r>
            <a:r>
              <a:rPr lang="uk-UA" sz="4000" dirty="0" smtClean="0">
                <a:latin typeface="Monotype Corsiva" pitchFamily="66" charset="0"/>
                <a:cs typeface="Consolas" pitchFamily="49" charset="0"/>
              </a:rPr>
              <a:t>Підготував</a:t>
            </a:r>
            <a:r>
              <a:rPr lang="ru-RU" sz="4000" dirty="0" err="1" smtClean="0">
                <a:latin typeface="Monotype Corsiva" pitchFamily="66" charset="0"/>
                <a:cs typeface="Consolas" pitchFamily="49" charset="0"/>
              </a:rPr>
              <a:t>ла</a:t>
            </a:r>
            <a:endParaRPr lang="ru-RU" sz="4000" dirty="0" smtClean="0">
              <a:latin typeface="Monotype Corsiva" pitchFamily="66" charset="0"/>
              <a:cs typeface="Consolas" pitchFamily="49" charset="0"/>
            </a:endParaRPr>
          </a:p>
          <a:p>
            <a:pPr algn="ctr"/>
            <a:r>
              <a:rPr lang="uk-UA" sz="4000" dirty="0" smtClean="0">
                <a:latin typeface="Monotype Corsiva" pitchFamily="66" charset="0"/>
                <a:cs typeface="Consolas" pitchFamily="49" charset="0"/>
              </a:rPr>
              <a:t>учениця </a:t>
            </a:r>
            <a:r>
              <a:rPr lang="uk-UA" sz="4000" dirty="0" smtClean="0">
                <a:latin typeface="Monotype Corsiva" pitchFamily="66" charset="0"/>
                <a:cs typeface="Consolas" pitchFamily="49" charset="0"/>
              </a:rPr>
              <a:t>11-А </a:t>
            </a:r>
            <a:r>
              <a:rPr lang="uk-UA" sz="4000" dirty="0" smtClean="0">
                <a:latin typeface="Monotype Corsiva" pitchFamily="66" charset="0"/>
                <a:cs typeface="Consolas" pitchFamily="49" charset="0"/>
              </a:rPr>
              <a:t>класу </a:t>
            </a:r>
          </a:p>
          <a:p>
            <a:pPr algn="ctr"/>
            <a:r>
              <a:rPr lang="uk-UA" sz="4000" dirty="0" smtClean="0">
                <a:latin typeface="Monotype Corsiva" pitchFamily="66" charset="0"/>
                <a:cs typeface="Consolas" pitchFamily="49" charset="0"/>
              </a:rPr>
              <a:t>Очеретяна </a:t>
            </a:r>
            <a:r>
              <a:rPr lang="uk-UA" sz="4000" dirty="0" err="1" smtClean="0">
                <a:latin typeface="Monotype Corsiva" pitchFamily="66" charset="0"/>
                <a:cs typeface="Consolas" pitchFamily="49" charset="0"/>
              </a:rPr>
              <a:t>Каріна</a:t>
            </a:r>
            <a:endParaRPr lang="ru-RU" sz="4000" dirty="0" smtClean="0">
              <a:latin typeface="Monotype Corsiva" pitchFamily="66" charset="0"/>
              <a:cs typeface="Consolas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3582168"/>
          </a:xfrm>
        </p:spPr>
        <p:txBody>
          <a:bodyPr>
            <a:noAutofit/>
          </a:bodyPr>
          <a:lstStyle/>
          <a:p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Потрапляючи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під час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трансплантації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СК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продовжують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ділитися й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самі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знаходять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місце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де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їхня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допомога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найпотрібніша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Ця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здатність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СК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отримала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назву </a:t>
            </a:r>
            <a:r>
              <a:rPr lang="ru-RU" sz="25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хоумінга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Отже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500" b="1" dirty="0" err="1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хоумінг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—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здатність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клітин до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міграції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«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потрібне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місце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» — «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рідний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» орган і тканину (у свою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стовбурову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нішу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або в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ділянку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ушкодження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r>
              <a:rPr lang="ru-RU" sz="2600" dirty="0" smtClean="0">
                <a:latin typeface="Segoe Print" pitchFamily="2" charset="0"/>
              </a:rPr>
              <a:t/>
            </a:r>
            <a:br>
              <a:rPr lang="ru-RU" sz="2600" dirty="0" smtClean="0">
                <a:latin typeface="Segoe Print" pitchFamily="2" charset="0"/>
              </a:rPr>
            </a:br>
            <a:endParaRPr lang="ru-RU" sz="2600" dirty="0"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357694"/>
            <a:ext cx="5286412" cy="224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9329774" cy="5817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досягнення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ембріотехнологій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26432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Розроблено методики пересадження зародків свійських тварин. Для цього в самок вилучають зародки на стадії дроблення та утримують їх на поживних середовищах, де відбуваються початкові етапи зародкового роз­витку. У цей час дослідники можуть втручатись у генетичну інформацію клітин. Згодом такі генетично змінені (модифіковані) зародки пересаджу­ють до матки іншої тварини, де завершується ембріогенез. </a:t>
            </a:r>
            <a:endParaRPr lang="uk-UA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26626" name="AutoShape 2" descr="data:image/jpeg;base64,/9j/4AAQSkZJRgABAQAAAQABAAD/2wCEAAkGBhQSEBQUEhQVFBUWFBgVGBcWFhgUFhgUFxUWFRcYFxQXHSYfFxwkGhUWIC8gIycpLCwsFR4xNTAqNSctLCkBCQoKDgwOFw8PFykcFxwpKSwpKSkpKSkpKSkpKSwpKSkpKSwpKSkpKSkpKSkpKSkpKSkpKSkpKSwpLCkpKSkpKf/AABEIAIYBdwMBIgACEQEDEQH/xAAbAAACAwEBAQAAAAAAAAAAAAAAAQIEBQYDB//EAEUQAAIBAwMDAwIDBAcFBgcBAAECEQADIQQSMQUiQRNRYQYyQnGBI1KRoQcUM1NicsGSsdHw8RYkNEOCokRVY3N0suEV/8QAGAEBAQEBAQAAAAAAAAAAAAAAAAECAwT/xAAgEQEBAAICAwEAAwAAAAAAAAAAAQIRITEDQVESEzJh/9oADAMBAAIRAxEAPwD6ZFIrUpqNd2zikFpg0A0BFIiiaQoACpeKxes/V+m0r7L1yH2htiqzNBmDAHwao9G+vrGpvizaW7JBaWUAQon3ms3Kb0aX/qXrJ09obP7V5VPMRlnI9lGfzKjzXAIhVt6vdV5BLLcYOcGS+SDPORBPxitX6i1hvau7GRai0BzEQzmPEsQJ/wDpis52A58Qfcg8THisXlqTTa6V9aXbWNQPVT+8VYuKIElkAhwJ/DnnBrttPqVuKrowZWEhhkEe4NfKr9wKCSCTgAAZZycAfmcf9K6z+j7ctq8jEGL+7GFBe2jkKPYGf41cbUrrIp7TUSaYY10ZIig0qc0BFG2kTT30U4p7ajNOaAAqY4ryDV6A0B5p0AUUDmhjUQKZNACpGolqe6gQNOkKRNA6IqNMNQAp1GaKIlNE0qBRBNDGmKVA80iDRNG6gcUjTmgmgiaiOamxoAqiJFIzXoTUaCKAzTqSmis1dImlNOo1VSVqN1eOr1iWkL3GVFHLMQAKyD1+5dMaawdv97fPoW4idwQg3HHztAzzWblIabhaluETXH6nrFyYfX6e2xyFs21cgRGS7sZk8YwK53rfXGuXV06a9jaubhda5aFvYoIABIRSScj2yuRNYvki6dBqtRc6nda3p29LSqdl2+B33T5t2j+78/P6V5f0fdGtrd1V+2hW3vNm0DJOxIDNLZyQK0OkaTUWbFsae7pr9oKFUFChmePUtMy/MkE8481oL9SemQNVafTkmN5Ie0Wzj1V+3g/cF+00lm+Rh/UX0ez37l63ZS5v2thhbuqwXaSGxzA/EDXNvau2329xP91eBS5H+Fz9w/Ofzr6wrAgEEERIIzIPz7V4a7p1u8my6odeYPg+6nlT8jNa/O+k2+VWHNy4NqtKRbRWEMdRckZ/yr5HhmPmvqPR+mrYspaXwO5vLMcsx+SawNH9MDSX7upd/UtJbLqpHeGVSGJPDEJgHnNdNpb6uiupDKwDAjggiRTHjvta9jSoNIVtkmoJo20GgVOaJpRRUgaBSFZ2v6+ltvTUPevf3Vob3EkAF/FsZ5YipboacUwaw7dnV3oPqJYUkQtpPVJBgZu3QFnPhT+tST6dRid97U3D2kk37iwYHaFswJkjt+fasXP4NsmDS3ViW/pm3t7bmpU4AjU3JnaSPuJBwNxweAccVE6LUJuNq+z7c7NQqXBHgG4mxl85Jbg+BJfyDcmhnrET6j9MgapPR3YF0N6lgnGPVgFDJH3gAzgmtoGf+ZxW5ZRINRNIUt1VEi3FJjmikxoCaamkTUQKKkDQTRtoFEOTTJqrq+pW7QBuNBJhVALMx9kRQSx/IVFLequ/bbSwvg3yXuH59C2e39Wn4qXKQ0tzRvqs/Rbm0+pq7kDk2rNu2OJgbwx8j3yQK8bnS0VlX+uaoEmBi3cHj7v2RgeMxwaz+00u091VDoNQv2XrN3MbbttrDE4Eb1JWcgfZWT1L6rfSOF1Wku2wxhXRkvW2PsrAjPwQD7Cr+4aropp7qx9J9U6ZzHqbDMRdBtZBiBuABMgjBPFasZrUsvQZpA4qRFICqBmp7qRX3oK+1BKRNFCnNFZoh71ndW6uLRVFU3L1yfTtjExyztwiL5Y/zNWOqdRWxae4wJAGFHLMSAqr8kkD9aodF6W6b7t1gb11v2hAOAokWrbqfsUjgclieYrGWWmxpeigst7UML14QZIm3a5P7G007Y2/ee4+/ipdY6b67WtM25VvMxuEGGNq2jMwLHMFmt8YgxJBittNPxPJ+cggR24BEn2j4jNY/UdVF/UXAR+z6fedWnEvcaCOAD2AH8vPNcqMTTde1dnR77P9WS0lpirLZbcwQmCyhwqkgBj4yfzrE6P1jUaeze15u2je1Hcy3LW4mDFtQwcFQZB2wYlfzqKdf0p062WZXtm2qQBEAARuYQTJUNMCMTVTUdcs3xZsJEb7SKN7MFX1bJ2hWGWMc+Aseaw0+pdF6eLGnRXmdpdzC5du+4e3J7p/2gKtPbjDDkEESSM7VIIEiO88j4jirgWGjEZWB2SSu5miMsSPBiDzUCSVBkBhAyQSDs4NsTkGDsDZIBmtue3KP0d7LF9IYEy2nOLBaAzbCR+yYgg8BckEVo9M6kl9N6SIJVlbDI4MMjDwRV/ULIOOMEkEQAFMZMiAZ8ZIjisHqqG2x1doZUReQf8AmWkmRAmbluDBHhSsmrjl+arXv2Q6srCVYFSPcEQR/CuW+i7psXL+hck+g2+0T5svlf4T/Ours3gyhlIZSAQRwQcg1yP1ODY6jo9SMK86e4f80lJ/j/7a65fVjrzT20gaN1bZIijbRuoLUUop1FjWV1a89110tolS677riZt2AYMHw7ntHsN7fhqW6g8NTrrmpZrWnY27amLl8CSzSR6Vg8bpBBfMcAE8anS+mW7SBLSoqz3ZDlmJXuLFyXJBAJOTAgjE+um0wS2tq2NoVdqgDbCxAAhTmBMxBKk5zV7uDASf/wBwTL7gPLRP2iMAGIrz27DtaXEckjzMDG38pknHnHtNextnE7sMQRI5ZQZAkAwSVHPxxNRRNwG0D9YMgQcOslsqFzAMHnFTtkbZiASBjG5ixJEHKySZBoztC4OB5IbwYG1ZKyTAM7TtJ/CYiMQ9EEiODkQRkEiGESRJdxIAwYJ81bFmfHk5go3aYXb8RImcg/NBt7p+YO3gjdyXEwTIEDHBqm2VqNIGBBEgxM7SCASxlVMRL/iOIJk1zZ0dzRd+nUvY5fTjlBAJewGgqAJJQ8+I89hqFEiPYnAg9uCQIGwBoyNx7jFUrtvGCfOMkASBzz4OD3E87KnSx56TUrdtrctsGRhIYeR/z4r1K1zbEaPU7gY0+oudykgelfY4fni4xIIHBjiukmu+OWy8EtPbRNNjmtAKUgtI01NFMCqfUNaUCrbXfduHZbTwWiSWPhFGSfb5Iq1Nef01a36jUXmGVcadPhFVXaP8zvn/ACj2rOV0iem6cmkBuNuvahxBcglm/wAKAf2ScwBAxkzmp3heuFlEoJOYkgFiARuhRAC+DwecGqXQtWbzm65BksZgwqi46IgZlHABkcgznuirtxrjNBuhe7Hp9xIUEsO4AK2RIMnx5rhvapP0tOXktPcSSTu3McZiBLEbYzFSTS2O0FU7RtAhYgQRA+CRn/QyY6nS2iJYlyowSWJncDELEztUx4IB8V5dQ1en049S61tBkAsBJHHGWYD4/eohr0e2ubL+k0Dg9pVSTBRsDJ9sT70X7g2elqEV7RUBiwBtsAAMg/YcM2TgCQScVQ//ANP1SBptNdcY/aekFT7WkB7hWSOCeM4NWNU+pA7NO55GLlpokk7tjN3eMSMGKDI1vR3sgmyDqdOQN9tpu3baHJCTi9bhvEssmN3jN6Xqxt3aNwgEMbTsz2NsBSoBG6wxdWjgDcJWTFblvX+mQlsvYfuIsvbKeoRBJtziSz5Kk4xjmp6nQWb9wM27TakZF1O0XCAJkEbLwmMHPGaipdL6yt4EQUuL99to3L4kQYZZBG5SRj9K0FrjeuaK/ptjXRItk7dXaJIVjCj1kY9qc7lLbDyM1v8AROuC+CDC3FjcueD9rpMEowyCR8Hiu2Ge+001IoijdSL11RJZoqIeipoY2rf1dWBBZNOFcjJBv3AdnA5W2GPtNxZjmtazagDIjaAcwIED7gIxJ4x7zisboVn9h6rxN67dvgtlYd9qTMARbAAzwY/PaXb4jgYmTA8RMmfGJJABmK8uV3dtr3tMTyM4Bjd+KP3Z5BhRIqtqegWbzh3tK5A2yw3YlolTKvBIOSeZxxVlBgTMxkSwOYkASCeTnOTOOK9FSTkZ/JW5/QGcfwAqsoWFUAKgRQZXHbtkmN1to5JUQM58Cp29MpAb013bQQrIFIZcTOQo4xUyvMScHEqMQSB6gyvIz/hr23ckklSqkYG3OMMMmcc/FVAVnBO45HwA0kAr+L2/U14ss8EgTHlBgbGCgZYwCQTIr3YzIyR9pAGZMfiniD/Ko3Jlvu4WMgzEntU+fGf9KCsU+MnIw4Ekglu5gI+zjOCBWfcs/wCYEQAIgT44MiPeP1JzWjdRV4IHH2zPMDsIIYgJA/WqLp3EABcSQRjjBjtzIImPw81K1GL0O8Ee7YH2qS6DwFZmV0EnhbitHw61U/pD0+7QOw+60yXh8FGH+hNTwNVbYc+pcQjM7btr1QSCZILWmMkeOTWp1jTepp7qH8Vpx/FT/rXTHnFbw9en6sXLSXB+NFb/AGgDXtuxWB9Bajf07Tk8hNv+ySo/kK3xXScxKA1G6jZSiqFduAAkmAoJJ9gBJP8ACsn6bk2mvMp3329Zs8KB+zt+w2IF5Igs3HNT+pZOnKDm69ux+l11Rvz7S1WumW02EqCFDEiCr538q6qZ9uJG0AxBrj5L6X0t2hzAmePImTOF/WYkiBPbVzYPAAJJBgSPtY4AG0nIOYkHJrwstB+YHIZiSMDDNJ+2QTIwYYzFWb1xc7tpwRllJI3GRDCYJ24OMjNYjKRYFjMGT9vuZYRJABjbIEyO6vWwGIyf3PtMOIzDwYiI45k+9edoMpODM+RCljtJ7iSJlmjbjx4r3AAwO7bmANpmTHkDg8VUTA+3eATuO0qDAmYn27cE8TS9MEENtbw2AMZIkfAIxU1GSBu5mTkGScAnx8eMVETyOMyIgk4jk/EfqKDwuqTlSxDSQZDrkBgQh+6CoAH+Kqt5CV9gD+I3CAR5lhjBBOD+LI5q3dH5icgdrNMRhTxsJB81XZv3iM+ccYzuJBjuJzESRkUWMTrejV7DC6A67YkDu25BKlie6CCIAyv5AeX0zrjd067zNxC1pzIMuhicYyIb/wBVaOrEg/LZ8nMmYI+TE/GPNZPTrezV314D27V2PEjfZMQSMi0pxirh2vptGlS20EV3ZMmgGvMXl3bdw3Ru2yN0e8cx816LRp4a3Vi1be43CiYHJPAA+SYH61m/RGvuC5fW5G939URIH7rqAedrKFn9SM1Lrg3NZtyAC7XWmY22LbXATGYD7Dj2qimlaLd0PufDtcWFMQXXbvADTKrtKiQ2Y21x8l5Vp6j6ZupdZ9IyNbYszWXIQ22cg3DZuBSBJA7WESTnIjz9XWRtGhuIZwBdsemBmYO4NkktPv8Az0On9WuEbXtkNgK6kFCIENJEheG4jugbjV3+v+FVsydpgRuEic4ySfnP7uefCMhOh6q9/wCIvCwMYsNuuxgkG6QFQSBwp55r2sdN02nP7K2Dd5Dtuu3sbZl33GD54wDWhcVnIJaEAiFxk7QJc/54ic/yr20vTEt9qKFndOD3QNu4n8eDncfAqpt4HV3XJwFgEyWntmQBE5HbIiR8zhLZvhfuWePskZAI4aZIHP70niK1LUEGGkDskYhl7Wg+M/wqboCDjkHdzJEEYI81dJth639pba3qrSupGYJbu3kSMKyQdkNzyfFcz1XTXNKm5W9bSsZW80s1ouIHqkAyBIh4PgHbEnudQgMjBnxIVpgFAZ+44YyeI81kCbIYQrWoaQQAIAhwVAIjxGB+hqLKo6fWtaghjesNKFSNxx2EJMkqNkbWmd2CPPOdb0i9PvW79kFrLn9lDfaD33rDbmA2FAXQwTIC8V0o6C1lgdMN9sEkWGObZDDFuTBTuZoMETgmQBS6h0+6elawX7fpC2GuWe4Ow2E3FcgDDTjk4GIHMaben1AdVdTKsoYH3BAIr0JrO6HaK6WwGEMLKAj2O0VoAV6p0wYbIopKMiiq0wuiAf1TS7oE2bTfhyNoIbOIn3Pn9DtonETOckGORnhfI8sMeDiuX6L/AOHsoFErvszu2sXtOQyzzwu6VMiPHnqtPwMD3heJM5BgR93IHtJjB8bVXLd3j2kGIjmIhcEzGMHxnEUROPcge3IInKkCAGyI4GPfxs4kA+YIPuSvO0859p/1ngjaIjaBwCAD2nBUTgceO6TWmFm00rJEcfhPsASGWDwSBIBmp74bODtMzPaASVLEGAIn88VUg5aNp54EjuMncF5271gT/OvXeIIgdswOAMGY8QATk4MUR7+tPnAXKsMtvjaSeVzI48n2rzu3CAWhQQoGSzAMoLMBMKO2YeRk54oZuQJGTkngzIwfymOAD815m4FBxAgmB7MFZowPJJ/4kxQJrsgAMxB7e2DGGIwdwYjiOZUHis/UptnHk8nMcRnE+M8x+ICrj35XmJmPtxOMSTIJ8GD3AYrL1mpKoQRzJ4BBEE8jE+Zxz5qVqMX029W0SxO7VA/aAsLZukmY5hhMknA9yT0e2cVidOtbtSD/AHKSxI7vVu5AJ/w2x7n+2x7DbDV28c4Mq5f+jxY0rL+5qLy/oH4rqBXKfRZ2XddZPKatmH5XBuFdSGrePS1KKAKRamGqoy+vf/D/AP5lj4/H7nirujunYcyZZZbdyCTgkkCIHuMfFUPql40+8f8AlXLV79Ld1Gb/ANoarOmMIVUnduaN3a33eQ3I4PDePzrh5O19NS252ARuEGfbt3ZKuIIkAd3B8mve5dgnuIOWMY7driSxBIG4QCZ+3FUdLd8iBB/PP4QftmN6ciZB5OaspqYC4YceJIBIAJjlzu8fvmTisIsW7U8hVkx3W+e9zt5icc8+fMVZLAiZ3AtMyGUAEmfgCOeRiqdq5jJ2+8AyJjAgzu3MfuGTM8V7PcgiQAVBk8g4kruKwAQAS3uIqsp3DOCPuIAJJCswAZdsTAx8ceaGAYknOBAJJWUJJIWMEHz5gVBlHy0rBwJZVHBMgR3CCKV9yJ9zI4bPaFGJEZIyMc5nNUO40zk5b3LYKD8IyMGYHHNV7n6A587uRPgrIxyYMJGZqd1iVIPn/MQMLgrDAg7eR4OM5rxumcE+eDzP3A7eZwf9mRGaiqutcAEmIA5xAUiQT8GMng8yM1mafu1ZI4XS2lJEEEtcuODIAmVAaYH3V739Su0y8KqsxYzhFgue2DIPORJM+ah0S2QrXCu1rzeptPKpAW2h+QirPyTWsJuqq9b67dsOFt6S9qAVktbIADSRtM+cT+tZz/WWq/8Almo/2h/oK6oGgGu2r9Tb5h9UdRu3F/rB0N7S3UiL4cLjwGG3uFdJ9CfU9/VIRdtntH9sBtVjMRt/e+Rj8q1Oo/S1q/qBevb7gVQFtM37IMPxbPJM1qqAsAAAAQABAA8AAcViYWXe2tsfrBPrpESNPfYSxUbt1jBYEESJGPervTbCkbgwgyTkgsCD+Mksh58/H51upj/vFkxIe3ftwCFJYqlwAMftJ9NoOI9xV/pt4wpO78PMbmO5QWYjkmeYGCRzNc8/7JOmhb00DtExJPa7jcJyM90FQNp4jxNWvSO79cTucbpJncPG2ZU+YGa8LLggSqiQJ4ADGN2D3PhzyP51Zw3gSfBAPLrAJBHgAxzx7UQ0GYH7oIBENEntJIgCSAPIr0H8BMk7/wAe4dteZvBsZYSDEA4L9rSIECD7niakXaODMhTCDbuMH1BJ+0UR6ZMSdsN4MyAeDI8jmpsoJE+DIz7cGvMyJIiPMKSS0iTHnH+6i7cjG6JgDK/dBMLPJxOfaiBnMZIn8Jg7TMhQT7/lVW9YmREYCgHJhTCduZX7m3ciKsG/iQScBjkEbcgxEzEEwOSK8i+IJB8Y4B+0kSQUyCoAMyaKxtbYdSTaYjIJHIKhp+c7fKwBPisrqXT7t5Tb1Gou7HO3bb2WtxI7swd0sGbZx2kccdDfuE8kxmdwWJAEgjgcGce8NBxi6rqAUu5UMlobjjJeBtUS3JkLI83FxWa1Ht0W8z2R6hBdWe2zAQGNu41vdHidoMfNXoNU+l6Y2rFtD9wWWP8AjY7nP+0TVzdXqnTIAopzRWmowl04S/dtkwGcaxPefsvqAIJzsaP8RwTArS6fqARt3KxWAQM5jcJLbj+NfJ585rw63o2ZVuWhN2yd6DgOCIe2T7OpI+DB8V4aTqKkKyKBaYBUyRxM22tgEK4ZdoBO44HivLnNVZ06C3bEDPjbwu1jkMIGOJnAjJM0Wr/vDYywE8cztMEeY+SAuDVaxqgwB8HMmPcQDHkRMDHaAasKofkGZEe48fBB7mMjkTWETFyJBnP82hZghuYDDJ3YJGKn6pwOIMmPciFgDB7ieRGCYzXgz/nyPGCANzLjH4TKx7TE15JeiZ2gz59/ck8E858GMirsWvUVhEjJiOTE8GfgHBB8jOJi2pz9wycZGS2R7Gf/AOZNeCOScnEZ49wY8nx8HAwM15am4RHk4EDElsdu+J5aRjMeKg9xcHsBLAYHIwBxmAI7uML9oNcxr+rQ1sORvLlbSMfTW5dRmUM3G22gg4+6ABkVo6u4oUi4AqiFMbdjswJCiYkTCwdskLXH9Z0Ns3N1snUXGPom4/c1wunaiiAiKpYtKbdqqMZNRqO56fpPSt7ZLMSWdzy9xjLMfaT48DHAqwc1GxZ2oqkkkKAT7kCJqRWvZGK5TRn0us3k4F/TpcHyyHaf9xrq1Fcj9ZObF/SasfbbuG1cj+7uYk/AM/xrrUgiRxGKmPG4t5SJpbqIxScVpHnqbS3EZGyrKUYf4WBB/kaxeis3pD1CWe2WsuMDutgLwAJ3IEfuOZwRjbu7axOroLN0XyB6Twt6ci2VBFrUf+idrEZ2wfFcvJjubWNpb2OY5mCJB7+SCGncW4AzBgCTVfrOtdUAsnZcZ1tW+0EB7pZAYIgBULNgn7c80tLdKsQx2hfCKcggwVK8ZgxI4HA58kcXNbowNxG69dzBylraskyZ/bA5PucHFcFZ+m+or9u7etbE1Sae4LSupS1c3gLE2mMYOO0qMkgHxfs/WdgMob1bMx99i4qggwolVKFVkGQc+feuK6J1J2eQu4F7zsylmYg3iSsAiIaYnB98QehPWbNwXFt3A5tDMMSRgkDuEEGOceeDNTa6dJ0zrCX7Yey+9JABkuph1JXhjMsQTj7RtwJFyze5wffgg7jun8KiWlMeT4xWD9IWSmitBhE2xdJEElnm6xCgEn7iB5JQqIyTtqq8gZjaDgARIIA3Ar3bARPG0eDWmUrrz2/qIjJgyO4MD9hI2+4BAHNW9cAUiTMGJgQAAD2gAwNpP2zhuBXp642Agwu0Hnd2gKZLMdpHcOZOG58YvV2S4ircHq29w7d4AJXKgoCFdWmYJA7huBxSimepJqL6rtcabcB6mxvT1F9JKoLn27Fgx4cqOQuemNcxpmGo1W1fttMpusAFUMgLWbSwAHPeGY+Nij4HSk128fSU6CtJjSBrqQwKjUi1LfQZvXxFn1ADNl1vCMGEILifm2bg/WnuhmzII3LJwAwYhhkkzuUSPkc8aDDB81g6KwUmxy9oTanG/Sl1gboIHp/a2PCHwK4+Se1jpdNcyQCfuIwYH3RBIgCSxMcwBS1vUBatvdM7UUuZ4G1VcEqoMNtEBi2DB81R0utDA5BEHgyYYPysnJ74jb+EcCKzvrdo6fqQPYCFjhrq7uQBwxkiIDj3zyFPQf0kOAPW075hibNyTI2gdlyIEDIXBkmtG3/SXpv3L6kDANhtq4GCUJmY8V87NwSR8n+eJ/OP+TULjjkR/wAAY4OcQRiMyK1+f9Xh9X6L9XWNS7paDzbG8+ojJKiVRtzZkFfA81ryVY/w/dYwAgl2EOdzY4/WuD/ozQ/95YE5uW0iTwiIwIA5zcOCePauzR+2SYEDcciAVTO7dyRiSTweajNj2uuBwS2ZB8k+ngqSO04OEBkngVV1WoLGJxMk5Ag4IkztlSs8/acCZpX3zO7Mx453DcJ2kjuk/HtiKzNRqTkKciMniCT2AwobB9+BInzNh6/VSTbtyWYMIBKkAgxwQYnMjI2D868Hsh7wtL/Z2WD3YJIbUHKpn92d54yUBErULm623pWzOoYbmPKWAZl3Tgkz2qSSxz4k6Gi0a2kCLwJyclmJlmY+WJJJPzXTDHfK1Y3TQKUUAV6GUhRQEooEwNYmv0TWna7bUujtuvWQJJbH7W17PA7gILADM87ZalNYyx3NNdOds3ptrct3vUtb4k4KQRIc/cXGVOM7gDGSNLQ6qQCcgAndE7WJVY3ZBOWGJ4yTmlrOjS5uWXNm633MBKXI4F23ID8cyD81n3yVn1tOy8y+mHq2mzJmx96e8BTwM157hY1tum8QDgkgZVNpYlYJC8jBJWDH4fY1G7dOQQQY4MJMkjBAkd2cEfzzz9nqNksot6y2pAaVkI+Vg4uRmTuyDLMOQKko2s37e0oNxWJ9RTIQW1yN0ZCGIAA3DmTWTToW1cA5UgbtxJ28Sfxc5kECRInHFZOr61unBAA4Koqie5N5JIyFJwP5zVC/1DTliDqRcbHZaAvsR2giLav4UDM8fmT72FuuB6NgWABt9XUANc2xELYXOQfxMB/h5pJb0cRV1uokrcveoQ5f0rKz6t5jt+1BG1AO2T9pQMdswdXpHRfTIu3FVXghLakstpDyAxy7nG5zzAAgAVY6d0pbRZyWu3XHfduEM7fAgAKv+FQBWgTiu+GGuazcipVLdUd1dWVTqnTlv2blpxKupU/E8H8wYP6Vg/RfVGAbR6jF/T9ufx2vwOPfEfyrqCa576n6C10pf05Cam1lD4dfNtvg+/yazlL3Fnx0JFKKxPp36qTVAqR6V9MXLLYZW8wD9w/KttWqy7XoUMsgggEEQQciDzIPNImnVHN63TnTqFYn+rKZS5G9tOYwtzO42RMhgQVhQSVFVeq6Y3PTaZuKTA9RmF2xcIDI7WwrFCELSszsY9wJrqrwlWg7cHuxjHMH2+a+Q9UVrYdNHqr94W91y86EW9OmM7dpjcT+7Xmzw1zGo7TVdI0F3N7SX9DcEHfppe1uAkH9mGGI/EgI/jXLaUBL/UbdvWWhbNo3FuOgHq9h7FAZQrd5EAHI4rf+nrV63prBu2rpVbJI2BL4ZmY3FZlUi6vaxx3Cdp8Vn/UnV7drV6fVqVeB6d626uGIYsxlbqCQCzAHPAERXPV9jvellltW1IYAW0kmBwqyCoJHCqpIAjeSeTXve1vcQwKbQ0E8T3KO73jZjkCfyrnj9QWHL/8Ae7ILcbP2sDhTtCyScyCfPsTNo65HJNuzf1BOJ9L0LYECR6t3aYJkGAQRGOZsRoXNSXWFG4yGO3dK7WEGY90PMSBEGKyL7epcNqwQ1xSA90ANa05BJlAcNePaRB7cTgAG2nTrt0bbrrZtRHo2CZIiIuagwxxiEC/rVxtTZ0yrbG1PCWkWWPwlpe5v0FdZh7qWp9O0C2bYtpgCeckk5ZmPlick/NWgxrndZ1XUpqLe62LVkJ6t1GhrotM62ldtuLYBYmMmEaT4ro2NdcbL0iIaikKA1bQyppRTZqBRaUVX1/TxcCwSlxDut3BlkfiR7gjBU4IqyGqQqWbRz6ag+qBfPp38BF37bLtMepYdvxQTKE7sn7hBHp1m0b2kvWiQHe0VG5So3scBgcA7okiOFPvOxqtKlxClxVdW5VhIP6Gs4dLuJmzewswl5TdAwRC3ARcAzwSw+K4ZeO+mtvm+uS5bMXrb2yQPuUlYjBDrI5+QeeK8E1inPqW/nvHyfJ8bv5V9CNm9aYH0HzibDq6hcCNj7HOBHJ/OvM61THqWnxB3Po3diy7eYQzMsQQcbfnGd340zf6O9cs6lBDAvbeQQwB9P7pyBlTn/UiuubqKqZB8CCF3SGCtgrhgdvEid4wZFYtjqcMYS5tJyLelvKQYktLKATKgDA5HtFS06XiIWy5JJ3NeuLZVl2hRutW95MRONvPyZmrUe1++boi2SRAMgsuCN26do4PnK/AzFbp5uFiLDrdciHvsu61bg4Fuf7ZhJXB2xG4kjN1ehllA1Fw3F/ukHpWfYSoJa5jHexnzWqgAEAQBgAYAHwK6Y+P6m3h0/QCysAkksWdmMu7nlmbyf+nFWiae6olq7aZKZpA1IGkGqiaGioqaKCZNKlFMLUUoFIiiOaIobQvadXEOqsP8QDf76qjoenBxYsT/APaT/hV0inFTQVu0FEKAo9lAA/gKZpgUEVUE091IjFHiqAtUGMVIikUoImmBRszRFBi/UP0nZ1RDktavL9t632uCOJ/eFZlu71PTDaUt61fDBhaux8qcE/x/Outiky1i4RqVzDfWN0AbunaufgKw/iKf/aPW3P7Lp7r837ioP4DNdNFPbT836OUb6b1Wq/8AG6gLb82NPKqfh7hya09b9K2X0p0tsejbbbISASFYNBJ5nbBJzWwBUttX8xLULdoAADAAgfkBAqOr0i3bbW7g3I4KlT7EZ/KpqKnV0jhen6650t/6vfJOmYn0NQQSEJ4S7HHP+/8ATX+j/qB76XLd8qb9lyH2xtZSZR1gxtI/3VL6j6Rq75KWrunFlkAa3dtG5LeTP8I/KsP6W/o+v6PULd9e2Vgq6qrDcp8ZxzBn4rlrKXU6a4sdBqS17Usgtaq7btIARYdbKm7chgLlwupgIBx+/Wlouh3lwgsaBWMH0ov6l+TBv3BtBwfDGoWLno6zOE1CBTyJu2ZaMAnNpnwOfTAro7N4mAYWNvEmZBwsgYgju95HisZdo5rqPQbOlKXwrFCWsap3be9yzfCr6juSSQr7fyBbin012UNYuZuWSEJ/fSP2dwfDKP0IYeK6DVMptsHEq4O5Lm3uDIZtg7to4gzjmuP0KMdX6ZO9dLaNtbsyzpcKlLd3/HbVCDPO5TjdVwt3wN2aUUCg16EDChaU+9EUDUVJTURUgmKCU1EHmjbQVxQM1EmpAUmFERJqQNRYU4qhs1Rp7cUVABqGFJqIopzQRmlFSK0AlKpInFFAHiobqKKi0GkTinRVRFWqSvRRUDFN2ooqiQ4qLGiigU0pooogDU91FFFNq8i1FFA5qU0UUCVv+FNzRRQAWpLSooJUNRRQVtfoxdTYSRkFWXDK6ncrqfBBE/8AWsT/ALcNbuNp7tsPfUkMVIW0xIBDcSAZLFCCNxwYFFFcfJ6ai2dPqbxBuXfRQqRsskl2U7f7S+wBJmTIUGWOavaTTLaUJbUKonA95ySeSSfJyaKK6YySI9yaJp0VpCmaRNOigKkDRRQSBoc0UUR5g091FFUIGnuzRRRUi1RJ5NFFRAWpGiiqqZqLGiignaaTRRRU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28" name="Picture 4" descr="http://cdn1.img22.rian.ru/images/77185/60/771856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256"/>
            <a:ext cx="3529877" cy="2000264"/>
          </a:xfrm>
          <a:prstGeom prst="rect">
            <a:avLst/>
          </a:prstGeom>
          <a:noFill/>
        </p:spPr>
      </p:pic>
      <p:pic>
        <p:nvPicPr>
          <p:cNvPr id="26630" name="Picture 6" descr="http://www.medcollege.te.ua/sayt1/Lecturs/Lekcia%20biologia/Biologia%20UKR/2.%20Rozmnogenia.files/image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4214842" cy="151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37147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Важливе значення в галузі пересадження клітин та тканин відіграють методи їхнього замороження.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Кріобіологія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(від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грец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кріос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- холод та біо­логія) - галузь біологічної науки, яка досліджує структурно-функціональні властивості біологічних систем різних рівнів організації під час впливу на них низьких температур. Зокрема, в Інституті кріобіології та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кріомедицини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Національної академії наук України (НАНУ) розроблено методи трива­лого зберігання за низьких температур соматичних і статевих клітин, тка­нин та ембріонів тварин, призначених для пересадження.</a:t>
            </a:r>
            <a:endParaRPr lang="uk-UA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5602" name="Picture 2" descr="http://moikompas.ru/img/compas/2008-10-19/cryobiology/79216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500570"/>
            <a:ext cx="2928958" cy="222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858312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Клонування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—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метод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розмноження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статевороздільних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істот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тварин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і людей), з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допомогою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нестатевий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спосіб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можна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отримати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новий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буде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генетично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що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передбачається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Arsen Nikolenko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929066"/>
            <a:ext cx="428628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2844" y="1071546"/>
            <a:ext cx="8858280" cy="25717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Причому померла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Доллі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досить ранньому для вівці віці - в 6 років.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Ветеринари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встановили, що причиною смерті стало прогресивне захворювання легенів, а також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артрит.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Зазвичай вівці живуть до 11-12 років, і захворювання легенів - звичайне явище серед тварин такого похилого віку. Але у молодих шестирічних овець подібне зустрічається дуже рідко (тим більше, зв'язане з артритом).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7650" name="Picture 2" descr="http://regionews.ua/sites/default/files/images/.preview/2013/02/22/preview_1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43314"/>
            <a:ext cx="3429024" cy="2743221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4" name="AutoShape 6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6" name="AutoShape 8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8" name="AutoShape 10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60" name="AutoShape 12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62" name="AutoShape 14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64" name="AutoShape 16" descr="data:image/jpeg;base64,/9j/4AAQSkZJRgABAQAAAQABAAD/2wCEAAkGBxQSEhQUEhQUFhQWFxYWFxcYFRUXFhcWFxQXFhgXGBQYHCggGBolHBQVITEhJSkrLi4uFx8zODMsNygtLiwBCgoKDg0OGBAQGiwfHBwsLCwsLCwsLCwsLCwsLCwsLCwsLCwsLCwsLCwsLCwsLCwsLDcsKywsNywrNysrKysrK//AABEIAMABAAMBIgACEQEDEQH/xAAcAAABBQEBAQAAAAAAAAAAAAAEAQIDBQYHAAj/xAA4EAABAwMCBAQEBQMEAwEAAAABAAIRAwQhEjEFQVFhBiJxgRMykaEUscHR8AdCUiNi4fEVM3IW/8QAGQEAAwEBAQAAAAAAAAAAAAAAAQIDAAQF/8QAJREAAgICAgIBBAMAAAAAAAAAAAECEQMhEjFBUSIEEzJhQlJx/9oADAMBAAIRAxEAPwDllOkpPgpQFKwJQjKTMqd0JoakhKwocxOLUtJqmLVjETQnhqdpXkDDoTmsSNU7bd+j4mk6JjVHlnpPVawoFqJ9NXPE/D1Sgym6pGqoC4MGXBojzH1n7KqQRhjmpWtSwkIRswoTiFHC8XI2AY8pWlIVGEthomJTZTZTHFGwUSlyaXqElJK3I1ErnputRkpFkzUSalG8pCm6kUKIVHUcpHFQPKYAHXUFPdTVyh2HKZ9GRcUtkdww6XIK12VhahTkUiD6E8NTmp0osVEUJoCmheKWwo8CntTU4IWFIlIVtwTw3Wu9fwNLizTILo+afyjK6x4U4Fb/AISk99CiXaAQS0E7bknfdH2r6DXE0GgT/cxnl5ABxaIIx16oN0FIxHhjwLcUq2qrTpupODmPDt46jEz3Wu4f4ftwGsY0TSLoZU8wl5kuHeBAPRF2nHWkR/dzaXAEe/ROtaJrzUZDDBAIO43BiJ9knJPrY1NdkppsqSS0GIBHQA8j2XO/FPgr4pfcWbg8OcJpgAkOJIdzgR0WjvKV1bOc52otJLvL5mn1PLfZAcC4wW1HeUBr5OcNJnP3Sfcae0P9tNaZAz+n1N1dwLsGmXNY0aQ0nytBMmcgkxssvxvwhVtX27X+Y1YDoyGnUARPTP2XQKvG6lNjnkAOFUETsWOd5mg/f2VracYZVBJ0uAILOpfnl26plOLFcGjjniDgFS2e8fMxrg0viGgu2BnnGVTXdEscWuwW4K+ialSlUApVQx4OS0gHYxMLI+OfBVOox9xTkPYx3kYB5ojRIzsJVFvoWjjwKQlOLVGQsAcXJjila1OLUUgWQlehPDUpCagWRhqUhIXrzno0gbGPCiKV7lCXrAoVzlE5I5yaXohojdTUfwlM+oojVWMH25VlbFU9u9WNrVykkNA0XgWwo17tlOvOkzABA1OGwJ6ei2l7x5lN5pMtKAa0kQaYPPqcrl1tXcxzXNJDmkEEciF0mo1t9Sbc04FQYqtG4d19DBSTbrRbBw5fMSrxSzfivZUvVg0H6jZCVPCllcg/ha7qT+TKkOZ6ahkIYv0zqg9eqqLx7Q/U0ub6bSoLLNfkdk/pscl8AbjXAq9o4NrM0zs4ZY70eMFXvB/Ala5oCqx7A8wQ1xEOadv/AJdzzvKs/D3iuR8Opoqs5tfEH2IwVvHmgbdmlkU5jQXEQOYB7YVlJNWjjlicHTLFtsG0Q2rqa0N0RiAAIknuEDc8ct7ai0UwPhgbN/tx2VdbcVGh1MuJa1p3M46TufdYHizXP1GidhqgZkDq3kpyyP8AiGMP7G9p+JbcgOYAJEzpAcYyJAT+D8ZZUpSRpe1ziAMB05+q5HUJiTLW76dJn0BRtCs/4Qd8Rx/y3J7Y6IfLsNROm0fF2g6SecA755YUn4u2ug5lxTYHNn5caoE6mlczo3DjqfOoNAM/7jyRVO7Ie2qDkYdPLkCEOUw8Yl54u8OVSBU4fNRnylgdLgefl6/ushw2/qsfpyx1JpIaQZ1HfHXC03BuPOpOJ1ZqwSNwIxjuZU/i2mys1ldjoqFunUd3BuwMc1tNdB2gW2v6j2U/guAJA+KNi5wGCXE7b+5W88L8QfDhUexxJgNaZgAQcx3XHqdw4PYSIBxI+8jqtTwDippVNLAXA5MRJPfsli3GVs0o8lRe8W8G0S+vWuNLGuBDQ0hjabAMP28zsDC5BUABMf8Aa79cWdO7pj4zMDIlxifYiQsNxHgHD7d5qVzrJPlo0yW0xH+4y5y6rSVnPxbdLs5uSjrTgtzW/wDVb1n9xTdH1IhbOh4kFMxZ2lKl30guj/6OUy541d1PnquHYHAU5Z4o6IfRZJfoyd74ZvKTNdS2qtb10z9dMwFR1ahG66t4avLl1wxoquIBznlznPRYH+oN9TrX1Z9EAMmJH9zhgu9/0VIS5K0Ry4/tumUDqiT4iiISaVSiVjqj1CSpA1IWI0CyIlIApQ1T29oX7I6Bsr6jVG1i1FtwAndHs8J5SPIkMosyttbuOwVtS4Y6JW04V4fAjC0VtwOWkacqEst9Fo467ORalZ8D4zUtamumcHDmn5Xt6FVYTzgKtEro6HWp07pgrUCJAl9PdzD+o3Wcu7dxIie+FS8G4s+hVFSmYcOuQfULVf8AkKN0fM0Uah7yx3pPylTlA6sWatMG4VwYudI1g7yGkD78l0zibXOsqTXPlwkE4yIjksLahtu6XaXPGRIBP/AWsYXVKTXvxqyG8wOUnqpQT2VzT5UZm/rPZTIHzGBI5jlKGtWii3UD537npHILWXHDxGQq99uzcCeWOSPEjdlT/wCRD3aMNB5kbqM3VMB1ORmIgZBJ5qzv7Wm7rjGAPzQdG1psPlpzIGZz901CleLuJbALQBgDJJ5u6IRzpbUAPlOkQd43Kvfwbcxid+qRnCATjacCPqVqCito0jUcCBDQIHotRb0NVKDmJA7Dsg7ayIKuLYaRpCyhbGsyF5QABPsD0B3ThdCkWOpiTpAOMCMfdWfiBrqbSYAnss1T4mXQIjljZK40ZM0lTxBULJc7HQYwsfe39Wq8uyP0CkdcOE6RqJ7qGg6pUMOcGt2PJJNtuvB3YIwSt9i2td5PMkd9vdXvB2uqOADZJ9UPwThdSrU0sbIJ37dey1HHrg8LotNNodVqSPiEx8OP8RHmTQh+iWbNx8gXjPizbOkbWlpdWqtIrPB/9bf8ABzK5kWIus8uJc4kuJkk7knmoHhdSdHmybk7ZHpTSE8lRucjYtCKUWrjyRnCKIc7K21nYsgTCDkFQs54KBBgiFo+FUQAtWPD4fkNwn0/Dcu0jCnKQ6hRSW9cA4C13BqHxIkYVpwbwgxsahJWoseGspiAAkUGx3NIpbHgw1A7K9p2rQpKrhyUTXid1RJInbZ8ySlLwg9a8XqpOiQDKnbVhDMK3ng/+ntS6Aq1iadAiRpAc+oP9onA7lBjJFV4aqmtcNY6XB3KM4j6BaBvEK1PiRo1AQyo0EDJAxgjoNwta+zZaUiLe0ZS2Gpz2mo4TuSMqK1ZqZ8R7YqHGckDeJUU/k6LLoIrP1QB0UFWgGt6bwBsiLCnJJ6BSXFAHJ5Y9eaZRtWBuip/DtAkCT+vRV9804gdt5Mdle1mnbp9Poqi7qHG49By577FZxpBTsjYCN9o3/RGUSFVVnmR5pEKa0dDXOd8sSfZInTHqwm9udOeXJZfifjf4btFMT1Mx6YVpw5nxyXPBg4AzgeiC4t4GpVCXMe5hPTI+hKtBeTS60SXPGhd2ZIlrmkYJ+bGQD1WPuLgwGg79Og/darifDm29qKbeX3/AJlZejRaeWepn8kskidh9lbN0jzZbywT7StFwCyY5w1gBm8uMH0j+brOfBa3Pw2VBsckYjORsVs6VjptmVaToDYDg/S8EE4wOY6qLKqTN/4fr27Roo6cjlk/Vc6/qT4du3XDqzm66bsN0z5QORCveAPbTdrD5J9AJHIDktzwq+bVBBz1Twly0SnGnZ831rCo2JY4TthDPoOGCCF9J8Q8PUnxLRIyDCqT4LpOc5z2gk9kzUl4EVHz1UaQoi1d6rf05oufJHl6Kt4l/TClj4ZIMrW14NS9nKuDWlV7oY0nvBhdN8P8HeYls+q2HD+AMtqOhgE9YVpaU20wISPk3vodNJAtpwssG3sjRZNBBjKnD8pHVVRRVE+TbPPIaELdVCBg5KZf1MQN1X13uIhJOXaGjErL++qt+cAjq0woeG8TZr20mNyd1NUpNcS1xPZV146mHBojG/quWndnRqqOGlyUKQU05rV6JxC0MEHp9F22j4lqtsWPZRp0g4AMZqMkDAdJAAC4u0LstTiMWVv+Ja0VAwaQBqwANJIPOFHI9Fca2B0bqo//AFKr5jnqkA9GjqrqpHwxHSfcrH3F7qdJAxt2+i1vhmazATtt7KWN26LSVKw61paGCeeUlRS31WHAfRRZ5rsS8Ef2CVacqm4k2R1zBj9uSvq7On891V3lLVzSZENEoWMLRjYHsN/zRttDmlp2JCHuqRBxOfojbOlpEqC7Kk1tbaREY3B90U2BufVV9xf5hUt9xUjDVXmKyPxHV1uDdwJJVG5zTAA+8I173c8OPUYKCApukOdpcDk91OUrMlQvDbQh+qm8N6ggjntIP6LolpcD8K9rfI5pBfpGoNggmWjLm9VhPg1GkPawu0kAmYDgdvdbnwxxBlzTdA+HVEgE5IPPbKk+xq0D17JwB89MmCWhrY6H7AhXPhOno06ausf3TvP6qiunx81SH0zgkQSBjPUIq0qOp1A50FpOHMENjulunYe1R1Wk6QvOeOaqLK5JZz2x9FX3HEC0gCf9x5BdTz0kcqx26NKCEjwFS0eKDqPVEf8AkAcDJTLNFmeNoMcQRlAuILo2Aj3ULuIDOV5lQZO6SU0xlEOc7GEG0ucekJ7645KEVgTAmfsg5JmSJK9XSUJXLd+afVqYPNU99d5OIjmklKh4xKvid6fiFrfqqeu4F8827qerbuc6RA991W3b3yQ0Az0UUU6OdQlDU0OXtS7jlL3wlw5te5p03OaATmenRdA8ZXDvjFrGSAAAeg2A7LF/0+oNNc1X/LSAdETqe4w0D3ytN4ifVfV3AaCTzy7ke5XNle6OjGvJV0rYE6nct84XTOCUxSotA3In0lc0LfLDiXH6SfZb6pxIAZERj2gI4Wk7YZptUg6qRvzUGoSq116Cd0BxXjVOi0vc72H5LqUkS4s0FQSqu7fj85TOE8QbVbqaZCdxBsiUk3aGSplRVqQdv5yRbbiWIevSkShqz9Dd1BWUZTcQuXa9464VW+sJOo+nOeiNqNLy6CZ5R+oQlWygDUcgTPUFYDQoqtaNTZOnkZ27FeouFxMAaht3HNp/dQskQ6k4F3+JG49F6rZMcWupu+G90gtmIdv9P3WZvJZ21U2rgxzS6k8zDgZaQeoWy4f8N3+tT0SPmHynvk81j7TizmgMuqTiAYBO2O6u+CPoOD2g6y4Q4NgRuJHeFKWilaC+N3A1nAjIIInn+yE4ddCnOmQ3bTu317JPFLCdOoSQBoeJkgYyOqH4VeB0Me0QR822fRBgR0Xw5fFzNhvEKHj9ZsOgQec7O9CqzhF2KZLSDB+/uk8U0/jURpd8pk4yi5XGha+VlXS4qS2IhaDhl8NOB6yudfi9PlM77Kyp8RfqAbgD6KatFHTN9+M1kiAB15Soql3GNoWSq3NQgnUIAwBhKOIuLQXCDt127JubE4o3FGsHDfPZV9e9DKmnkfss3/8AodA56tgIhMpio8FzgdW+cQtyNxNVcXQdsYA3Eqqr3HxNQJ0tzJQFu+SWl3rHJTVHANLGZPM8lrvs1UV93xMBulmXTAPbqn2dhAl5yUn4enQaXEAvPQyqy7vQWkuccmBCZAOb60oeoCUgK76OQ1vgW6Iu6TQ7SxzoI6xJE95Wv8Q4c52rH85rltlcmm9rxu0gj2XT+JVmXFNlTcFgONs7j1XJmWzpxMCtX69thzCvvFVA03NiSHYPQQBlZ3hFx54ADWj9P5utV4gugc4PMHcbShBaZROpIxtbiJYwunUeg7KotLGtdvHxCYmYjAVi0teZcAIJ2xmVoeH3DRtA5KkWkUyr0WHA7P4TY27K3qtEQqocSY0S5wA6lZXivjhziW2zAWiZqO5n/a3oqHNuzZFgWc4xUElrSl8PXVU0i+tudlWX9fU926nJpIenYJoOSCcctj7IepXa7DvUGNv50RFzcMLQJIO4MbH9kK+4OraeRMYn0SIzEr2ctL24cMjSfm/ZTW3FmObprQNPMtk+sjKcKxZDmsGk7kExPcJxr05Je2BO8dcQeyF+whIoamMNJ4eAchxgwR3wj6HCg0B9JzWnckZg8pVXa2dNmWvBG0HcjoQi7W7/AArnEZp4x0lSfoZBF14m1zSqzrbjEYd1HXZE8OqtcGAuB7xBkKj4qaT6rXUhMiT68h+agtLh2o6sAHEJnH0CzdUL9rQMTJO3I+6quKX9YlzKQiTvOXfsoaNVzWSPN7Z9wobm6kECZI32ISBYBXtnMdNUAav8TMn9FLaPZlreuZyVV3Nu4AOcZB77JtJ5yYMEp+ItmlqvgQ1/vv7QoH3b9IA3x6qup3AaZGSduiJoVwcl3myfXsOqHENhjHO1asE/ce6KqcXfOlwIPYqvp3IBGCMZ9VLdV+ctH5rUYjdcue7yDSeecf8AaIZeFwhsEKvY2ZILiSI5gSVPb1BTGmAXczOyzQAuo7m/P2Hoqq+bDhpz0G8dUZVqSJLsIerWaGkgfXCZAZz1LKRNK7zlJWFb3w1xambX4f8Ae06Y5kO2IC580p1OqWkEGCOY3U8kOSoeDpmzuHlj9RaII3/VWfCSXuc1xJAaXRKq3V2V6Y0mSGgOHP6K68FUoZWk+aGgHsZ/ZcyXs6L2ZbiFWq1xIODOIUDL6ucDHoFe8ZeA+H0juRIMj1mNkLaxjS0891XkqL/a3dkV9YuIaC6XGNXOArXg/BBiR5W8u6N4fYBxznqre5qNpgNC16JzpPQDeuDRAWbuajpMK7uq4OVT1iN0jYlAj6uQW46j80Lc1oO2+cKWtv8AqgalTkTnl0WQrLK1rDUxzdnS17esRnvujKDi4mi8bjyO7ZgHvsqezaKwLY0ub+qnt7l4hjyd4B6EdeyEkFFpwiu18seIe322KM4tSguIILXMII6Egx91S1nH4gqtwSPNzz3CN41ctdTZJ0kgT2Pp0SVsfwUnx4DZBDuXPPNEWjjq8riJPrB7hMf5i0j+7fpjopbMMa4+v2VH0SLE3Doc0A62kTB3HPCEsXlhJzv9FHaPeKhJzpJzzITuJXJEODMnccgUteBr8kAqOeSR8sk+5XqdwR3H85Ie4LtMt26eql4e6BkT/wAJq0Leya4oGp8hAIGd9lOyg2m0w4lwHTZM+Nkhoj0UrKcdycpWxkiOlXL9Mz6hWVS/OGFoIHbM9yq1x0TpdA/x7pGOJh0gFK1bsNl2++DQJGeQQrboasgwodbWCSC4qF9Qu7RyWSAw19zzI9FW3NwXOg57BMr1ST26plQkjAjumSEbMwClhKnEhdpAbpShqQvCcKwA+XPU/ssCy18PPiswD+46T6FayxvPgVXh3yE6D9dx9Vk/DV81tYaoaCIBDRgn1Wk4vZuDg4vLgd9oXJl1I6cf4h3ELWXamukd1DQtuZKpH3bmDfEpv/mXNJAAwgtlebXk2X45tFmp2ANh1Kz1bi5qGZ3Kzt3xJzzLjPbkFBSu9G+3JNxbQnMv/wAZqGcKJz+R9j16Koo3MJjblzh+SPA3Isa1fH2Qjma3R9PVNcZBnolsjmDyyEeheyexGQ5u7TDhzhWDzJ1T39cIKmIfqGOZ7oik+CSeuApy7HWj1dxp03EfNOFSX107yA5wD+yNv6+t8D5QSJ9Qg2S49YCpBUrJzdssOEw4HV7eqa2iWOdq5CSe3JQWlyJc04HVHX7svAP9rR9vyQdp/wCm8CWVzDiHnczvGEZe3XkDYBBlpPOFXAAgVDgYnsea9cXGsAgHS37pWthvQ0tLTGkuHI/8oql33I26BJRvxAEHCS+qEjytyRuP1R3dG17HMAaBzM+8p9zWMtjfZQUKwAOCSBuRzXqUvAHPeUKNYY+i4jY5UQt3dMSO8lOIdGXQPVMFd0eXbugYd8Ytnb6SiKNQxqfho5dVXOd6qdzHPidvVajWG07kPEgY+yHu6wJyQAOUJHOAxO3IfzCBrt5mZGVktmZni9ISmApy7jkE1JJSlq8AgEntHgOE7YldOq121aDXN2jdcuYtpwaoBQ0THP8A6C5vqF0zowshuqOCevyquu6ZaQcc/wDlW9V0CHH0HNBXLwdIHPUPcmfyU4SKSRTVaajeyYkqxuqWXGMeUesoajT87Rvk/RXUvJJoia0gxO/ZOIOQNgAj20hJMTEYQVm/U5/UgrJ3s1DqeRPr9YRNFsjPSfZQiloBBzLo+yIa8F5HJsBLJjoma4sbByT/ACEDdVJB6TA7nmnzNTUeWPRV+rpsJz35rRiLKQ+vVJMA+qntKJIdy79ggabtJmMH8lZcOqyTOAWnH2Ty0hY7Yy3o+cHkYkesq1NvpeQcyCfYbIGyplrmk7OwOUQpuLXv+tidIGmfzU3t6HWlsk+Dppu1fK4CO0HqmFmhojZyMrM1UWtG85/RVtyw6BH9hcY7Sli7M1QlPDj9cbKUOlzt5MkJKFw3cERj2Uly0fOCN89EX3syIqbi4w4nG3qia9HSMe2VDcYc0gYP5qZznQAAgzIYxmOqiJMwAinOAGZKgdUa8eXBEoIzJBHWOyc3SBlxPocoI1YwJRNGlpA05J5wi1RiUgCRt+vqh61z5oiR+ia2hmT7pzagOywTNkLwXiEoC6zloReCVJKBiSmcq+4LLg4nYRHr2WfYVdcJuMBvIqWZfEtjey4rUgAXbwP5lAOMBhiAXTn0R9yCYaNiJTa1MENBOGiTH2XMmdDQFdGNbdjiPuq+pU0/DI3RNZ2sk8tvohKNJ5nsMdgrwJyCrXLSTMEe+6DtqP8AqOyRGVPQeW05PImPdJQt9Lw6fX3/AO0Vqweh1W5Ej0MnoQmWjof2I1D9ym3eZA/glMaZkN5YnoFktAb2R162W53LpP0CVztIA3MFNuaMGDyyV57cTzwFQTY0Mkx0BR9pT2A5iJ/RQ2dP/UI7KxZUAMxsVOcvA0Y+RvFbjS5rQJIgDsf1Q91TLngRPP35pt1V88nBOU511z5uPLpHJBKkgsJtrrzaSdsk9xtCaaxGp8dQfdDOt5gg+WPuOqkqEBmnm+PzQpGtispNluAJEp5Yacg/IU24GY6R9FM12qmYJ6menZZsx4HVTBHX9E2tOBJjqltQYUBrgujkCgEcGSYkp9RrWbSSU+iWHce8pa9uIke/NazURUWgmYH87qf4sdh6oXSYgHCHqb9luNmboKq1JGCmNfyCipRtEqZgK3R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66" name="Picture 18" descr="http://ukranews.com/uploads/news/2012/10/11/16/dd23c5b9d8b38ee7a48c9a07c85a42f17dcd16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643312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550072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шляхи, з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яких можна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досягнути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клонування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  1.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Перенесення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ядра клітини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суб’єкта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хочуть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дублювати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).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   2.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Розщеплення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ембріонів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тобто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штучне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проведення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природного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процесу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формування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близнюків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(або монозигот),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який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полягає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мікрохірургічному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поділі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ембріональних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клітин на перших стадіях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їхнього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розвитку (до 14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днів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після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запліднення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на два або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більше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ембріонів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Ембріотехнології</a:t>
            </a:r>
            <a:r>
              <a:rPr lang="uk-UA" sz="2400" dirty="0" err="1" smtClean="0"/>
              <a:t>-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маніпуляції зі статевими клітинами, зиготами та зародками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Клонування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—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метод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розмноження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статевороздільних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істот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(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тварин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людей),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допомогою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якого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нестатевий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спосіб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можна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отримати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новий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який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буде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генетично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ідентичним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до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організму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що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передбачається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клонувати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www.subject.com.ua/lesson/biology/11klas/26.html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znayka.org.ua/klonuvannya.html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http://eco-ua.org/index.php?item=articles&amp;sub=4015&amp;d_id=5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dirty="0" smtClean="0"/>
              <a:t>Кінець</a:t>
            </a:r>
            <a:endParaRPr lang="uk-UA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72518" cy="857256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err="1" smtClean="0"/>
              <a:t>Ембріотехнології</a:t>
            </a:r>
            <a:r>
              <a:rPr lang="uk-UA" sz="4000" dirty="0" smtClean="0"/>
              <a:t>.</a:t>
            </a:r>
          </a:p>
          <a:p>
            <a:r>
              <a:rPr lang="uk-UA" sz="4000" dirty="0" smtClean="0"/>
              <a:t>Досягнення </a:t>
            </a:r>
            <a:r>
              <a:rPr lang="uk-UA" sz="4000" dirty="0" err="1" smtClean="0"/>
              <a:t>ембріотехнологій</a:t>
            </a:r>
            <a:r>
              <a:rPr lang="uk-UA" sz="4000" dirty="0" smtClean="0"/>
              <a:t>.</a:t>
            </a:r>
          </a:p>
          <a:p>
            <a:r>
              <a:rPr lang="uk-UA" sz="4000" dirty="0" smtClean="0"/>
              <a:t>Клонування.</a:t>
            </a:r>
          </a:p>
          <a:p>
            <a:r>
              <a:rPr lang="uk-UA" sz="4000" dirty="0" smtClean="0"/>
              <a:t>Овечка </a:t>
            </a:r>
            <a:r>
              <a:rPr lang="uk-UA" sz="4000" dirty="0" err="1" smtClean="0"/>
              <a:t>Доллі</a:t>
            </a:r>
            <a:r>
              <a:rPr lang="uk-UA" sz="4000" dirty="0" smtClean="0"/>
              <a:t> – перший клон.</a:t>
            </a:r>
          </a:p>
          <a:p>
            <a:r>
              <a:rPr lang="uk-UA" sz="4000" dirty="0" smtClean="0"/>
              <a:t>Висновок.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hkola.ostriv.in.ua/images/publications/4/6398/content/d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2144390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00" y="214290"/>
            <a:ext cx="7143800" cy="52864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Ембріотехнології</a:t>
            </a:r>
            <a:r>
              <a:rPr lang="uk-UA" dirty="0" err="1" smtClean="0"/>
              <a:t>-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маніпуляції зі статевими клітинами, зиготами та зародками.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8082" y="5429264"/>
            <a:ext cx="1328718" cy="895336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8572560" cy="278608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Мабуть, наймолодшим напрямком сучасної медицини можна вважати 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клітинні технології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 в яких клітини є джерелом тих або інших необхідних чинників, наприклад пухлинних антигенів під час вакцинотерапії. Але використовувати клітину можна не тільки як джерело будь-яких субстанцій, а й для регенеративної медицини. Тут особливий інтерес викликають технології, засновані на стовбурових клітинах.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929066"/>
            <a:ext cx="4714908" cy="2747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72518" cy="31432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Стовбурові клітини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також відомі як 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шматові клітини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- це первинні клітини, що зустрічаються в усіх багатоклітинних організмах. Ці клітини можуть самовідновлюватися шляхом поділу клітини, а також можуть дифференціюватися в досить велику кількість спеціалізованих типів клітин.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Цей термін вперше був введений у біологію О.О. Максимовим у 1908р.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sz="22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Arsen Nikolenko\Downloads\komor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00504"/>
            <a:ext cx="6429420" cy="261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00504"/>
            <a:ext cx="4786346" cy="252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292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Здатність до необмеженого поділу й перетворення на різні типи клітин (так звана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плюрипотентность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робить їх ідеальним матеріалом для трансплантаційних методів терапії.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27146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 ранніх стадіях розвитку ембріона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,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клітини неспеціалізовані. Вони отримали назву стовбурових (СК), тому що розташовані біля основи уявного стовбура генеалогічного дерева клітин, яке вінчає корона з різних спеціалізованих клітин.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86190"/>
            <a:ext cx="492922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264320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 відміну від звичайних клітин, приречених виконувати чітко визначені функції в організмі,СК у процесі розвитку мають можливість набувати спеціалізації. СК розмножуються шляхом поділу, як і всі інші клітини. Відмінність полягає в тому, що вони можуть ділитися необмежено, а зрілі клітини зазвичай мають обмежену кількість циклів поділу.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14752"/>
            <a:ext cx="5572164" cy="290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3429024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Також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ці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клітини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здатні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до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диференціювання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—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процесу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необоротньої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спеціалізації клітин.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Arsen Nikolenko\Downloads\7-340s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2"/>
            <a:ext cx="5786478" cy="2686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4229SlideId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4032SlideId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3944SlideId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3748SlideId26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583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Ембріотехнології і клонування</vt:lpstr>
      <vt:lpstr>План</vt:lpstr>
      <vt:lpstr>Ембріотехнології- маніпуляції зі статевими клітинами, зиготами та зародками. </vt:lpstr>
      <vt:lpstr>Слайд 4</vt:lpstr>
      <vt:lpstr>Стовбурові клітини (також відомі як шматові клітини) - це первинні клітини, що зустрічаються в усіх багатоклітинних організмах. Ці клітини можуть самовідновлюватися шляхом поділу клітини, а також можуть дифференціюватися в досить велику кількість спеціалізованих типів клітин.  Цей термін вперше був введений у біологію О.О. Максимовим у 1908р.  </vt:lpstr>
      <vt:lpstr>Здатність до необмеженого поділу й перетворення на різні типи клітин (так звана плюрипотентность) робить їх ідеальним матеріалом для трансплантаційних методів терапії.</vt:lpstr>
      <vt:lpstr>На ранніх стадіях розвитку ембріона, клітини неспеціалізовані. Вони отримали назву стовбурових (СК), тому що розташовані біля основи уявного стовбура генеалогічного дерева клітин, яке вінчає корона з різних спеціалізованих клітин. </vt:lpstr>
      <vt:lpstr>На відміну від звичайних клітин, приречених виконувати чітко визначені функції в організмі,СК у процесі розвитку мають можливість набувати спеціалізації. СК розмножуються шляхом поділу, як і всі інші клітини. Відмінність полягає в тому, що вони можуть ділитися необмежено, а зрілі клітини зазвичай мають обмежену кількість циклів поділу.</vt:lpstr>
      <vt:lpstr>Також ці клітини здатні до диференціювання — процесу необоротньої спеціалізації клітин. </vt:lpstr>
      <vt:lpstr>Потрапляючи в організм під час трансплантації, СК продовжують ділитися й самі знаходять місце, де їхня допомога найпотрібніша. Ця здатність СК отримала назву хоумінга. Отже, хоумінг — це здатність клітин до міграції в «потрібне місце» — «рідний» орган і тканину (у свою стовбурову нішу) або в ділянку ушкодження. </vt:lpstr>
      <vt:lpstr>Які досягнення ембріотехнологій? </vt:lpstr>
      <vt:lpstr>Слайд 12</vt:lpstr>
      <vt:lpstr>Клонування — це метод розмноження статевороздільних істот (тварин і людей), з допомогою якого в нестатевий спосіб можна отримати новий організм, який буде генетично ідентичним до організму, що передбачається клонувати.</vt:lpstr>
      <vt:lpstr>Слайд 14</vt:lpstr>
      <vt:lpstr> Існують два різні шляхи, з допомогою яких можна досягнути клонування.     1. Перенесення ядра клітини суб’єкта, якого хочуть клонувати (дублювати).      2. Розщеплення ембріонів, тобто штучне проведення природного процесу формування ідентичних близнюків (або монозигот), який полягає в мікрохірургічному поділі ембріональних клітин на перших стадіях їхнього розвитку (до 14 днів після запліднення) на два або більше ідентичних ембріонів. </vt:lpstr>
      <vt:lpstr>Висновок</vt:lpstr>
      <vt:lpstr>Джерела:</vt:lpstr>
      <vt:lpstr>Кінець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Ембріотехнології і клонування</dc:title>
  <dc:creator>Arsen Nikolenko</dc:creator>
  <cp:lastModifiedBy>Карина</cp:lastModifiedBy>
  <cp:revision>20</cp:revision>
  <dcterms:created xsi:type="dcterms:W3CDTF">2013-12-04T20:27:46Z</dcterms:created>
  <dcterms:modified xsi:type="dcterms:W3CDTF">2013-12-18T18:45:31Z</dcterms:modified>
</cp:coreProperties>
</file>