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2"/>
  </p:notesMasterIdLst>
  <p:sldIdLst>
    <p:sldId id="256" r:id="rId2"/>
    <p:sldId id="272" r:id="rId3"/>
    <p:sldId id="274" r:id="rId4"/>
    <p:sldId id="275" r:id="rId5"/>
    <p:sldId id="257" r:id="rId6"/>
    <p:sldId id="258" r:id="rId7"/>
    <p:sldId id="262" r:id="rId8"/>
    <p:sldId id="260" r:id="rId9"/>
    <p:sldId id="261" r:id="rId10"/>
    <p:sldId id="263" r:id="rId11"/>
    <p:sldId id="264" r:id="rId12"/>
    <p:sldId id="265" r:id="rId13"/>
    <p:sldId id="266" r:id="rId14"/>
    <p:sldId id="267" r:id="rId15"/>
    <p:sldId id="268" r:id="rId16"/>
    <p:sldId id="269" r:id="rId17"/>
    <p:sldId id="270" r:id="rId18"/>
    <p:sldId id="271" r:id="rId19"/>
    <p:sldId id="273"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21" autoAdjust="0"/>
    <p:restoredTop sz="94660"/>
  </p:normalViewPr>
  <p:slideViewPr>
    <p:cSldViewPr>
      <p:cViewPr varScale="1">
        <p:scale>
          <a:sx n="68" d="100"/>
          <a:sy n="68" d="100"/>
        </p:scale>
        <p:origin x="-15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FB502-82AA-434B-B0EA-A001E1415EAC}"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443C8D15-F6FB-45F2-B124-A56E7EECD6E1}">
      <dgm:prSet/>
      <dgm:spPr/>
      <dgm:t>
        <a:bodyPr/>
        <a:lstStyle/>
        <a:p>
          <a:pPr rtl="0"/>
          <a:r>
            <a:rPr lang="uk-UA" dirty="0" smtClean="0"/>
            <a:t>1. Повторення вивченого матеріалу</a:t>
          </a:r>
          <a:endParaRPr lang="en-US" dirty="0"/>
        </a:p>
      </dgm:t>
    </dgm:pt>
    <dgm:pt modelId="{5BBF70CF-284E-4230-8B55-FAE72051B36A}" type="parTrans" cxnId="{C90CE328-5AAA-4494-A3B7-5E97EAF6E0F2}">
      <dgm:prSet/>
      <dgm:spPr/>
      <dgm:t>
        <a:bodyPr/>
        <a:lstStyle/>
        <a:p>
          <a:endParaRPr lang="en-US"/>
        </a:p>
      </dgm:t>
    </dgm:pt>
    <dgm:pt modelId="{E1A096EB-FABE-4970-998A-91B9DEC0B3C2}" type="sibTrans" cxnId="{C90CE328-5AAA-4494-A3B7-5E97EAF6E0F2}">
      <dgm:prSet/>
      <dgm:spPr/>
      <dgm:t>
        <a:bodyPr/>
        <a:lstStyle/>
        <a:p>
          <a:endParaRPr lang="en-US"/>
        </a:p>
      </dgm:t>
    </dgm:pt>
    <dgm:pt modelId="{C52FB5BB-1D09-4A49-A463-CB5F0D688702}">
      <dgm:prSet/>
      <dgm:spPr/>
      <dgm:t>
        <a:bodyPr/>
        <a:lstStyle/>
        <a:p>
          <a:pPr rtl="0"/>
          <a:r>
            <a:rPr lang="uk-UA" dirty="0" smtClean="0"/>
            <a:t>2. Медуза </a:t>
          </a:r>
          <a:r>
            <a:rPr lang="uk-UA" dirty="0" err="1" smtClean="0"/>
            <a:t>Ціанея</a:t>
          </a:r>
          <a:endParaRPr lang="en-US" dirty="0"/>
        </a:p>
      </dgm:t>
    </dgm:pt>
    <dgm:pt modelId="{FF249DCD-FB4D-49A9-972D-7639A6EAD4E0}" type="parTrans" cxnId="{CA89DAEC-88BF-4740-9356-6788F4FEFAA4}">
      <dgm:prSet/>
      <dgm:spPr/>
      <dgm:t>
        <a:bodyPr/>
        <a:lstStyle/>
        <a:p>
          <a:endParaRPr lang="en-US"/>
        </a:p>
      </dgm:t>
    </dgm:pt>
    <dgm:pt modelId="{B18F7E0C-1D00-40D4-8258-F09ED51391FD}" type="sibTrans" cxnId="{CA89DAEC-88BF-4740-9356-6788F4FEFAA4}">
      <dgm:prSet/>
      <dgm:spPr/>
      <dgm:t>
        <a:bodyPr/>
        <a:lstStyle/>
        <a:p>
          <a:endParaRPr lang="en-US"/>
        </a:p>
      </dgm:t>
    </dgm:pt>
    <dgm:pt modelId="{F27BFFCB-2018-48E1-AD79-96F0E920EF95}">
      <dgm:prSet/>
      <dgm:spPr/>
      <dgm:t>
        <a:bodyPr/>
        <a:lstStyle/>
        <a:p>
          <a:pPr rtl="0"/>
          <a:r>
            <a:rPr lang="uk-UA" dirty="0" smtClean="0"/>
            <a:t>4. </a:t>
          </a:r>
          <a:r>
            <a:rPr lang="uk-UA" dirty="0" err="1" smtClean="0"/>
            <a:t>Синофор</a:t>
          </a:r>
          <a:endParaRPr lang="en-US" dirty="0"/>
        </a:p>
      </dgm:t>
    </dgm:pt>
    <dgm:pt modelId="{15D1A1F4-6E3D-434C-87B7-870C37CF6C7C}" type="parTrans" cxnId="{0DA24BCF-5D0C-4EF5-9420-8F04FE3E1629}">
      <dgm:prSet/>
      <dgm:spPr/>
      <dgm:t>
        <a:bodyPr/>
        <a:lstStyle/>
        <a:p>
          <a:endParaRPr lang="en-US"/>
        </a:p>
      </dgm:t>
    </dgm:pt>
    <dgm:pt modelId="{FC6070ED-D096-45CB-9316-04F369501D04}" type="sibTrans" cxnId="{0DA24BCF-5D0C-4EF5-9420-8F04FE3E1629}">
      <dgm:prSet/>
      <dgm:spPr/>
      <dgm:t>
        <a:bodyPr/>
        <a:lstStyle/>
        <a:p>
          <a:endParaRPr lang="en-US"/>
        </a:p>
      </dgm:t>
    </dgm:pt>
    <dgm:pt modelId="{F5F945C3-2ADF-4A33-91AF-C7D93F8C271E}">
      <dgm:prSet/>
      <dgm:spPr/>
      <dgm:t>
        <a:bodyPr/>
        <a:lstStyle/>
        <a:p>
          <a:pPr rtl="0"/>
          <a:r>
            <a:rPr lang="uk-UA" dirty="0" smtClean="0"/>
            <a:t>3. Медуза хрестовик</a:t>
          </a:r>
          <a:endParaRPr lang="en-US" dirty="0"/>
        </a:p>
      </dgm:t>
    </dgm:pt>
    <dgm:pt modelId="{949B8DD1-BB21-4B38-BE65-364443E48317}" type="sibTrans" cxnId="{B4A9A445-A233-4E0F-85BD-2A4884689BA3}">
      <dgm:prSet/>
      <dgm:spPr/>
      <dgm:t>
        <a:bodyPr/>
        <a:lstStyle/>
        <a:p>
          <a:endParaRPr lang="en-US"/>
        </a:p>
      </dgm:t>
    </dgm:pt>
    <dgm:pt modelId="{9415193E-0A82-4E24-98CF-6B2F15BE98F8}" type="parTrans" cxnId="{B4A9A445-A233-4E0F-85BD-2A4884689BA3}">
      <dgm:prSet/>
      <dgm:spPr/>
      <dgm:t>
        <a:bodyPr/>
        <a:lstStyle/>
        <a:p>
          <a:endParaRPr lang="en-US"/>
        </a:p>
      </dgm:t>
    </dgm:pt>
    <dgm:pt modelId="{51D1B356-3C52-47E5-8731-97EC415F2BDF}">
      <dgm:prSet/>
      <dgm:spPr/>
      <dgm:t>
        <a:bodyPr/>
        <a:lstStyle/>
        <a:p>
          <a:pPr rtl="0"/>
          <a:r>
            <a:rPr lang="uk-UA" dirty="0" smtClean="0"/>
            <a:t>5. Коралові поліпи</a:t>
          </a:r>
        </a:p>
      </dgm:t>
    </dgm:pt>
    <dgm:pt modelId="{BFDF3E69-3D38-45FB-863B-CB18FCC9478A}" type="parTrans" cxnId="{89CC8E6F-FC91-40A6-9055-ADE7FC9503B8}">
      <dgm:prSet/>
      <dgm:spPr/>
      <dgm:t>
        <a:bodyPr/>
        <a:lstStyle/>
        <a:p>
          <a:endParaRPr lang="en-US"/>
        </a:p>
      </dgm:t>
    </dgm:pt>
    <dgm:pt modelId="{BB3A8C23-56C0-4730-B89A-4C2D91AFD01C}" type="sibTrans" cxnId="{89CC8E6F-FC91-40A6-9055-ADE7FC9503B8}">
      <dgm:prSet/>
      <dgm:spPr/>
      <dgm:t>
        <a:bodyPr/>
        <a:lstStyle/>
        <a:p>
          <a:endParaRPr lang="en-US"/>
        </a:p>
      </dgm:t>
    </dgm:pt>
    <dgm:pt modelId="{AE370EB2-5158-4CDA-AD9D-D27A6B66B2F4}">
      <dgm:prSet/>
      <dgm:spPr/>
      <dgm:t>
        <a:bodyPr/>
        <a:lstStyle/>
        <a:p>
          <a:pPr rtl="0"/>
          <a:r>
            <a:rPr lang="uk-UA" dirty="0" smtClean="0"/>
            <a:t>6. Благородний корал</a:t>
          </a:r>
        </a:p>
      </dgm:t>
    </dgm:pt>
    <dgm:pt modelId="{4469E5A2-094F-49CD-B3BF-37C3638172FB}" type="parTrans" cxnId="{3EE57484-EB30-4677-86E5-759A3341B316}">
      <dgm:prSet/>
      <dgm:spPr/>
      <dgm:t>
        <a:bodyPr/>
        <a:lstStyle/>
        <a:p>
          <a:endParaRPr lang="en-US"/>
        </a:p>
      </dgm:t>
    </dgm:pt>
    <dgm:pt modelId="{EAC210D6-937A-4DE7-A582-70335B8B7171}" type="sibTrans" cxnId="{3EE57484-EB30-4677-86E5-759A3341B316}">
      <dgm:prSet/>
      <dgm:spPr/>
      <dgm:t>
        <a:bodyPr/>
        <a:lstStyle/>
        <a:p>
          <a:endParaRPr lang="en-US"/>
        </a:p>
      </dgm:t>
    </dgm:pt>
    <dgm:pt modelId="{B0AF7264-DEB0-4DD2-8B82-FEC9C992958A}" type="pres">
      <dgm:prSet presAssocID="{703FB502-82AA-434B-B0EA-A001E1415EAC}" presName="cycle" presStyleCnt="0">
        <dgm:presLayoutVars>
          <dgm:dir/>
          <dgm:resizeHandles val="exact"/>
        </dgm:presLayoutVars>
      </dgm:prSet>
      <dgm:spPr/>
      <dgm:t>
        <a:bodyPr/>
        <a:lstStyle/>
        <a:p>
          <a:endParaRPr lang="en-US"/>
        </a:p>
      </dgm:t>
    </dgm:pt>
    <dgm:pt modelId="{7346443B-E1E1-4BE8-ABDD-FF7243AC2ADB}" type="pres">
      <dgm:prSet presAssocID="{443C8D15-F6FB-45F2-B124-A56E7EECD6E1}" presName="node" presStyleLbl="node1" presStyleIdx="0" presStyleCnt="6">
        <dgm:presLayoutVars>
          <dgm:bulletEnabled val="1"/>
        </dgm:presLayoutVars>
      </dgm:prSet>
      <dgm:spPr/>
      <dgm:t>
        <a:bodyPr/>
        <a:lstStyle/>
        <a:p>
          <a:endParaRPr lang="en-US"/>
        </a:p>
      </dgm:t>
    </dgm:pt>
    <dgm:pt modelId="{62ECE043-791E-42E9-91C1-DE1C37DF0590}" type="pres">
      <dgm:prSet presAssocID="{E1A096EB-FABE-4970-998A-91B9DEC0B3C2}" presName="sibTrans" presStyleLbl="sibTrans2D1" presStyleIdx="0" presStyleCnt="6"/>
      <dgm:spPr/>
      <dgm:t>
        <a:bodyPr/>
        <a:lstStyle/>
        <a:p>
          <a:endParaRPr lang="en-US"/>
        </a:p>
      </dgm:t>
    </dgm:pt>
    <dgm:pt modelId="{45F94AD2-ED35-4625-91FE-C0EF52243E03}" type="pres">
      <dgm:prSet presAssocID="{E1A096EB-FABE-4970-998A-91B9DEC0B3C2}" presName="connectorText" presStyleLbl="sibTrans2D1" presStyleIdx="0" presStyleCnt="6"/>
      <dgm:spPr/>
      <dgm:t>
        <a:bodyPr/>
        <a:lstStyle/>
        <a:p>
          <a:endParaRPr lang="en-US"/>
        </a:p>
      </dgm:t>
    </dgm:pt>
    <dgm:pt modelId="{1C229C7E-AA35-4C94-88BC-369FE3648E1A}" type="pres">
      <dgm:prSet presAssocID="{C52FB5BB-1D09-4A49-A463-CB5F0D688702}" presName="node" presStyleLbl="node1" presStyleIdx="1" presStyleCnt="6">
        <dgm:presLayoutVars>
          <dgm:bulletEnabled val="1"/>
        </dgm:presLayoutVars>
      </dgm:prSet>
      <dgm:spPr/>
      <dgm:t>
        <a:bodyPr/>
        <a:lstStyle/>
        <a:p>
          <a:endParaRPr lang="en-US"/>
        </a:p>
      </dgm:t>
    </dgm:pt>
    <dgm:pt modelId="{802CDE95-1C7B-4CA5-9360-332B56624FBB}" type="pres">
      <dgm:prSet presAssocID="{B18F7E0C-1D00-40D4-8258-F09ED51391FD}" presName="sibTrans" presStyleLbl="sibTrans2D1" presStyleIdx="1" presStyleCnt="6"/>
      <dgm:spPr/>
      <dgm:t>
        <a:bodyPr/>
        <a:lstStyle/>
        <a:p>
          <a:endParaRPr lang="en-US"/>
        </a:p>
      </dgm:t>
    </dgm:pt>
    <dgm:pt modelId="{46A3244D-BD31-4365-BCF9-29E5870A2ECE}" type="pres">
      <dgm:prSet presAssocID="{B18F7E0C-1D00-40D4-8258-F09ED51391FD}" presName="connectorText" presStyleLbl="sibTrans2D1" presStyleIdx="1" presStyleCnt="6"/>
      <dgm:spPr/>
      <dgm:t>
        <a:bodyPr/>
        <a:lstStyle/>
        <a:p>
          <a:endParaRPr lang="en-US"/>
        </a:p>
      </dgm:t>
    </dgm:pt>
    <dgm:pt modelId="{8E8BB083-CF57-4C25-8195-F39022EDE5C7}" type="pres">
      <dgm:prSet presAssocID="{F5F945C3-2ADF-4A33-91AF-C7D93F8C271E}" presName="node" presStyleLbl="node1" presStyleIdx="2" presStyleCnt="6">
        <dgm:presLayoutVars>
          <dgm:bulletEnabled val="1"/>
        </dgm:presLayoutVars>
      </dgm:prSet>
      <dgm:spPr/>
      <dgm:t>
        <a:bodyPr/>
        <a:lstStyle/>
        <a:p>
          <a:endParaRPr lang="en-US"/>
        </a:p>
      </dgm:t>
    </dgm:pt>
    <dgm:pt modelId="{35712569-6567-4B8E-9892-5D3458262343}" type="pres">
      <dgm:prSet presAssocID="{949B8DD1-BB21-4B38-BE65-364443E48317}" presName="sibTrans" presStyleLbl="sibTrans2D1" presStyleIdx="2" presStyleCnt="6"/>
      <dgm:spPr/>
      <dgm:t>
        <a:bodyPr/>
        <a:lstStyle/>
        <a:p>
          <a:endParaRPr lang="en-US"/>
        </a:p>
      </dgm:t>
    </dgm:pt>
    <dgm:pt modelId="{7D2CA0CC-55F3-4E16-BFAF-A43BD84F919F}" type="pres">
      <dgm:prSet presAssocID="{949B8DD1-BB21-4B38-BE65-364443E48317}" presName="connectorText" presStyleLbl="sibTrans2D1" presStyleIdx="2" presStyleCnt="6"/>
      <dgm:spPr/>
      <dgm:t>
        <a:bodyPr/>
        <a:lstStyle/>
        <a:p>
          <a:endParaRPr lang="en-US"/>
        </a:p>
      </dgm:t>
    </dgm:pt>
    <dgm:pt modelId="{957E0DFA-07C4-42F9-A91A-29F38435021B}" type="pres">
      <dgm:prSet presAssocID="{F27BFFCB-2018-48E1-AD79-96F0E920EF95}" presName="node" presStyleLbl="node1" presStyleIdx="3" presStyleCnt="6">
        <dgm:presLayoutVars>
          <dgm:bulletEnabled val="1"/>
        </dgm:presLayoutVars>
      </dgm:prSet>
      <dgm:spPr/>
      <dgm:t>
        <a:bodyPr/>
        <a:lstStyle/>
        <a:p>
          <a:endParaRPr lang="en-US"/>
        </a:p>
      </dgm:t>
    </dgm:pt>
    <dgm:pt modelId="{08970E72-922F-4C5C-A0C0-01F2CA41F287}" type="pres">
      <dgm:prSet presAssocID="{FC6070ED-D096-45CB-9316-04F369501D04}" presName="sibTrans" presStyleLbl="sibTrans2D1" presStyleIdx="3" presStyleCnt="6"/>
      <dgm:spPr/>
      <dgm:t>
        <a:bodyPr/>
        <a:lstStyle/>
        <a:p>
          <a:endParaRPr lang="en-US"/>
        </a:p>
      </dgm:t>
    </dgm:pt>
    <dgm:pt modelId="{EEFF7159-C513-446C-8704-8E00B921A96F}" type="pres">
      <dgm:prSet presAssocID="{FC6070ED-D096-45CB-9316-04F369501D04}" presName="connectorText" presStyleLbl="sibTrans2D1" presStyleIdx="3" presStyleCnt="6"/>
      <dgm:spPr/>
      <dgm:t>
        <a:bodyPr/>
        <a:lstStyle/>
        <a:p>
          <a:endParaRPr lang="en-US"/>
        </a:p>
      </dgm:t>
    </dgm:pt>
    <dgm:pt modelId="{F1B4F133-EFC5-4B1D-9CCC-849CD9B233AF}" type="pres">
      <dgm:prSet presAssocID="{51D1B356-3C52-47E5-8731-97EC415F2BDF}" presName="node" presStyleLbl="node1" presStyleIdx="4" presStyleCnt="6">
        <dgm:presLayoutVars>
          <dgm:bulletEnabled val="1"/>
        </dgm:presLayoutVars>
      </dgm:prSet>
      <dgm:spPr/>
      <dgm:t>
        <a:bodyPr/>
        <a:lstStyle/>
        <a:p>
          <a:endParaRPr lang="en-US"/>
        </a:p>
      </dgm:t>
    </dgm:pt>
    <dgm:pt modelId="{665DDBCD-F67B-44A3-AD51-145C31E99274}" type="pres">
      <dgm:prSet presAssocID="{BB3A8C23-56C0-4730-B89A-4C2D91AFD01C}" presName="sibTrans" presStyleLbl="sibTrans2D1" presStyleIdx="4" presStyleCnt="6"/>
      <dgm:spPr/>
      <dgm:t>
        <a:bodyPr/>
        <a:lstStyle/>
        <a:p>
          <a:endParaRPr lang="en-US"/>
        </a:p>
      </dgm:t>
    </dgm:pt>
    <dgm:pt modelId="{0903C31B-13E8-45A7-85F1-C774649AD6F5}" type="pres">
      <dgm:prSet presAssocID="{BB3A8C23-56C0-4730-B89A-4C2D91AFD01C}" presName="connectorText" presStyleLbl="sibTrans2D1" presStyleIdx="4" presStyleCnt="6"/>
      <dgm:spPr/>
      <dgm:t>
        <a:bodyPr/>
        <a:lstStyle/>
        <a:p>
          <a:endParaRPr lang="en-US"/>
        </a:p>
      </dgm:t>
    </dgm:pt>
    <dgm:pt modelId="{A37FE0FE-CB55-4AB1-BC41-1C793E849BD6}" type="pres">
      <dgm:prSet presAssocID="{AE370EB2-5158-4CDA-AD9D-D27A6B66B2F4}" presName="node" presStyleLbl="node1" presStyleIdx="5" presStyleCnt="6">
        <dgm:presLayoutVars>
          <dgm:bulletEnabled val="1"/>
        </dgm:presLayoutVars>
      </dgm:prSet>
      <dgm:spPr/>
      <dgm:t>
        <a:bodyPr/>
        <a:lstStyle/>
        <a:p>
          <a:endParaRPr lang="en-US"/>
        </a:p>
      </dgm:t>
    </dgm:pt>
    <dgm:pt modelId="{624067B6-EB75-4ED9-8928-B8F80475B97A}" type="pres">
      <dgm:prSet presAssocID="{EAC210D6-937A-4DE7-A582-70335B8B7171}" presName="sibTrans" presStyleLbl="sibTrans2D1" presStyleIdx="5" presStyleCnt="6"/>
      <dgm:spPr/>
      <dgm:t>
        <a:bodyPr/>
        <a:lstStyle/>
        <a:p>
          <a:endParaRPr lang="en-US"/>
        </a:p>
      </dgm:t>
    </dgm:pt>
    <dgm:pt modelId="{E8B9BE65-F8C1-4291-929A-0441EA9BD33B}" type="pres">
      <dgm:prSet presAssocID="{EAC210D6-937A-4DE7-A582-70335B8B7171}" presName="connectorText" presStyleLbl="sibTrans2D1" presStyleIdx="5" presStyleCnt="6"/>
      <dgm:spPr/>
      <dgm:t>
        <a:bodyPr/>
        <a:lstStyle/>
        <a:p>
          <a:endParaRPr lang="en-US"/>
        </a:p>
      </dgm:t>
    </dgm:pt>
  </dgm:ptLst>
  <dgm:cxnLst>
    <dgm:cxn modelId="{C90CE328-5AAA-4494-A3B7-5E97EAF6E0F2}" srcId="{703FB502-82AA-434B-B0EA-A001E1415EAC}" destId="{443C8D15-F6FB-45F2-B124-A56E7EECD6E1}" srcOrd="0" destOrd="0" parTransId="{5BBF70CF-284E-4230-8B55-FAE72051B36A}" sibTransId="{E1A096EB-FABE-4970-998A-91B9DEC0B3C2}"/>
    <dgm:cxn modelId="{74E7663D-8D26-4804-A603-76E0B1EDBC12}" type="presOf" srcId="{B18F7E0C-1D00-40D4-8258-F09ED51391FD}" destId="{802CDE95-1C7B-4CA5-9360-332B56624FBB}" srcOrd="0" destOrd="0" presId="urn:microsoft.com/office/officeart/2005/8/layout/cycle2"/>
    <dgm:cxn modelId="{161AD64D-D166-4A45-A715-83E96529FCE0}" type="presOf" srcId="{51D1B356-3C52-47E5-8731-97EC415F2BDF}" destId="{F1B4F133-EFC5-4B1D-9CCC-849CD9B233AF}" srcOrd="0" destOrd="0" presId="urn:microsoft.com/office/officeart/2005/8/layout/cycle2"/>
    <dgm:cxn modelId="{42CBEB4D-51AF-49F4-8353-FD454C4A36B9}" type="presOf" srcId="{FC6070ED-D096-45CB-9316-04F369501D04}" destId="{EEFF7159-C513-446C-8704-8E00B921A96F}" srcOrd="1" destOrd="0" presId="urn:microsoft.com/office/officeart/2005/8/layout/cycle2"/>
    <dgm:cxn modelId="{B4A9A445-A233-4E0F-85BD-2A4884689BA3}" srcId="{703FB502-82AA-434B-B0EA-A001E1415EAC}" destId="{F5F945C3-2ADF-4A33-91AF-C7D93F8C271E}" srcOrd="2" destOrd="0" parTransId="{9415193E-0A82-4E24-98CF-6B2F15BE98F8}" sibTransId="{949B8DD1-BB21-4B38-BE65-364443E48317}"/>
    <dgm:cxn modelId="{8E1DA6E3-EE9A-42B5-A798-DACB695C2425}" type="presOf" srcId="{EAC210D6-937A-4DE7-A582-70335B8B7171}" destId="{E8B9BE65-F8C1-4291-929A-0441EA9BD33B}" srcOrd="1" destOrd="0" presId="urn:microsoft.com/office/officeart/2005/8/layout/cycle2"/>
    <dgm:cxn modelId="{376DFDD5-2E70-4237-A3FA-64050F29EF84}" type="presOf" srcId="{F5F945C3-2ADF-4A33-91AF-C7D93F8C271E}" destId="{8E8BB083-CF57-4C25-8195-F39022EDE5C7}" srcOrd="0" destOrd="0" presId="urn:microsoft.com/office/officeart/2005/8/layout/cycle2"/>
    <dgm:cxn modelId="{6B0CDA2A-BCEC-40BC-86F1-F4163DCF154B}" type="presOf" srcId="{F27BFFCB-2018-48E1-AD79-96F0E920EF95}" destId="{957E0DFA-07C4-42F9-A91A-29F38435021B}" srcOrd="0" destOrd="0" presId="urn:microsoft.com/office/officeart/2005/8/layout/cycle2"/>
    <dgm:cxn modelId="{3EE57484-EB30-4677-86E5-759A3341B316}" srcId="{703FB502-82AA-434B-B0EA-A001E1415EAC}" destId="{AE370EB2-5158-4CDA-AD9D-D27A6B66B2F4}" srcOrd="5" destOrd="0" parTransId="{4469E5A2-094F-49CD-B3BF-37C3638172FB}" sibTransId="{EAC210D6-937A-4DE7-A582-70335B8B7171}"/>
    <dgm:cxn modelId="{89CC8E6F-FC91-40A6-9055-ADE7FC9503B8}" srcId="{703FB502-82AA-434B-B0EA-A001E1415EAC}" destId="{51D1B356-3C52-47E5-8731-97EC415F2BDF}" srcOrd="4" destOrd="0" parTransId="{BFDF3E69-3D38-45FB-863B-CB18FCC9478A}" sibTransId="{BB3A8C23-56C0-4730-B89A-4C2D91AFD01C}"/>
    <dgm:cxn modelId="{D95AFDE4-EA74-480C-BFBA-FD892E723F1C}" type="presOf" srcId="{E1A096EB-FABE-4970-998A-91B9DEC0B3C2}" destId="{45F94AD2-ED35-4625-91FE-C0EF52243E03}" srcOrd="1" destOrd="0" presId="urn:microsoft.com/office/officeart/2005/8/layout/cycle2"/>
    <dgm:cxn modelId="{6A1E1C05-E417-4E62-A224-B01A6AD1FC65}" type="presOf" srcId="{E1A096EB-FABE-4970-998A-91B9DEC0B3C2}" destId="{62ECE043-791E-42E9-91C1-DE1C37DF0590}" srcOrd="0" destOrd="0" presId="urn:microsoft.com/office/officeart/2005/8/layout/cycle2"/>
    <dgm:cxn modelId="{F2989C35-5E9F-4B73-A501-CA93067EF88A}" type="presOf" srcId="{BB3A8C23-56C0-4730-B89A-4C2D91AFD01C}" destId="{665DDBCD-F67B-44A3-AD51-145C31E99274}" srcOrd="0" destOrd="0" presId="urn:microsoft.com/office/officeart/2005/8/layout/cycle2"/>
    <dgm:cxn modelId="{DA5FFC0B-EA28-4372-A980-F4139C3F3C7B}" type="presOf" srcId="{B18F7E0C-1D00-40D4-8258-F09ED51391FD}" destId="{46A3244D-BD31-4365-BCF9-29E5870A2ECE}" srcOrd="1" destOrd="0" presId="urn:microsoft.com/office/officeart/2005/8/layout/cycle2"/>
    <dgm:cxn modelId="{98B09A8B-A040-4EE3-97A3-FDF7E70AC189}" type="presOf" srcId="{FC6070ED-D096-45CB-9316-04F369501D04}" destId="{08970E72-922F-4C5C-A0C0-01F2CA41F287}" srcOrd="0" destOrd="0" presId="urn:microsoft.com/office/officeart/2005/8/layout/cycle2"/>
    <dgm:cxn modelId="{0DA24BCF-5D0C-4EF5-9420-8F04FE3E1629}" srcId="{703FB502-82AA-434B-B0EA-A001E1415EAC}" destId="{F27BFFCB-2018-48E1-AD79-96F0E920EF95}" srcOrd="3" destOrd="0" parTransId="{15D1A1F4-6E3D-434C-87B7-870C37CF6C7C}" sibTransId="{FC6070ED-D096-45CB-9316-04F369501D04}"/>
    <dgm:cxn modelId="{DC477100-D0CA-4907-8A1F-706734011834}" type="presOf" srcId="{AE370EB2-5158-4CDA-AD9D-D27A6B66B2F4}" destId="{A37FE0FE-CB55-4AB1-BC41-1C793E849BD6}" srcOrd="0" destOrd="0" presId="urn:microsoft.com/office/officeart/2005/8/layout/cycle2"/>
    <dgm:cxn modelId="{80783486-BFE5-4348-8AFA-B38321E0CB2E}" type="presOf" srcId="{949B8DD1-BB21-4B38-BE65-364443E48317}" destId="{7D2CA0CC-55F3-4E16-BFAF-A43BD84F919F}" srcOrd="1" destOrd="0" presId="urn:microsoft.com/office/officeart/2005/8/layout/cycle2"/>
    <dgm:cxn modelId="{1BFF34B8-9962-43AF-838E-45EC817837B6}" type="presOf" srcId="{EAC210D6-937A-4DE7-A582-70335B8B7171}" destId="{624067B6-EB75-4ED9-8928-B8F80475B97A}" srcOrd="0" destOrd="0" presId="urn:microsoft.com/office/officeart/2005/8/layout/cycle2"/>
    <dgm:cxn modelId="{9267D3A9-D139-46EB-992A-BFDFF68359A5}" type="presOf" srcId="{443C8D15-F6FB-45F2-B124-A56E7EECD6E1}" destId="{7346443B-E1E1-4BE8-ABDD-FF7243AC2ADB}" srcOrd="0" destOrd="0" presId="urn:microsoft.com/office/officeart/2005/8/layout/cycle2"/>
    <dgm:cxn modelId="{80CBCD48-3859-4161-AFC8-BC4C67FD9CEA}" type="presOf" srcId="{949B8DD1-BB21-4B38-BE65-364443E48317}" destId="{35712569-6567-4B8E-9892-5D3458262343}" srcOrd="0" destOrd="0" presId="urn:microsoft.com/office/officeart/2005/8/layout/cycle2"/>
    <dgm:cxn modelId="{46CB5CF5-0712-49F8-A822-166052A832A6}" type="presOf" srcId="{BB3A8C23-56C0-4730-B89A-4C2D91AFD01C}" destId="{0903C31B-13E8-45A7-85F1-C774649AD6F5}" srcOrd="1" destOrd="0" presId="urn:microsoft.com/office/officeart/2005/8/layout/cycle2"/>
    <dgm:cxn modelId="{E2AD1A61-9ACF-42FA-B1C6-0C21F9AE7743}" type="presOf" srcId="{C52FB5BB-1D09-4A49-A463-CB5F0D688702}" destId="{1C229C7E-AA35-4C94-88BC-369FE3648E1A}" srcOrd="0" destOrd="0" presId="urn:microsoft.com/office/officeart/2005/8/layout/cycle2"/>
    <dgm:cxn modelId="{CA89DAEC-88BF-4740-9356-6788F4FEFAA4}" srcId="{703FB502-82AA-434B-B0EA-A001E1415EAC}" destId="{C52FB5BB-1D09-4A49-A463-CB5F0D688702}" srcOrd="1" destOrd="0" parTransId="{FF249DCD-FB4D-49A9-972D-7639A6EAD4E0}" sibTransId="{B18F7E0C-1D00-40D4-8258-F09ED51391FD}"/>
    <dgm:cxn modelId="{AB53FB69-237E-4D48-8BA3-B4342960E443}" type="presOf" srcId="{703FB502-82AA-434B-B0EA-A001E1415EAC}" destId="{B0AF7264-DEB0-4DD2-8B82-FEC9C992958A}" srcOrd="0" destOrd="0" presId="urn:microsoft.com/office/officeart/2005/8/layout/cycle2"/>
    <dgm:cxn modelId="{98852421-60F2-4765-B1C0-959766BBE74D}" type="presParOf" srcId="{B0AF7264-DEB0-4DD2-8B82-FEC9C992958A}" destId="{7346443B-E1E1-4BE8-ABDD-FF7243AC2ADB}" srcOrd="0" destOrd="0" presId="urn:microsoft.com/office/officeart/2005/8/layout/cycle2"/>
    <dgm:cxn modelId="{247A0D2A-BD86-4DCA-BBC5-18D19419C334}" type="presParOf" srcId="{B0AF7264-DEB0-4DD2-8B82-FEC9C992958A}" destId="{62ECE043-791E-42E9-91C1-DE1C37DF0590}" srcOrd="1" destOrd="0" presId="urn:microsoft.com/office/officeart/2005/8/layout/cycle2"/>
    <dgm:cxn modelId="{07B77FFC-611D-4701-9B8B-5CE434797D90}" type="presParOf" srcId="{62ECE043-791E-42E9-91C1-DE1C37DF0590}" destId="{45F94AD2-ED35-4625-91FE-C0EF52243E03}" srcOrd="0" destOrd="0" presId="urn:microsoft.com/office/officeart/2005/8/layout/cycle2"/>
    <dgm:cxn modelId="{540C1D47-236A-4AC1-ABBD-23BD5633854D}" type="presParOf" srcId="{B0AF7264-DEB0-4DD2-8B82-FEC9C992958A}" destId="{1C229C7E-AA35-4C94-88BC-369FE3648E1A}" srcOrd="2" destOrd="0" presId="urn:microsoft.com/office/officeart/2005/8/layout/cycle2"/>
    <dgm:cxn modelId="{EE1E25A7-7AED-4B8D-8153-AD9D38AF9419}" type="presParOf" srcId="{B0AF7264-DEB0-4DD2-8B82-FEC9C992958A}" destId="{802CDE95-1C7B-4CA5-9360-332B56624FBB}" srcOrd="3" destOrd="0" presId="urn:microsoft.com/office/officeart/2005/8/layout/cycle2"/>
    <dgm:cxn modelId="{A2B62D15-4868-40AD-94B9-803D602E09F9}" type="presParOf" srcId="{802CDE95-1C7B-4CA5-9360-332B56624FBB}" destId="{46A3244D-BD31-4365-BCF9-29E5870A2ECE}" srcOrd="0" destOrd="0" presId="urn:microsoft.com/office/officeart/2005/8/layout/cycle2"/>
    <dgm:cxn modelId="{34AC1F17-E500-457F-AE66-47057C697B32}" type="presParOf" srcId="{B0AF7264-DEB0-4DD2-8B82-FEC9C992958A}" destId="{8E8BB083-CF57-4C25-8195-F39022EDE5C7}" srcOrd="4" destOrd="0" presId="urn:microsoft.com/office/officeart/2005/8/layout/cycle2"/>
    <dgm:cxn modelId="{27AF4BFD-19C2-4F41-87B0-4E33CA771E10}" type="presParOf" srcId="{B0AF7264-DEB0-4DD2-8B82-FEC9C992958A}" destId="{35712569-6567-4B8E-9892-5D3458262343}" srcOrd="5" destOrd="0" presId="urn:microsoft.com/office/officeart/2005/8/layout/cycle2"/>
    <dgm:cxn modelId="{9C666658-51EC-4B91-AD72-9D7F65E1657B}" type="presParOf" srcId="{35712569-6567-4B8E-9892-5D3458262343}" destId="{7D2CA0CC-55F3-4E16-BFAF-A43BD84F919F}" srcOrd="0" destOrd="0" presId="urn:microsoft.com/office/officeart/2005/8/layout/cycle2"/>
    <dgm:cxn modelId="{E023440C-95DD-4656-9449-781440B0D73C}" type="presParOf" srcId="{B0AF7264-DEB0-4DD2-8B82-FEC9C992958A}" destId="{957E0DFA-07C4-42F9-A91A-29F38435021B}" srcOrd="6" destOrd="0" presId="urn:microsoft.com/office/officeart/2005/8/layout/cycle2"/>
    <dgm:cxn modelId="{60D418E7-7CEC-43D6-AC1E-E7CEDB752D05}" type="presParOf" srcId="{B0AF7264-DEB0-4DD2-8B82-FEC9C992958A}" destId="{08970E72-922F-4C5C-A0C0-01F2CA41F287}" srcOrd="7" destOrd="0" presId="urn:microsoft.com/office/officeart/2005/8/layout/cycle2"/>
    <dgm:cxn modelId="{D49F8931-9C45-4659-9ED4-244BCDDA397C}" type="presParOf" srcId="{08970E72-922F-4C5C-A0C0-01F2CA41F287}" destId="{EEFF7159-C513-446C-8704-8E00B921A96F}" srcOrd="0" destOrd="0" presId="urn:microsoft.com/office/officeart/2005/8/layout/cycle2"/>
    <dgm:cxn modelId="{C7C315AA-AC52-4622-96EB-577E863702F8}" type="presParOf" srcId="{B0AF7264-DEB0-4DD2-8B82-FEC9C992958A}" destId="{F1B4F133-EFC5-4B1D-9CCC-849CD9B233AF}" srcOrd="8" destOrd="0" presId="urn:microsoft.com/office/officeart/2005/8/layout/cycle2"/>
    <dgm:cxn modelId="{4FE6439E-6654-43DE-B688-4803C3D19E49}" type="presParOf" srcId="{B0AF7264-DEB0-4DD2-8B82-FEC9C992958A}" destId="{665DDBCD-F67B-44A3-AD51-145C31E99274}" srcOrd="9" destOrd="0" presId="urn:microsoft.com/office/officeart/2005/8/layout/cycle2"/>
    <dgm:cxn modelId="{BD99F0AA-6F95-4204-AE4C-79A2352421C8}" type="presParOf" srcId="{665DDBCD-F67B-44A3-AD51-145C31E99274}" destId="{0903C31B-13E8-45A7-85F1-C774649AD6F5}" srcOrd="0" destOrd="0" presId="urn:microsoft.com/office/officeart/2005/8/layout/cycle2"/>
    <dgm:cxn modelId="{F34BCFF3-001D-4DD6-89FE-1215B13CBE27}" type="presParOf" srcId="{B0AF7264-DEB0-4DD2-8B82-FEC9C992958A}" destId="{A37FE0FE-CB55-4AB1-BC41-1C793E849BD6}" srcOrd="10" destOrd="0" presId="urn:microsoft.com/office/officeart/2005/8/layout/cycle2"/>
    <dgm:cxn modelId="{87DA5711-A10E-4B0F-BB05-524980D629C9}" type="presParOf" srcId="{B0AF7264-DEB0-4DD2-8B82-FEC9C992958A}" destId="{624067B6-EB75-4ED9-8928-B8F80475B97A}" srcOrd="11" destOrd="0" presId="urn:microsoft.com/office/officeart/2005/8/layout/cycle2"/>
    <dgm:cxn modelId="{B135618C-D157-4576-B9E3-90ECF138C44E}" type="presParOf" srcId="{624067B6-EB75-4ED9-8928-B8F80475B97A}" destId="{E8B9BE65-F8C1-4291-929A-0441EA9BD33B}"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364582-9F73-4FF4-A796-54D0C8F0F3C2}" type="datetimeFigureOut">
              <a:rPr lang="en-US" smtClean="0"/>
              <a:pPr/>
              <a:t>6/5/2014</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7BD45-85E6-4EFD-B71A-D5BA76E001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8A850357-12D8-4485-894A-571AEF7B3203}" type="datetimeFigureOut">
              <a:rPr lang="en-US" smtClean="0"/>
              <a:pPr/>
              <a:t>6/5/2014</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E907011B-624D-4219-8349-516A25ED450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50357-12D8-4485-894A-571AEF7B3203}" type="datetimeFigureOut">
              <a:rPr lang="en-US" smtClean="0"/>
              <a:pPr/>
              <a:t>6/5/2014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907011B-624D-4219-8349-516A25ED45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A850357-12D8-4485-894A-571AEF7B3203}" type="datetimeFigureOut">
              <a:rPr lang="en-US" smtClean="0"/>
              <a:pPr/>
              <a:t>6/5/2014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E907011B-624D-4219-8349-516A25ED45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8A850357-12D8-4485-894A-571AEF7B3203}" type="datetimeFigureOut">
              <a:rPr lang="en-US" smtClean="0"/>
              <a:pPr/>
              <a:t>6/5/2014</a:t>
            </a:fld>
            <a:endParaRPr lang="en-US"/>
          </a:p>
        </p:txBody>
      </p:sp>
      <p:sp>
        <p:nvSpPr>
          <p:cNvPr id="9" name="Номер слайда 8"/>
          <p:cNvSpPr>
            <a:spLocks noGrp="1"/>
          </p:cNvSpPr>
          <p:nvPr>
            <p:ph type="sldNum" sz="quarter" idx="15"/>
          </p:nvPr>
        </p:nvSpPr>
        <p:spPr/>
        <p:txBody>
          <a:bodyPr rtlCol="0"/>
          <a:lstStyle/>
          <a:p>
            <a:fld id="{E907011B-624D-4219-8349-516A25ED4508}"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8A850357-12D8-4485-894A-571AEF7B3203}" type="datetimeFigureOut">
              <a:rPr lang="en-US" smtClean="0"/>
              <a:pPr/>
              <a:t>6/5/2014</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E907011B-624D-4219-8349-516A25ED45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A850357-12D8-4485-894A-571AEF7B3203}" type="datetimeFigureOut">
              <a:rPr lang="en-US" smtClean="0"/>
              <a:pPr/>
              <a:t>6/5/2014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E907011B-624D-4219-8349-516A25ED4508}"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A850357-12D8-4485-894A-571AEF7B3203}" type="datetimeFigureOut">
              <a:rPr lang="en-US" smtClean="0"/>
              <a:pPr/>
              <a:t>6/5/2014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E907011B-624D-4219-8349-516A25ED4508}"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8A850357-12D8-4485-894A-571AEF7B3203}" type="datetimeFigureOut">
              <a:rPr lang="en-US" smtClean="0"/>
              <a:pPr/>
              <a:t>6/5/2014</a:t>
            </a:fld>
            <a:endParaRPr lang="en-US"/>
          </a:p>
        </p:txBody>
      </p:sp>
      <p:sp>
        <p:nvSpPr>
          <p:cNvPr id="7" name="Номер слайда 6"/>
          <p:cNvSpPr>
            <a:spLocks noGrp="1"/>
          </p:cNvSpPr>
          <p:nvPr>
            <p:ph type="sldNum" sz="quarter" idx="11"/>
          </p:nvPr>
        </p:nvSpPr>
        <p:spPr/>
        <p:txBody>
          <a:bodyPr rtlCol="0"/>
          <a:lstStyle/>
          <a:p>
            <a:fld id="{E907011B-624D-4219-8349-516A25ED4508}"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850357-12D8-4485-894A-571AEF7B3203}" type="datetimeFigureOut">
              <a:rPr lang="en-US" smtClean="0"/>
              <a:pPr/>
              <a:t>6/5/2014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E907011B-624D-4219-8349-516A25ED45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8A850357-12D8-4485-894A-571AEF7B3203}" type="datetimeFigureOut">
              <a:rPr lang="en-US" smtClean="0"/>
              <a:pPr/>
              <a:t>6/5/2014</a:t>
            </a:fld>
            <a:endParaRPr lang="en-US"/>
          </a:p>
        </p:txBody>
      </p:sp>
      <p:sp>
        <p:nvSpPr>
          <p:cNvPr id="22" name="Номер слайда 21"/>
          <p:cNvSpPr>
            <a:spLocks noGrp="1"/>
          </p:cNvSpPr>
          <p:nvPr>
            <p:ph type="sldNum" sz="quarter" idx="15"/>
          </p:nvPr>
        </p:nvSpPr>
        <p:spPr/>
        <p:txBody>
          <a:bodyPr rtlCol="0"/>
          <a:lstStyle/>
          <a:p>
            <a:fld id="{E907011B-624D-4219-8349-516A25ED4508}"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8A850357-12D8-4485-894A-571AEF7B3203}" type="datetimeFigureOut">
              <a:rPr lang="en-US" smtClean="0"/>
              <a:pPr/>
              <a:t>6/5/2014</a:t>
            </a:fld>
            <a:endParaRPr lang="en-US"/>
          </a:p>
        </p:txBody>
      </p:sp>
      <p:sp>
        <p:nvSpPr>
          <p:cNvPr id="18" name="Номер слайда 17"/>
          <p:cNvSpPr>
            <a:spLocks noGrp="1"/>
          </p:cNvSpPr>
          <p:nvPr>
            <p:ph type="sldNum" sz="quarter" idx="11"/>
          </p:nvPr>
        </p:nvSpPr>
        <p:spPr/>
        <p:txBody>
          <a:bodyPr rtlCol="0"/>
          <a:lstStyle/>
          <a:p>
            <a:fld id="{E907011B-624D-4219-8349-516A25ED4508}"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850357-12D8-4485-894A-571AEF7B3203}" type="datetimeFigureOut">
              <a:rPr lang="en-US" smtClean="0"/>
              <a:pPr/>
              <a:t>6/5/2014</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907011B-624D-4219-8349-516A25ED45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fotki.yandex.ru/get/3502/resurs3sergiy.cf/0_28d6c_e9da5c38_L"/>
          <p:cNvPicPr>
            <a:picLocks noChangeAspect="1" noChangeArrowheads="1"/>
          </p:cNvPicPr>
          <p:nvPr/>
        </p:nvPicPr>
        <p:blipFill>
          <a:blip r:embed="rId2"/>
          <a:srcRect/>
          <a:stretch>
            <a:fillRect/>
          </a:stretch>
        </p:blipFill>
        <p:spPr bwMode="auto">
          <a:xfrm>
            <a:off x="2428860" y="285728"/>
            <a:ext cx="6715140" cy="5703921"/>
          </a:xfrm>
          <a:prstGeom prst="rect">
            <a:avLst/>
          </a:prstGeom>
          <a:noFill/>
        </p:spPr>
      </p:pic>
      <p:sp>
        <p:nvSpPr>
          <p:cNvPr id="2" name="Заголовок 1"/>
          <p:cNvSpPr>
            <a:spLocks noGrp="1"/>
          </p:cNvSpPr>
          <p:nvPr>
            <p:ph type="ctrTitle"/>
          </p:nvPr>
        </p:nvSpPr>
        <p:spPr>
          <a:xfrm>
            <a:off x="0" y="357166"/>
            <a:ext cx="7772400" cy="1470025"/>
          </a:xfrm>
        </p:spPr>
        <p:txBody>
          <a:bodyPr/>
          <a:lstStyle/>
          <a:p>
            <a:r>
              <a:rPr lang="uk-UA" dirty="0" smtClean="0">
                <a:solidFill>
                  <a:schemeClr val="tx1"/>
                </a:solidFill>
              </a:rPr>
              <a:t>Кишковопорожнинні </a:t>
            </a:r>
            <a:endParaRPr lang="en-US" dirty="0">
              <a:solidFill>
                <a:schemeClr val="tx1"/>
              </a:solidFill>
            </a:endParaRPr>
          </a:p>
        </p:txBody>
      </p:sp>
      <p:sp>
        <p:nvSpPr>
          <p:cNvPr id="3" name="Подзаголовок 2"/>
          <p:cNvSpPr>
            <a:spLocks noGrp="1"/>
          </p:cNvSpPr>
          <p:nvPr>
            <p:ph type="subTitle" idx="1"/>
          </p:nvPr>
        </p:nvSpPr>
        <p:spPr>
          <a:xfrm>
            <a:off x="0" y="1857364"/>
            <a:ext cx="6400800" cy="1752600"/>
          </a:xfrm>
        </p:spPr>
        <p:txBody>
          <a:bodyPr/>
          <a:lstStyle/>
          <a:p>
            <a:r>
              <a:rPr lang="uk-UA" dirty="0" smtClean="0">
                <a:solidFill>
                  <a:schemeClr val="tx1"/>
                </a:solidFill>
              </a:rPr>
              <a:t>Різноманітність</a:t>
            </a:r>
            <a:endParaRPr lang="en-US" dirty="0">
              <a:solidFill>
                <a:schemeClr val="tx1"/>
              </a:solidFill>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ttp://www.naturalist.if.ua/wp-content/giant-man-o-war-ocean_nationalgeographic_com.jpg"/>
          <p:cNvPicPr>
            <a:picLocks noChangeAspect="1" noChangeArrowheads="1"/>
          </p:cNvPicPr>
          <p:nvPr/>
        </p:nvPicPr>
        <p:blipFill>
          <a:blip r:embed="rId2"/>
          <a:srcRect/>
          <a:stretch>
            <a:fillRect/>
          </a:stretch>
        </p:blipFill>
        <p:spPr bwMode="auto">
          <a:xfrm>
            <a:off x="3143240" y="2428868"/>
            <a:ext cx="5524500" cy="4143376"/>
          </a:xfrm>
          <a:prstGeom prst="rect">
            <a:avLst/>
          </a:prstGeom>
          <a:noFill/>
        </p:spPr>
      </p:pic>
      <p:sp>
        <p:nvSpPr>
          <p:cNvPr id="2" name="Заголовок 1"/>
          <p:cNvSpPr>
            <a:spLocks noGrp="1"/>
          </p:cNvSpPr>
          <p:nvPr>
            <p:ph type="title"/>
          </p:nvPr>
        </p:nvSpPr>
        <p:spPr/>
        <p:txBody>
          <a:bodyPr>
            <a:noAutofit/>
          </a:bodyPr>
          <a:lstStyle/>
          <a:p>
            <a:r>
              <a:rPr lang="uk-UA" sz="5400" dirty="0" smtClean="0">
                <a:solidFill>
                  <a:schemeClr val="tx1"/>
                </a:solidFill>
              </a:rPr>
              <a:t>Особливість назви</a:t>
            </a:r>
            <a:endParaRPr lang="en-US" sz="5400" dirty="0">
              <a:solidFill>
                <a:schemeClr val="tx1"/>
              </a:solidFill>
            </a:endParaRPr>
          </a:p>
        </p:txBody>
      </p:sp>
      <p:sp>
        <p:nvSpPr>
          <p:cNvPr id="3" name="Содержимое 2"/>
          <p:cNvSpPr>
            <a:spLocks noGrp="1"/>
          </p:cNvSpPr>
          <p:nvPr>
            <p:ph sz="quarter" idx="1"/>
          </p:nvPr>
        </p:nvSpPr>
        <p:spPr/>
        <p:txBody>
          <a:bodyPr/>
          <a:lstStyle/>
          <a:p>
            <a:r>
              <a:rPr lang="uk-UA" dirty="0" smtClean="0"/>
              <a:t>Назву «португальський кораблик», </a:t>
            </a:r>
            <a:r>
              <a:rPr lang="uk-UA" dirty="0" err="1" smtClean="0"/>
              <a:t>фізалія</a:t>
            </a:r>
            <a:r>
              <a:rPr lang="uk-UA" dirty="0" smtClean="0"/>
              <a:t> одержала за яскраве забарвлення,</a:t>
            </a:r>
          </a:p>
          <a:p>
            <a:r>
              <a:rPr lang="uk-UA" dirty="0" smtClean="0"/>
              <a:t> ( португальці у минулому любили яскраво розфарбовувати свої військові кораблі) і за «вітрило» - виріст у вигляді гребеня, розміщений на особливому повітряному міхурі фізаліс, який знаходиться над поверхнею води.</a:t>
            </a:r>
            <a:endParaRPr lang="en-US" dirty="0"/>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dirty="0" smtClean="0">
                <a:solidFill>
                  <a:schemeClr val="tx1"/>
                </a:solidFill>
              </a:rPr>
              <a:t>Особливості </a:t>
            </a:r>
            <a:r>
              <a:rPr lang="uk-UA" sz="5400" dirty="0" err="1" smtClean="0">
                <a:solidFill>
                  <a:schemeClr val="tx1"/>
                </a:solidFill>
              </a:rPr>
              <a:t>Фізалії</a:t>
            </a:r>
            <a:endParaRPr lang="en-US" sz="5400" dirty="0">
              <a:solidFill>
                <a:schemeClr val="tx1"/>
              </a:solidFill>
            </a:endParaRPr>
          </a:p>
        </p:txBody>
      </p:sp>
      <p:sp>
        <p:nvSpPr>
          <p:cNvPr id="3" name="Содержимое 2"/>
          <p:cNvSpPr>
            <a:spLocks noGrp="1"/>
          </p:cNvSpPr>
          <p:nvPr>
            <p:ph sz="quarter" idx="1"/>
          </p:nvPr>
        </p:nvSpPr>
        <p:spPr/>
        <p:txBody>
          <a:bodyPr/>
          <a:lstStyle/>
          <a:p>
            <a:r>
              <a:rPr lang="uk-UA" dirty="0" err="1" smtClean="0"/>
              <a:t>Фізалія</a:t>
            </a:r>
            <a:r>
              <a:rPr lang="uk-UA" dirty="0" smtClean="0"/>
              <a:t> пересувається за допомогою вітру. Вона плаває під кутом до вітру, наближається до берега або повільно від нього відпливає. Ці тварини, інколи цілими тисячами плавають на поверхні теплих морів. Міхур до 20см. Буває яскраво-голубим, фіолетовим, або червонуватим, а щупальця -  ультрамаринові. У </a:t>
            </a:r>
            <a:r>
              <a:rPr lang="uk-UA" dirty="0" err="1" smtClean="0"/>
              <a:t>велики</a:t>
            </a:r>
            <a:r>
              <a:rPr lang="ru-RU" dirty="0" err="1" smtClean="0"/>
              <a:t>х</a:t>
            </a:r>
            <a:r>
              <a:rPr lang="ru-RU" dirty="0" smtClean="0"/>
              <a:t> </a:t>
            </a:r>
            <a:r>
              <a:rPr lang="ru-RU" dirty="0" err="1" smtClean="0"/>
              <a:t>особин</a:t>
            </a:r>
            <a:r>
              <a:rPr lang="ru-RU" dirty="0" smtClean="0"/>
              <a:t>(</a:t>
            </a:r>
            <a:r>
              <a:rPr lang="uk-UA" dirty="0" smtClean="0"/>
              <a:t> довжиною до 30м</a:t>
            </a:r>
            <a:r>
              <a:rPr lang="ru-RU" dirty="0" smtClean="0"/>
              <a:t>)</a:t>
            </a:r>
            <a:r>
              <a:rPr lang="uk-UA" dirty="0" smtClean="0"/>
              <a:t> між щупальцями ховаються рибки </a:t>
            </a:r>
            <a:r>
              <a:rPr lang="uk-UA" dirty="0" err="1" smtClean="0"/>
              <a:t>немеуси</a:t>
            </a:r>
            <a:r>
              <a:rPr lang="uk-UA" dirty="0" smtClean="0"/>
              <a:t>, вони не бояться отрути кишковопорожнинних.</a:t>
            </a:r>
            <a:endParaRPr lang="ru-RU" dirty="0" smtClean="0"/>
          </a:p>
          <a:p>
            <a:pPr>
              <a:buNone/>
            </a:pPr>
            <a:endParaRPr lang="en-US" dirty="0"/>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dirty="0" smtClean="0">
                <a:solidFill>
                  <a:schemeClr val="tx1"/>
                </a:solidFill>
              </a:rPr>
              <a:t>Небезпечно торкатися </a:t>
            </a:r>
            <a:r>
              <a:rPr lang="uk-UA" sz="3600" dirty="0" err="1" smtClean="0">
                <a:solidFill>
                  <a:schemeClr val="tx1"/>
                </a:solidFill>
              </a:rPr>
              <a:t>фізалії</a:t>
            </a:r>
            <a:r>
              <a:rPr lang="en-US" sz="3600" dirty="0" smtClean="0">
                <a:solidFill>
                  <a:schemeClr val="tx1"/>
                </a:solidFill>
              </a:rPr>
              <a:t/>
            </a:r>
            <a:br>
              <a:rPr lang="en-US" sz="3600" dirty="0" smtClean="0">
                <a:solidFill>
                  <a:schemeClr val="tx1"/>
                </a:solidFill>
              </a:rPr>
            </a:br>
            <a:endParaRPr lang="en-US" sz="3600" dirty="0">
              <a:solidFill>
                <a:schemeClr val="tx1"/>
              </a:solidFill>
            </a:endParaRPr>
          </a:p>
        </p:txBody>
      </p:sp>
      <p:pic>
        <p:nvPicPr>
          <p:cNvPr id="182274" name="Picture 2" descr="http://zvonn1.narod.ru/images/med1.jpg"/>
          <p:cNvPicPr>
            <a:picLocks noChangeAspect="1" noChangeArrowheads="1"/>
          </p:cNvPicPr>
          <p:nvPr/>
        </p:nvPicPr>
        <p:blipFill>
          <a:blip r:embed="rId2"/>
          <a:srcRect/>
          <a:stretch>
            <a:fillRect/>
          </a:stretch>
        </p:blipFill>
        <p:spPr bwMode="auto">
          <a:xfrm>
            <a:off x="214282" y="928670"/>
            <a:ext cx="4762500" cy="3076575"/>
          </a:xfrm>
          <a:prstGeom prst="rect">
            <a:avLst/>
          </a:prstGeom>
          <a:noFill/>
        </p:spPr>
      </p:pic>
      <p:pic>
        <p:nvPicPr>
          <p:cNvPr id="182276" name="Picture 4" descr="http://zvonn1.narod.ru/images/med.jpg"/>
          <p:cNvPicPr>
            <a:picLocks noChangeAspect="1" noChangeArrowheads="1"/>
          </p:cNvPicPr>
          <p:nvPr/>
        </p:nvPicPr>
        <p:blipFill>
          <a:blip r:embed="rId3"/>
          <a:srcRect/>
          <a:stretch>
            <a:fillRect/>
          </a:stretch>
        </p:blipFill>
        <p:spPr bwMode="auto">
          <a:xfrm>
            <a:off x="4714876" y="3102868"/>
            <a:ext cx="4190996" cy="3755132"/>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https://encrypted-tbn1.gstatic.com/images?q=tbn:ANd9GcS3-LJLwqM1kuj1Q_IXAI4MSMfbWzuKu5NboNsNTAQy8MmyStBJ"/>
          <p:cNvPicPr>
            <a:picLocks noChangeAspect="1" noChangeArrowheads="1"/>
          </p:cNvPicPr>
          <p:nvPr/>
        </p:nvPicPr>
        <p:blipFill>
          <a:blip r:embed="rId2"/>
          <a:srcRect/>
          <a:stretch>
            <a:fillRect/>
          </a:stretch>
        </p:blipFill>
        <p:spPr bwMode="auto">
          <a:xfrm>
            <a:off x="3786182" y="2857496"/>
            <a:ext cx="4839082" cy="3643326"/>
          </a:xfrm>
          <a:prstGeom prst="rect">
            <a:avLst/>
          </a:prstGeom>
          <a:noFill/>
        </p:spPr>
      </p:pic>
      <p:sp>
        <p:nvSpPr>
          <p:cNvPr id="2" name="Заголовок 1"/>
          <p:cNvSpPr>
            <a:spLocks noGrp="1"/>
          </p:cNvSpPr>
          <p:nvPr>
            <p:ph type="title"/>
          </p:nvPr>
        </p:nvSpPr>
        <p:spPr/>
        <p:txBody>
          <a:bodyPr>
            <a:normAutofit/>
          </a:bodyPr>
          <a:lstStyle/>
          <a:p>
            <a:r>
              <a:rPr lang="uk-UA" sz="6600" dirty="0" smtClean="0">
                <a:solidFill>
                  <a:schemeClr val="tx1"/>
                </a:solidFill>
              </a:rPr>
              <a:t>Коралові поліпи</a:t>
            </a:r>
            <a:endParaRPr lang="en-US" sz="6600" dirty="0">
              <a:solidFill>
                <a:schemeClr val="tx1"/>
              </a:solidFill>
            </a:endParaRPr>
          </a:p>
        </p:txBody>
      </p:sp>
      <p:sp>
        <p:nvSpPr>
          <p:cNvPr id="3" name="Содержимое 2"/>
          <p:cNvSpPr>
            <a:spLocks noGrp="1"/>
          </p:cNvSpPr>
          <p:nvPr>
            <p:ph sz="quarter" idx="1"/>
          </p:nvPr>
        </p:nvSpPr>
        <p:spPr/>
        <p:txBody>
          <a:bodyPr>
            <a:normAutofit/>
          </a:bodyPr>
          <a:lstStyle/>
          <a:p>
            <a:r>
              <a:rPr lang="uk-UA" dirty="0" smtClean="0"/>
              <a:t>Подивіться на одну гілочку такого підводного саду. Основа її тверда, складається з вапняку, на ній багато маленьких отворів і западин. У них сидять крихітні </a:t>
            </a:r>
            <a:r>
              <a:rPr lang="uk-UA" sz="3600" i="1" dirty="0" smtClean="0">
                <a:solidFill>
                  <a:schemeClr val="accent2">
                    <a:lumMod val="75000"/>
                  </a:schemeClr>
                </a:solidFill>
              </a:rPr>
              <a:t>коралові поліпи </a:t>
            </a:r>
            <a:r>
              <a:rPr lang="uk-UA" dirty="0" smtClean="0">
                <a:solidFill>
                  <a:schemeClr val="accent2">
                    <a:lumMod val="75000"/>
                  </a:schemeClr>
                </a:solidFill>
              </a:rPr>
              <a:t>зі </a:t>
            </a:r>
            <a:r>
              <a:rPr lang="uk-UA" dirty="0" smtClean="0"/>
              <a:t>щупальцями, які  сх</a:t>
            </a:r>
            <a:r>
              <a:rPr lang="uk-UA" dirty="0" smtClean="0">
                <a:solidFill>
                  <a:schemeClr val="accent3">
                    <a:lumMod val="50000"/>
                  </a:schemeClr>
                </a:solidFill>
              </a:rPr>
              <a:t>ожі на квіти. Але будь</a:t>
            </a:r>
            <a:r>
              <a:rPr lang="uk-UA" dirty="0" smtClean="0">
                <a:solidFill>
                  <a:schemeClr val="accent2">
                    <a:lumMod val="75000"/>
                  </a:schemeClr>
                </a:solidFill>
              </a:rPr>
              <a:t>те </a:t>
            </a:r>
            <a:r>
              <a:rPr lang="uk-UA" dirty="0" smtClean="0"/>
              <a:t>обережні! На щупал</a:t>
            </a:r>
            <a:r>
              <a:rPr lang="uk-UA" dirty="0" smtClean="0">
                <a:solidFill>
                  <a:schemeClr val="accent3">
                    <a:lumMod val="50000"/>
                  </a:schemeClr>
                </a:solidFill>
              </a:rPr>
              <a:t>ьцях є жалкі клітини, і </a:t>
            </a:r>
            <a:r>
              <a:rPr lang="uk-UA" dirty="0" smtClean="0"/>
              <a:t>деякі корали обпікають руку людини, наче розжарений метал. </a:t>
            </a:r>
            <a:r>
              <a:rPr lang="uk-UA" dirty="0" err="1" smtClean="0">
                <a:solidFill>
                  <a:schemeClr val="tx2">
                    <a:lumMod val="60000"/>
                    <a:lumOff val="40000"/>
                  </a:schemeClr>
                </a:solidFill>
              </a:rPr>
              <a:t>Мадрепорові</a:t>
            </a:r>
            <a:r>
              <a:rPr lang="uk-UA" dirty="0" smtClean="0">
                <a:solidFill>
                  <a:schemeClr val="accent2"/>
                </a:solidFill>
              </a:rPr>
              <a:t>,</a:t>
            </a:r>
            <a:r>
              <a:rPr lang="uk-UA" dirty="0" smtClean="0"/>
              <a:t> або рифові поліпи - гарні будіве</a:t>
            </a:r>
            <a:r>
              <a:rPr lang="uk-UA" dirty="0" smtClean="0">
                <a:solidFill>
                  <a:schemeClr val="tx2">
                    <a:lumMod val="60000"/>
                    <a:lumOff val="40000"/>
                  </a:schemeClr>
                </a:solidFill>
              </a:rPr>
              <a:t>льники</a:t>
            </a:r>
            <a:r>
              <a:rPr lang="uk-UA" dirty="0" smtClean="0"/>
              <a:t>. Це вони побудували підводні </a:t>
            </a:r>
            <a:r>
              <a:rPr lang="uk-UA" dirty="0" smtClean="0">
                <a:solidFill>
                  <a:schemeClr val="tx2">
                    <a:lumMod val="60000"/>
                    <a:lumOff val="40000"/>
                  </a:schemeClr>
                </a:solidFill>
              </a:rPr>
              <a:t>сади.</a:t>
            </a:r>
            <a:endParaRPr lang="ru-RU" dirty="0" smtClean="0">
              <a:solidFill>
                <a:schemeClr val="tx2">
                  <a:lumMod val="60000"/>
                  <a:lumOff val="40000"/>
                </a:schemeClr>
              </a:solidFill>
            </a:endParaRPr>
          </a:p>
          <a:p>
            <a:endParaRPr lang="ru-RU" dirty="0" smtClean="0"/>
          </a:p>
          <a:p>
            <a:endParaRPr lang="en-US" dirty="0"/>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800" dirty="0" smtClean="0">
                <a:solidFill>
                  <a:schemeClr val="tx1"/>
                </a:solidFill>
              </a:rPr>
              <a:t>Особливості коралів</a:t>
            </a:r>
            <a:endParaRPr lang="en-US" sz="4800" dirty="0">
              <a:solidFill>
                <a:schemeClr val="tx1"/>
              </a:solidFill>
            </a:endParaRPr>
          </a:p>
        </p:txBody>
      </p:sp>
      <p:sp>
        <p:nvSpPr>
          <p:cNvPr id="3" name="Содержимое 2"/>
          <p:cNvSpPr>
            <a:spLocks noGrp="1"/>
          </p:cNvSpPr>
          <p:nvPr>
            <p:ph sz="quarter" idx="1"/>
          </p:nvPr>
        </p:nvSpPr>
        <p:spPr/>
        <p:txBody>
          <a:bodyPr>
            <a:normAutofit fontScale="92500" lnSpcReduction="20000"/>
          </a:bodyPr>
          <a:lstStyle/>
          <a:p>
            <a:r>
              <a:rPr lang="uk-UA" dirty="0" smtClean="0"/>
              <a:t>Площа дна, яку займають у Світовому океані коралові утворення, становить не менше як           10 000 000 м</a:t>
            </a:r>
            <a:r>
              <a:rPr lang="uk-UA" baseline="30000" dirty="0" smtClean="0"/>
              <a:t>2</a:t>
            </a:r>
            <a:r>
              <a:rPr lang="uk-UA" dirty="0" smtClean="0"/>
              <a:t>. Це майже територія Європи. Рифові корали можуть існувати тільки в теплій воді за температури не нижче 20°С. тому й зустрічаються тільки у тропічних морях, між тридцятими паралелями півдня і півночі. Не живуть вони глибше, ніж 50м. У тілі поліпів ростуть одноклітинні водорості, яким необхідне сонячне світло. Ці водорості допомагають поліпам засвоювати їжу. Не терплять корали брудної і опрісненої води. Примхливі істоти . Живиться поліп планктоном і дрібними органічними рештками. З часом починає розмножуватися, і утворюється колонія, що складається із сотень і тисяч особин.</a:t>
            </a:r>
            <a:endParaRPr lang="ru-RU" dirty="0" smtClean="0"/>
          </a:p>
        </p:txBody>
      </p:sp>
      <p:sp>
        <p:nvSpPr>
          <p:cNvPr id="185346" name="AutoShape 2" descr="&amp;Pcy;&amp;ocy;&amp;lcy;&amp;iukcy;&amp;pcy;&amp;icy; &amp;kcy;&amp;ocy;&amp;rcy;&amp;acy;&amp;lcy;&amp;ocy;&amp;vcy;&amp;iuk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5348" name="AutoShape 4" descr="&amp;Pcy;&amp;ocy;&amp;lcy;&amp;iukcy;&amp;pcy;&amp;icy; &amp;kcy;&amp;ocy;&amp;rcy;&amp;acy;&amp;lcy;&amp;ocy;&amp;vcy;&amp;iukc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smtClean="0">
                <a:solidFill>
                  <a:schemeClr val="tx1"/>
                </a:solidFill>
              </a:rPr>
              <a:t>		Жага до Життя</a:t>
            </a:r>
            <a:endParaRPr lang="en-US" sz="4000" dirty="0">
              <a:solidFill>
                <a:schemeClr val="tx1"/>
              </a:solidFill>
            </a:endParaRPr>
          </a:p>
        </p:txBody>
      </p:sp>
      <p:sp>
        <p:nvSpPr>
          <p:cNvPr id="3" name="Содержимое 2"/>
          <p:cNvSpPr>
            <a:spLocks noGrp="1"/>
          </p:cNvSpPr>
          <p:nvPr>
            <p:ph sz="quarter" idx="1"/>
          </p:nvPr>
        </p:nvSpPr>
        <p:spPr/>
        <p:txBody>
          <a:bodyPr/>
          <a:lstStyle/>
          <a:p>
            <a:r>
              <a:rPr lang="uk-UA" dirty="0" smtClean="0"/>
              <a:t>Коралові колонії невпинно тягнуться вгору, до поверхні води, до світла. Швидкість їх росту залежить не тільки від виду, а й від місцевих умов.</a:t>
            </a:r>
            <a:endParaRPr lang="ru-RU" dirty="0" smtClean="0"/>
          </a:p>
          <a:p>
            <a:endParaRPr lang="en-US" dirty="0"/>
          </a:p>
        </p:txBody>
      </p:sp>
      <p:sp>
        <p:nvSpPr>
          <p:cNvPr id="184322" name="AutoShape 2" descr="&amp;Pcy;&amp;ocy;&amp;lcy;&amp;iukcy;&amp;pcy;&amp;icy; &amp;kcy;&amp;ocy;&amp;rcy;&amp;acy;&amp;lcy;&amp;ocy;&amp;vcy;&amp;iukc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24" name="AutoShape 4" descr="http://ru.all.biz/img/ru/catalog/398849.jpeg"/>
          <p:cNvSpPr>
            <a:spLocks noChangeAspect="1" noChangeArrowheads="1"/>
          </p:cNvSpPr>
          <p:nvPr/>
        </p:nvSpPr>
        <p:spPr bwMode="auto">
          <a:xfrm>
            <a:off x="63500" y="-136525"/>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26" name="Picture 6" descr="https://encrypted-tbn3.gstatic.com/images?q=tbn:ANd9GcT3NGLQ7YEiiK9tDoYkmpOmfKL66QTETy1irzEZxVSXHVwqdtXiUNpxkP8"/>
          <p:cNvPicPr>
            <a:picLocks noChangeAspect="1" noChangeArrowheads="1"/>
          </p:cNvPicPr>
          <p:nvPr/>
        </p:nvPicPr>
        <p:blipFill>
          <a:blip r:embed="rId2"/>
          <a:srcRect/>
          <a:stretch>
            <a:fillRect/>
          </a:stretch>
        </p:blipFill>
        <p:spPr bwMode="auto">
          <a:xfrm>
            <a:off x="3214678" y="2848529"/>
            <a:ext cx="5352847" cy="400947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http://gonefishing.org.ua/sites/default/files/rizne/zatonuli_sudna.jpg"/>
          <p:cNvPicPr>
            <a:picLocks noChangeAspect="1" noChangeArrowheads="1"/>
          </p:cNvPicPr>
          <p:nvPr/>
        </p:nvPicPr>
        <p:blipFill>
          <a:blip r:embed="rId2"/>
          <a:srcRect/>
          <a:stretch>
            <a:fillRect/>
          </a:stretch>
        </p:blipFill>
        <p:spPr bwMode="auto">
          <a:xfrm>
            <a:off x="4214810" y="3500438"/>
            <a:ext cx="4167200" cy="3117067"/>
          </a:xfrm>
          <a:prstGeom prst="rect">
            <a:avLst/>
          </a:prstGeom>
          <a:noFill/>
        </p:spPr>
      </p:pic>
      <p:sp>
        <p:nvSpPr>
          <p:cNvPr id="2" name="Заголовок 1"/>
          <p:cNvSpPr>
            <a:spLocks noGrp="1"/>
          </p:cNvSpPr>
          <p:nvPr>
            <p:ph type="title"/>
          </p:nvPr>
        </p:nvSpPr>
        <p:spPr/>
        <p:txBody>
          <a:bodyPr>
            <a:normAutofit/>
          </a:bodyPr>
          <a:lstStyle/>
          <a:p>
            <a:r>
              <a:rPr lang="uk-UA" sz="5400" dirty="0" smtClean="0">
                <a:solidFill>
                  <a:schemeClr val="tx1"/>
                </a:solidFill>
              </a:rPr>
              <a:t>Цікаве на дні моря</a:t>
            </a:r>
            <a:endParaRPr lang="en-US" sz="5400" dirty="0">
              <a:solidFill>
                <a:schemeClr val="tx1"/>
              </a:solidFill>
            </a:endParaRPr>
          </a:p>
        </p:txBody>
      </p:sp>
      <p:sp>
        <p:nvSpPr>
          <p:cNvPr id="3" name="Содержимое 2"/>
          <p:cNvSpPr>
            <a:spLocks noGrp="1"/>
          </p:cNvSpPr>
          <p:nvPr>
            <p:ph sz="quarter" idx="1"/>
          </p:nvPr>
        </p:nvSpPr>
        <p:spPr/>
        <p:txBody>
          <a:bodyPr/>
          <a:lstStyle/>
          <a:p>
            <a:r>
              <a:rPr lang="uk-UA" dirty="0" smtClean="0"/>
              <a:t>У Південно-Китайському морі, коли зривали </a:t>
            </a:r>
            <a:r>
              <a:rPr lang="uk-UA" dirty="0" err="1" smtClean="0"/>
              <a:t>рих</a:t>
            </a:r>
            <a:r>
              <a:rPr lang="uk-UA" dirty="0" smtClean="0"/>
              <a:t>, знайшли монету 1410р. її замурували корали після загибелі корабля. Скелет поліпа наростав зі швидкістю їм за 330 років.</a:t>
            </a:r>
            <a:endParaRPr lang="ru-RU" dirty="0" smtClean="0"/>
          </a:p>
          <a:p>
            <a:r>
              <a:rPr lang="uk-UA" dirty="0" smtClean="0"/>
              <a:t>А корабель, який загинув у Перській затоці, через 20 місяців був покритий кораловим панциром 60 см завтовшки. Тут корали ростуть швидше.</a:t>
            </a:r>
            <a:endParaRPr lang="en-US" dirty="0" smtClean="0"/>
          </a:p>
          <a:p>
            <a:endParaRPr lang="en-US" dirty="0"/>
          </a:p>
        </p:txBody>
      </p:sp>
    </p:spTree>
  </p:cSld>
  <p:clrMapOvr>
    <a:masterClrMapping/>
  </p:clrMapOvr>
  <p:transition>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descr="http://2.bp.blogspot.com/-TNNaBvS0kns/T-IK8JErHXI/AAAAAAAABW8/wL8fL4xM2yk/s1600/76310233_coral1.jpg"/>
          <p:cNvPicPr>
            <a:picLocks noChangeAspect="1" noChangeArrowheads="1"/>
          </p:cNvPicPr>
          <p:nvPr/>
        </p:nvPicPr>
        <p:blipFill>
          <a:blip r:embed="rId2"/>
          <a:srcRect/>
          <a:stretch>
            <a:fillRect/>
          </a:stretch>
        </p:blipFill>
        <p:spPr bwMode="auto">
          <a:xfrm>
            <a:off x="3429000" y="214290"/>
            <a:ext cx="5715000" cy="3962401"/>
          </a:xfrm>
          <a:prstGeom prst="rect">
            <a:avLst/>
          </a:prstGeom>
          <a:noFill/>
        </p:spPr>
      </p:pic>
      <p:sp>
        <p:nvSpPr>
          <p:cNvPr id="2" name="Заголовок 1"/>
          <p:cNvSpPr>
            <a:spLocks noGrp="1"/>
          </p:cNvSpPr>
          <p:nvPr>
            <p:ph type="title"/>
          </p:nvPr>
        </p:nvSpPr>
        <p:spPr/>
        <p:txBody>
          <a:bodyPr>
            <a:normAutofit/>
          </a:bodyPr>
          <a:lstStyle/>
          <a:p>
            <a:r>
              <a:rPr lang="uk-UA" sz="4400" dirty="0" smtClean="0">
                <a:solidFill>
                  <a:schemeClr val="tx1"/>
                </a:solidFill>
              </a:rPr>
              <a:t>Підводні дорогоцінності</a:t>
            </a:r>
            <a:endParaRPr lang="en-US" sz="4400" dirty="0">
              <a:solidFill>
                <a:schemeClr val="tx1"/>
              </a:solidFill>
            </a:endParaRPr>
          </a:p>
        </p:txBody>
      </p:sp>
      <p:sp>
        <p:nvSpPr>
          <p:cNvPr id="3" name="Содержимое 2"/>
          <p:cNvSpPr>
            <a:spLocks noGrp="1"/>
          </p:cNvSpPr>
          <p:nvPr>
            <p:ph sz="quarter" idx="1"/>
          </p:nvPr>
        </p:nvSpPr>
        <p:spPr>
          <a:xfrm>
            <a:off x="571472" y="3071810"/>
            <a:ext cx="7467600" cy="4873752"/>
          </a:xfrm>
        </p:spPr>
        <p:txBody>
          <a:bodyPr/>
          <a:lstStyle/>
          <a:p>
            <a:r>
              <a:rPr lang="uk-UA" dirty="0" smtClean="0"/>
              <a:t>Дуже часто у Сер</a:t>
            </a:r>
            <a:r>
              <a:rPr lang="uk-UA" dirty="0" smtClean="0">
                <a:solidFill>
                  <a:schemeClr val="bg1"/>
                </a:solidFill>
              </a:rPr>
              <a:t>едземному морі люди сидять </a:t>
            </a:r>
            <a:r>
              <a:rPr lang="uk-UA" dirty="0" smtClean="0"/>
              <a:t>у своїх човнах і опу</a:t>
            </a:r>
            <a:r>
              <a:rPr lang="uk-UA" dirty="0" smtClean="0">
                <a:solidFill>
                  <a:schemeClr val="bg1"/>
                </a:solidFill>
              </a:rPr>
              <a:t>скають у воду палку. Цікаво </a:t>
            </a:r>
            <a:r>
              <a:rPr lang="uk-UA" dirty="0" smtClean="0"/>
              <a:t>хто ці люди і що </a:t>
            </a:r>
            <a:r>
              <a:rPr lang="uk-UA" dirty="0" smtClean="0">
                <a:solidFill>
                  <a:schemeClr val="bg1"/>
                </a:solidFill>
              </a:rPr>
              <a:t>вони роблять? Це ловці </a:t>
            </a:r>
            <a:r>
              <a:rPr lang="uk-UA" dirty="0" smtClean="0"/>
              <a:t>благородного, або червоного корала. Це не ті корали-будівельники, які утворюють рифи і острови. З благородного корала роблять різні прикраси, більше 2 тис. років носять рожеві, червоні і чорні коралові намиста. </a:t>
            </a:r>
            <a:endParaRPr lang="ru-RU" dirty="0" smtClean="0"/>
          </a:p>
          <a:p>
            <a:endParaRPr lang="en-US" dirty="0"/>
          </a:p>
        </p:txBody>
      </p:sp>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http://2.bp.blogspot.com/-9ifb5fjKH_o/TxM-IUHxy4I/AAAAAAAAAVU/JEjyVeKK7dg/s1600/Corallo1.jpg"/>
          <p:cNvPicPr>
            <a:picLocks noChangeAspect="1" noChangeArrowheads="1"/>
          </p:cNvPicPr>
          <p:nvPr/>
        </p:nvPicPr>
        <p:blipFill>
          <a:blip r:embed="rId2"/>
          <a:srcRect/>
          <a:stretch>
            <a:fillRect/>
          </a:stretch>
        </p:blipFill>
        <p:spPr bwMode="auto">
          <a:xfrm>
            <a:off x="3500430" y="2357430"/>
            <a:ext cx="5324475" cy="4067176"/>
          </a:xfrm>
          <a:prstGeom prst="rect">
            <a:avLst/>
          </a:prstGeom>
          <a:noFill/>
        </p:spPr>
      </p:pic>
      <p:sp>
        <p:nvSpPr>
          <p:cNvPr id="2" name="Заголовок 1"/>
          <p:cNvSpPr>
            <a:spLocks noGrp="1"/>
          </p:cNvSpPr>
          <p:nvPr>
            <p:ph type="title"/>
          </p:nvPr>
        </p:nvSpPr>
        <p:spPr/>
        <p:txBody>
          <a:bodyPr>
            <a:normAutofit/>
          </a:bodyPr>
          <a:lstStyle/>
          <a:p>
            <a:r>
              <a:rPr lang="uk-UA" sz="4800" dirty="0" smtClean="0">
                <a:solidFill>
                  <a:schemeClr val="tx1"/>
                </a:solidFill>
              </a:rPr>
              <a:t>Родовища коралів</a:t>
            </a:r>
            <a:endParaRPr lang="en-US" sz="4800" dirty="0">
              <a:solidFill>
                <a:schemeClr val="tx1"/>
              </a:solidFill>
            </a:endParaRPr>
          </a:p>
        </p:txBody>
      </p:sp>
      <p:sp>
        <p:nvSpPr>
          <p:cNvPr id="3" name="Содержимое 2"/>
          <p:cNvSpPr>
            <a:spLocks noGrp="1"/>
          </p:cNvSpPr>
          <p:nvPr>
            <p:ph sz="quarter" idx="1"/>
          </p:nvPr>
        </p:nvSpPr>
        <p:spPr/>
        <p:txBody>
          <a:bodyPr/>
          <a:lstStyle/>
          <a:p>
            <a:r>
              <a:rPr lang="uk-UA" dirty="0" smtClean="0"/>
              <a:t>В Італії, Японії є фабрики коралових виробів. Червоний корал добувають й уздовж північних берегів Африки, н</a:t>
            </a:r>
            <a:r>
              <a:rPr lang="uk-UA" dirty="0" smtClean="0">
                <a:solidFill>
                  <a:schemeClr val="bg1"/>
                </a:solidFill>
              </a:rPr>
              <a:t>а півдні Греції, а також біля </a:t>
            </a:r>
            <a:r>
              <a:rPr lang="uk-UA" dirty="0" smtClean="0"/>
              <a:t>берегів Японії і Ав</a:t>
            </a:r>
            <a:r>
              <a:rPr lang="uk-UA" dirty="0" smtClean="0">
                <a:solidFill>
                  <a:schemeClr val="bg1"/>
                </a:solidFill>
              </a:rPr>
              <a:t>стралії, чорний - у Перській </a:t>
            </a:r>
            <a:r>
              <a:rPr lang="uk-UA" dirty="0" smtClean="0"/>
              <a:t>затоці. Ловлять ко</a:t>
            </a:r>
            <a:r>
              <a:rPr lang="uk-UA" dirty="0" smtClean="0">
                <a:solidFill>
                  <a:schemeClr val="bg1"/>
                </a:solidFill>
              </a:rPr>
              <a:t>рали на глибині 30 - 300 м.</a:t>
            </a:r>
            <a:endParaRPr lang="en-US" dirty="0">
              <a:solidFill>
                <a:schemeClr val="bg1"/>
              </a:solidFill>
            </a:endParaRPr>
          </a:p>
        </p:txBody>
      </p:sp>
    </p:spTree>
  </p:cSld>
  <p:clrMapOvr>
    <a:masterClrMapping/>
  </p:clrMapOvr>
  <p:transition>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7200" dirty="0" smtClean="0">
                <a:solidFill>
                  <a:schemeClr val="tx1"/>
                </a:solidFill>
              </a:rPr>
              <a:t>Висновок</a:t>
            </a:r>
            <a:endParaRPr lang="en-US" sz="7200" dirty="0">
              <a:solidFill>
                <a:schemeClr val="tx1"/>
              </a:solidFill>
            </a:endParaRPr>
          </a:p>
        </p:txBody>
      </p:sp>
      <p:sp>
        <p:nvSpPr>
          <p:cNvPr id="3" name="Содержимое 2"/>
          <p:cNvSpPr>
            <a:spLocks noGrp="1"/>
          </p:cNvSpPr>
          <p:nvPr>
            <p:ph sz="quarter" idx="1"/>
          </p:nvPr>
        </p:nvSpPr>
        <p:spPr/>
        <p:style>
          <a:lnRef idx="1">
            <a:schemeClr val="accent1"/>
          </a:lnRef>
          <a:fillRef idx="2">
            <a:schemeClr val="accent1"/>
          </a:fillRef>
          <a:effectRef idx="1">
            <a:schemeClr val="accent1"/>
          </a:effectRef>
          <a:fontRef idx="minor">
            <a:schemeClr val="dk1"/>
          </a:fontRef>
        </p:style>
        <p:txBody>
          <a:bodyPr/>
          <a:lstStyle/>
          <a:p>
            <a:pPr>
              <a:buBlip>
                <a:blip r:embed="rId2"/>
              </a:buBlip>
            </a:pPr>
            <a:r>
              <a:rPr lang="uk-UA" dirty="0" smtClean="0"/>
              <a:t>Сьогодні на уроці біології, ми</a:t>
            </a:r>
          </a:p>
          <a:p>
            <a:pPr>
              <a:buBlip>
                <a:blip r:embed="rId2"/>
              </a:buBlip>
            </a:pPr>
            <a:r>
              <a:rPr lang="uk-UA" dirty="0" smtClean="0"/>
              <a:t>Повторили хто такі кишковопорожнинні, хто така гідра;</a:t>
            </a:r>
          </a:p>
          <a:p>
            <a:pPr>
              <a:buBlip>
                <a:blip r:embed="rId2"/>
              </a:buBlip>
            </a:pPr>
            <a:r>
              <a:rPr lang="uk-UA" dirty="0" smtClean="0"/>
              <a:t>Ознайомилися з медузою </a:t>
            </a:r>
            <a:r>
              <a:rPr lang="uk-UA" dirty="0" err="1" smtClean="0"/>
              <a:t>Ціанеєю</a:t>
            </a:r>
            <a:r>
              <a:rPr lang="uk-UA" dirty="0" smtClean="0"/>
              <a:t>;</a:t>
            </a:r>
          </a:p>
          <a:p>
            <a:pPr>
              <a:buBlip>
                <a:blip r:embed="rId2"/>
              </a:buBlip>
            </a:pPr>
            <a:r>
              <a:rPr lang="uk-UA" dirty="0" smtClean="0"/>
              <a:t>З медузою Хрестовиком;</a:t>
            </a:r>
          </a:p>
          <a:p>
            <a:pPr>
              <a:buBlip>
                <a:blip r:embed="rId2"/>
              </a:buBlip>
            </a:pPr>
            <a:r>
              <a:rPr lang="uk-UA" dirty="0" smtClean="0"/>
              <a:t>Дізналися хто така </a:t>
            </a:r>
            <a:r>
              <a:rPr lang="uk-UA" dirty="0" err="1" smtClean="0"/>
              <a:t>Фізалія</a:t>
            </a:r>
            <a:r>
              <a:rPr lang="uk-UA" dirty="0" smtClean="0"/>
              <a:t>;</a:t>
            </a:r>
          </a:p>
          <a:p>
            <a:pPr>
              <a:buBlip>
                <a:blip r:embed="rId2"/>
              </a:buBlip>
            </a:pPr>
            <a:r>
              <a:rPr lang="uk-UA" dirty="0" smtClean="0"/>
              <a:t>Що утворюють коралові поліпи;</a:t>
            </a:r>
          </a:p>
          <a:p>
            <a:pPr>
              <a:buBlip>
                <a:blip r:embed="rId2"/>
              </a:buBlip>
            </a:pPr>
            <a:r>
              <a:rPr lang="uk-UA" dirty="0" smtClean="0"/>
              <a:t>Як використовують Благородні корали і де.</a:t>
            </a:r>
          </a:p>
          <a:p>
            <a:pPr>
              <a:buBlip>
                <a:blip r:embed="rId2"/>
              </a:buBlip>
            </a:pPr>
            <a:endParaRPr lang="uk-UA" dirty="0" smtClean="0"/>
          </a:p>
          <a:p>
            <a:pPr>
              <a:buBlip>
                <a:blip r:embed="rId2"/>
              </a:buBlip>
            </a:pPr>
            <a:endParaRPr lang="uk-UA" dirty="0" smtClean="0"/>
          </a:p>
          <a:p>
            <a:pPr>
              <a:buBlip>
                <a:blip r:embed="rId2"/>
              </a:buBlip>
            </a:pPr>
            <a:endParaRPr lang="uk-UA" dirty="0" smtClean="0"/>
          </a:p>
          <a:p>
            <a:pPr>
              <a:buBlip>
                <a:blip r:embed="rId2"/>
              </a:buBlip>
            </a:pPr>
            <a:endParaRPr lang="uk-UA" dirty="0" smtClean="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Мета</a:t>
            </a:r>
            <a:endParaRPr lang="en-US" dirty="0"/>
          </a:p>
        </p:txBody>
      </p:sp>
      <p:graphicFrame>
        <p:nvGraphicFramePr>
          <p:cNvPr id="4" name="Содержимое 3"/>
          <p:cNvGraphicFramePr>
            <a:graphicFrameLocks noGrp="1"/>
          </p:cNvGraphicFramePr>
          <p:nvPr>
            <p:ph sz="quarter" idx="1"/>
          </p:nvPr>
        </p:nvGraphicFramePr>
        <p:xfrm>
          <a:off x="0" y="0"/>
          <a:ext cx="885828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9444" name="Picture 4" descr="http://aquasea.narod.ru/foto/Monterey-044.jpg"/>
          <p:cNvPicPr>
            <a:picLocks noChangeAspect="1" noChangeArrowheads="1"/>
          </p:cNvPicPr>
          <p:nvPr/>
        </p:nvPicPr>
        <p:blipFill>
          <a:blip r:embed="rId6"/>
          <a:srcRect/>
          <a:stretch>
            <a:fillRect/>
          </a:stretch>
        </p:blipFill>
        <p:spPr bwMode="auto">
          <a:xfrm>
            <a:off x="3143240" y="2357430"/>
            <a:ext cx="2664928" cy="2000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6" name="Picture 6" descr="http://hiblogger.net/img/userfiles/2009/03/20/66962/open_book-ecs6q.jpg"/>
          <p:cNvPicPr>
            <a:picLocks noChangeAspect="1" noChangeArrowheads="1"/>
          </p:cNvPicPr>
          <p:nvPr/>
        </p:nvPicPr>
        <p:blipFill>
          <a:blip r:embed="rId2"/>
          <a:srcRect/>
          <a:stretch>
            <a:fillRect/>
          </a:stretch>
        </p:blipFill>
        <p:spPr bwMode="auto">
          <a:xfrm>
            <a:off x="357158" y="285728"/>
            <a:ext cx="8358245" cy="63579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p:txBody>
          <a:bodyPr>
            <a:noAutofit/>
          </a:bodyPr>
          <a:lstStyle/>
          <a:p>
            <a:r>
              <a:rPr lang="uk-UA" sz="6000" b="1" dirty="0" smtClean="0">
                <a:solidFill>
                  <a:schemeClr val="tx1"/>
                </a:solidFill>
                <a:effectLst>
                  <a:outerShdw blurRad="38100" dist="38100" dir="2700000" algn="tl">
                    <a:srgbClr val="000000">
                      <a:alpha val="43137"/>
                    </a:srgbClr>
                  </a:outerShdw>
                </a:effectLst>
                <a:latin typeface="Cooper Black" pitchFamily="18" charset="0"/>
                <a:cs typeface="FrankRuehl" pitchFamily="34" charset="-79"/>
              </a:rPr>
              <a:t>    Дякую за увагу !</a:t>
            </a:r>
            <a:endParaRPr lang="en-US" sz="6000" b="1" dirty="0">
              <a:solidFill>
                <a:schemeClr val="tx1"/>
              </a:solidFill>
              <a:effectLst>
                <a:outerShdw blurRad="38100" dist="38100" dir="2700000" algn="tl">
                  <a:srgbClr val="000000">
                    <a:alpha val="43137"/>
                  </a:srgbClr>
                </a:outerShdw>
              </a:effectLst>
              <a:latin typeface="Cooper Black" pitchFamily="18" charset="0"/>
              <a:cs typeface="FrankRuehl" pitchFamily="34" charset="-79"/>
            </a:endParaRPr>
          </a:p>
        </p:txBody>
      </p:sp>
      <p:sp>
        <p:nvSpPr>
          <p:cNvPr id="3" name="Содержимое 2"/>
          <p:cNvSpPr>
            <a:spLocks noGrp="1"/>
          </p:cNvSpPr>
          <p:nvPr>
            <p:ph sz="quarter" idx="1"/>
          </p:nvPr>
        </p:nvSpPr>
        <p:spPr>
          <a:xfrm>
            <a:off x="4786314" y="1714488"/>
            <a:ext cx="3543296" cy="1614486"/>
          </a:xfrm>
        </p:spPr>
        <p:txBody>
          <a:bodyPr/>
          <a:lstStyle/>
          <a:p>
            <a:r>
              <a:rPr lang="uk-UA" dirty="0" smtClean="0"/>
              <a:t>Підготувала</a:t>
            </a:r>
            <a:r>
              <a:rPr lang="uk-UA" dirty="0" smtClean="0"/>
              <a:t>,</a:t>
            </a:r>
            <a:endParaRPr lang="uk-UA" dirty="0" smtClean="0"/>
          </a:p>
          <a:p>
            <a:r>
              <a:rPr lang="uk-UA" dirty="0" smtClean="0"/>
              <a:t>Клуб Олена</a:t>
            </a:r>
          </a:p>
          <a:p>
            <a:endParaRPr lang="en-US" dirty="0"/>
          </a:p>
        </p:txBody>
      </p:sp>
      <p:sp>
        <p:nvSpPr>
          <p:cNvPr id="194562" name="AutoShape 2" descr="http://hiblogger.net/img/userfiles/2009/03/20/66962/open_book-ecs6q.jpg"/>
          <p:cNvSpPr>
            <a:spLocks noChangeAspect="1" noChangeArrowheads="1"/>
          </p:cNvSpPr>
          <p:nvPr/>
        </p:nvSpPr>
        <p:spPr bwMode="auto">
          <a:xfrm>
            <a:off x="63500" y="-136525"/>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564" name="AutoShape 4" descr="http://hiblogger.net/img/userfiles/2009/03/20/66962/open_book-ecs6q.jpg"/>
          <p:cNvSpPr>
            <a:spLocks noChangeAspect="1" noChangeArrowheads="1"/>
          </p:cNvSpPr>
          <p:nvPr/>
        </p:nvSpPr>
        <p:spPr bwMode="auto">
          <a:xfrm>
            <a:off x="63500" y="-136525"/>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8" name="Picture 6" descr="https://encrypted-tbn3.gstatic.com/images?q=tbn:ANd9GcRNQJ43rAo5WCjfgn6gQ7WGXXI1kK8nZqxIlxixV8uC2Sy0HtPsYA"/>
          <p:cNvPicPr>
            <a:picLocks noChangeAspect="1" noChangeArrowheads="1"/>
          </p:cNvPicPr>
          <p:nvPr/>
        </p:nvPicPr>
        <p:blipFill>
          <a:blip r:embed="rId2"/>
          <a:srcRect/>
          <a:stretch>
            <a:fillRect/>
          </a:stretch>
        </p:blipFill>
        <p:spPr bwMode="auto">
          <a:xfrm>
            <a:off x="3143240" y="3982323"/>
            <a:ext cx="4572000" cy="2875677"/>
          </a:xfrm>
          <a:prstGeom prst="rect">
            <a:avLst/>
          </a:prstGeom>
          <a:noFill/>
        </p:spPr>
      </p:pic>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uk-UA" sz="4800" dirty="0" smtClean="0">
                <a:solidFill>
                  <a:schemeClr val="tx1"/>
                </a:solidFill>
              </a:rPr>
              <a:t>Повторення вивченого</a:t>
            </a:r>
            <a:endParaRPr lang="en-US" sz="4800" dirty="0">
              <a:solidFill>
                <a:schemeClr val="tx1"/>
              </a:solidFill>
            </a:endParaRPr>
          </a:p>
        </p:txBody>
      </p:sp>
      <p:sp>
        <p:nvSpPr>
          <p:cNvPr id="3" name="Содержимое 2"/>
          <p:cNvSpPr>
            <a:spLocks noGrp="1"/>
          </p:cNvSpPr>
          <p:nvPr>
            <p:ph sz="quarter" idx="1"/>
          </p:nvPr>
        </p:nvSpPr>
        <p:spPr/>
        <p:txBody>
          <a:bodyPr/>
          <a:lstStyle/>
          <a:p>
            <a:r>
              <a:rPr lang="ru-RU" b="1" dirty="0" err="1" smtClean="0"/>
              <a:t>Кишковопорожнинні</a:t>
            </a:r>
            <a:r>
              <a:rPr lang="ru-RU" dirty="0" smtClean="0"/>
              <a:t> — </a:t>
            </a:r>
            <a:r>
              <a:rPr lang="ru-RU" dirty="0" err="1" smtClean="0"/>
              <a:t>нижчі</a:t>
            </a:r>
            <a:r>
              <a:rPr lang="ru-RU" dirty="0" smtClean="0"/>
              <a:t> </a:t>
            </a:r>
            <a:r>
              <a:rPr lang="ru-RU" dirty="0" err="1" smtClean="0"/>
              <a:t>багатоклітинні</a:t>
            </a:r>
            <a:r>
              <a:rPr lang="ru-RU" dirty="0" smtClean="0"/>
              <a:t> </a:t>
            </a:r>
            <a:r>
              <a:rPr lang="ru-RU" dirty="0" err="1" smtClean="0"/>
              <a:t>двошарові</a:t>
            </a:r>
            <a:r>
              <a:rPr lang="ru-RU" dirty="0" smtClean="0"/>
              <a:t> </a:t>
            </a:r>
            <a:r>
              <a:rPr lang="ru-RU" dirty="0" err="1" smtClean="0"/>
              <a:t>тварини</a:t>
            </a:r>
            <a:r>
              <a:rPr lang="ru-RU" dirty="0" smtClean="0"/>
              <a:t>. </a:t>
            </a:r>
            <a:r>
              <a:rPr lang="ru-RU" dirty="0" err="1" smtClean="0"/>
              <a:t>Їх</a:t>
            </a:r>
            <a:r>
              <a:rPr lang="ru-RU" dirty="0" smtClean="0"/>
              <a:t> </a:t>
            </a:r>
            <a:r>
              <a:rPr lang="ru-RU" dirty="0" err="1" smtClean="0"/>
              <a:t>налічується</a:t>
            </a:r>
            <a:r>
              <a:rPr lang="ru-RU" dirty="0" smtClean="0"/>
              <a:t> </a:t>
            </a:r>
            <a:r>
              <a:rPr lang="ru-RU" dirty="0" err="1" smtClean="0"/>
              <a:t>близько</a:t>
            </a:r>
            <a:r>
              <a:rPr lang="ru-RU" dirty="0" smtClean="0"/>
              <a:t> 9 </a:t>
            </a:r>
            <a:r>
              <a:rPr lang="ru-RU" dirty="0" err="1" smtClean="0"/>
              <a:t>тисяч</a:t>
            </a:r>
            <a:r>
              <a:rPr lang="ru-RU" dirty="0" smtClean="0"/>
              <a:t> </a:t>
            </a:r>
            <a:r>
              <a:rPr lang="ru-RU" dirty="0" err="1" smtClean="0"/>
              <a:t>видів</a:t>
            </a:r>
            <a:r>
              <a:rPr lang="ru-RU" dirty="0" smtClean="0"/>
              <a:t>. </a:t>
            </a:r>
            <a:r>
              <a:rPr lang="ru-RU" dirty="0" err="1" smtClean="0"/>
              <a:t>Це</a:t>
            </a:r>
            <a:r>
              <a:rPr lang="ru-RU" dirty="0" smtClean="0"/>
              <a:t> </a:t>
            </a:r>
            <a:r>
              <a:rPr lang="ru-RU" dirty="0" err="1" smtClean="0"/>
              <a:t>водні</a:t>
            </a:r>
            <a:r>
              <a:rPr lang="ru-RU" dirty="0" smtClean="0"/>
              <a:t>, </a:t>
            </a:r>
            <a:r>
              <a:rPr lang="ru-RU" dirty="0" err="1" smtClean="0"/>
              <a:t>переважно</a:t>
            </a:r>
            <a:r>
              <a:rPr lang="ru-RU" dirty="0" smtClean="0"/>
              <a:t> </a:t>
            </a:r>
            <a:r>
              <a:rPr lang="ru-RU" dirty="0" err="1" smtClean="0"/>
              <a:t>морські</a:t>
            </a:r>
            <a:r>
              <a:rPr lang="ru-RU" dirty="0" smtClean="0"/>
              <a:t> </a:t>
            </a:r>
            <a:r>
              <a:rPr lang="ru-RU" dirty="0" err="1" smtClean="0"/>
              <a:t>тварини</a:t>
            </a:r>
            <a:r>
              <a:rPr lang="ru-RU" dirty="0" smtClean="0"/>
              <a:t>, </a:t>
            </a:r>
            <a:r>
              <a:rPr lang="ru-RU" dirty="0" err="1" smtClean="0"/>
              <a:t>які</a:t>
            </a:r>
            <a:r>
              <a:rPr lang="ru-RU" dirty="0" smtClean="0"/>
              <a:t> </a:t>
            </a:r>
            <a:r>
              <a:rPr lang="ru-RU" dirty="0" err="1" smtClean="0"/>
              <a:t>прикріплені</a:t>
            </a:r>
            <a:r>
              <a:rPr lang="ru-RU" dirty="0" smtClean="0"/>
              <a:t> до субстрату </a:t>
            </a:r>
            <a:r>
              <a:rPr lang="ru-RU" dirty="0" err="1" smtClean="0"/>
              <a:t>або</a:t>
            </a:r>
            <a:r>
              <a:rPr lang="ru-RU" dirty="0" smtClean="0"/>
              <a:t> </a:t>
            </a:r>
            <a:r>
              <a:rPr lang="ru-RU" dirty="0" err="1" smtClean="0"/>
              <a:t>плавають</a:t>
            </a:r>
            <a:r>
              <a:rPr lang="ru-RU" dirty="0" smtClean="0"/>
              <a:t> у </a:t>
            </a:r>
            <a:r>
              <a:rPr lang="ru-RU" dirty="0" err="1" smtClean="0"/>
              <a:t>товщі</a:t>
            </a:r>
            <a:r>
              <a:rPr lang="ru-RU" dirty="0" smtClean="0"/>
              <a:t> води. </a:t>
            </a:r>
            <a:r>
              <a:rPr lang="ru-RU" dirty="0" err="1" smtClean="0"/>
              <a:t>Це</a:t>
            </a:r>
            <a:r>
              <a:rPr lang="ru-RU" dirty="0" smtClean="0"/>
              <a:t> </a:t>
            </a:r>
            <a:r>
              <a:rPr lang="ru-RU" dirty="0" err="1" smtClean="0"/>
              <a:t>поодинокі</a:t>
            </a:r>
            <a:r>
              <a:rPr lang="ru-RU" dirty="0" smtClean="0"/>
              <a:t> </a:t>
            </a:r>
            <a:r>
              <a:rPr lang="ru-RU" dirty="0" err="1" smtClean="0"/>
              <a:t>або</a:t>
            </a:r>
            <a:r>
              <a:rPr lang="ru-RU" dirty="0" smtClean="0"/>
              <a:t> </a:t>
            </a:r>
            <a:r>
              <a:rPr lang="ru-RU" dirty="0" err="1" smtClean="0"/>
              <a:t>колоніальні</a:t>
            </a:r>
            <a:r>
              <a:rPr lang="ru-RU" dirty="0" smtClean="0"/>
              <a:t> </a:t>
            </a:r>
            <a:r>
              <a:rPr lang="ru-RU" dirty="0" err="1" smtClean="0"/>
              <a:t>форми</a:t>
            </a:r>
            <a:r>
              <a:rPr lang="ru-RU" dirty="0" smtClean="0"/>
              <a:t>, </a:t>
            </a:r>
            <a:r>
              <a:rPr lang="ru-RU" dirty="0" err="1" smtClean="0"/>
              <a:t>що</a:t>
            </a:r>
            <a:r>
              <a:rPr lang="ru-RU" dirty="0" smtClean="0"/>
              <a:t> </a:t>
            </a:r>
            <a:r>
              <a:rPr lang="ru-RU" dirty="0" err="1" smtClean="0"/>
              <a:t>мають</a:t>
            </a:r>
            <a:r>
              <a:rPr lang="ru-RU" dirty="0" smtClean="0"/>
              <a:t> </a:t>
            </a:r>
            <a:r>
              <a:rPr lang="ru-RU" dirty="0" err="1" smtClean="0"/>
              <a:t>розміри</a:t>
            </a:r>
            <a:r>
              <a:rPr lang="ru-RU" dirty="0" smtClean="0"/>
              <a:t> </a:t>
            </a:r>
            <a:r>
              <a:rPr lang="ru-RU" dirty="0" err="1" smtClean="0"/>
              <a:t>від</a:t>
            </a:r>
            <a:r>
              <a:rPr lang="ru-RU" dirty="0" smtClean="0"/>
              <a:t> </a:t>
            </a:r>
            <a:r>
              <a:rPr lang="ru-RU" dirty="0" err="1" smtClean="0"/>
              <a:t>кількох</a:t>
            </a:r>
            <a:r>
              <a:rPr lang="ru-RU" dirty="0" smtClean="0"/>
              <a:t> </a:t>
            </a:r>
            <a:r>
              <a:rPr lang="ru-RU" dirty="0" err="1" smtClean="0"/>
              <a:t>міліметрів</a:t>
            </a:r>
            <a:r>
              <a:rPr lang="ru-RU" dirty="0" smtClean="0"/>
              <a:t> до </a:t>
            </a:r>
            <a:r>
              <a:rPr lang="ru-RU" dirty="0" err="1" smtClean="0"/>
              <a:t>кількох</a:t>
            </a:r>
            <a:r>
              <a:rPr lang="ru-RU" dirty="0" smtClean="0"/>
              <a:t> </a:t>
            </a:r>
            <a:r>
              <a:rPr lang="ru-RU" dirty="0" err="1" smtClean="0"/>
              <a:t>метрів</a:t>
            </a:r>
            <a:r>
              <a:rPr lang="ru-RU" dirty="0" smtClean="0"/>
              <a:t>.</a:t>
            </a:r>
            <a:endParaRPr lang="en-US" dirty="0"/>
          </a:p>
        </p:txBody>
      </p:sp>
      <p:sp>
        <p:nvSpPr>
          <p:cNvPr id="192514" name="AutoShape 2" descr="http://pti.kiev.ua/uploads/posts/2010-05/1274206987_iglokoj.jpg"/>
          <p:cNvSpPr>
            <a:spLocks noChangeAspect="1" noChangeArrowheads="1"/>
          </p:cNvSpPr>
          <p:nvPr/>
        </p:nvSpPr>
        <p:spPr bwMode="auto">
          <a:xfrm>
            <a:off x="63500" y="-136525"/>
            <a:ext cx="5534025" cy="3476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2516" name="AutoShape 4" descr="http://pti.kiev.ua/uploads/posts/2010-05/1274206987_iglokoj.jpg"/>
          <p:cNvSpPr>
            <a:spLocks noChangeAspect="1" noChangeArrowheads="1"/>
          </p:cNvSpPr>
          <p:nvPr/>
        </p:nvSpPr>
        <p:spPr bwMode="auto">
          <a:xfrm>
            <a:off x="63500" y="-136525"/>
            <a:ext cx="5534025" cy="3476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descr="http://molbiol.ru/pictures/hydra.jpg"/>
          <p:cNvPicPr>
            <a:picLocks noChangeAspect="1" noChangeArrowheads="1"/>
          </p:cNvPicPr>
          <p:nvPr/>
        </p:nvPicPr>
        <p:blipFill>
          <a:blip r:embed="rId2"/>
          <a:srcRect/>
          <a:stretch>
            <a:fillRect/>
          </a:stretch>
        </p:blipFill>
        <p:spPr bwMode="auto">
          <a:xfrm>
            <a:off x="4886325" y="500042"/>
            <a:ext cx="4257675" cy="47244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Заголовок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uk-UA" sz="4800" dirty="0" smtClean="0">
                <a:solidFill>
                  <a:schemeClr val="tx1"/>
                </a:solidFill>
              </a:rPr>
              <a:t>Повторення вивченого</a:t>
            </a:r>
            <a:endParaRPr lang="en-US" sz="4800" dirty="0">
              <a:solidFill>
                <a:schemeClr val="tx1"/>
              </a:solidFill>
            </a:endParaRPr>
          </a:p>
        </p:txBody>
      </p:sp>
      <p:sp>
        <p:nvSpPr>
          <p:cNvPr id="3" name="Содержимое 2"/>
          <p:cNvSpPr>
            <a:spLocks noGrp="1"/>
          </p:cNvSpPr>
          <p:nvPr>
            <p:ph sz="quarter" idx="1"/>
          </p:nvPr>
        </p:nvSpPr>
        <p:spPr>
          <a:xfrm>
            <a:off x="571472" y="3000372"/>
            <a:ext cx="7467600" cy="4873752"/>
          </a:xfrm>
        </p:spPr>
        <p:txBody>
          <a:bodyPr/>
          <a:lstStyle/>
          <a:p>
            <a:r>
              <a:rPr lang="ru-RU" dirty="0" smtClean="0"/>
              <a:t/>
            </a:r>
            <a:br>
              <a:rPr lang="ru-RU" dirty="0" smtClean="0"/>
            </a:br>
            <a:r>
              <a:rPr lang="ru-RU" dirty="0" smtClean="0"/>
              <a:t>   </a:t>
            </a:r>
            <a:r>
              <a:rPr lang="ru-RU" dirty="0" err="1" smtClean="0"/>
              <a:t>Прісноводі</a:t>
            </a:r>
            <a:r>
              <a:rPr lang="ru-RU" dirty="0" smtClean="0"/>
              <a:t> </a:t>
            </a:r>
            <a:r>
              <a:rPr lang="ru-RU" dirty="0" err="1" smtClean="0"/>
              <a:t>гідри</a:t>
            </a:r>
            <a:r>
              <a:rPr lang="ru-RU" dirty="0" smtClean="0"/>
              <a:t> - </a:t>
            </a:r>
            <a:r>
              <a:rPr lang="ru-RU" dirty="0" err="1" smtClean="0"/>
              <a:t>одні</a:t>
            </a:r>
            <a:r>
              <a:rPr lang="ru-RU" dirty="0" smtClean="0"/>
              <a:t> </a:t>
            </a:r>
            <a:r>
              <a:rPr lang="ru-RU" dirty="0" err="1" smtClean="0"/>
              <a:t>з</a:t>
            </a:r>
            <a:r>
              <a:rPr lang="ru-RU" dirty="0" smtClean="0"/>
              <a:t> </a:t>
            </a:r>
            <a:r>
              <a:rPr lang="ru-RU" dirty="0" err="1" smtClean="0"/>
              <a:t>н</a:t>
            </a:r>
            <a:r>
              <a:rPr lang="ru-RU" dirty="0" err="1" smtClean="0">
                <a:solidFill>
                  <a:schemeClr val="bg1"/>
                </a:solidFill>
              </a:rPr>
              <a:t>айдрібніших</a:t>
            </a:r>
            <a:r>
              <a:rPr lang="ru-RU" dirty="0" smtClean="0"/>
              <a:t> </a:t>
            </a:r>
            <a:r>
              <a:rPr lang="ru-RU" dirty="0" err="1" smtClean="0"/>
              <a:t>хижаків</a:t>
            </a:r>
            <a:r>
              <a:rPr lang="ru-RU" dirty="0" smtClean="0"/>
              <a:t>. </a:t>
            </a:r>
            <a:r>
              <a:rPr lang="ru-RU" dirty="0" err="1" smtClean="0"/>
              <a:t>Незважаючи</a:t>
            </a:r>
            <a:r>
              <a:rPr lang="ru-RU" dirty="0" smtClean="0"/>
              <a:t> на </a:t>
            </a:r>
            <a:r>
              <a:rPr lang="ru-RU" dirty="0" err="1" smtClean="0"/>
              <a:t>це</a:t>
            </a:r>
            <a:r>
              <a:rPr lang="ru-RU" dirty="0" smtClean="0"/>
              <a:t>, </a:t>
            </a:r>
            <a:r>
              <a:rPr lang="ru-RU" dirty="0" smtClean="0">
                <a:solidFill>
                  <a:schemeClr val="bg1"/>
                </a:solidFill>
              </a:rPr>
              <a:t>вони </a:t>
            </a:r>
            <a:r>
              <a:rPr lang="ru-RU" dirty="0" err="1" smtClean="0">
                <a:solidFill>
                  <a:schemeClr val="bg1"/>
                </a:solidFill>
              </a:rPr>
              <a:t>здатні</a:t>
            </a:r>
            <a:r>
              <a:rPr lang="ru-RU" dirty="0" smtClean="0">
                <a:solidFill>
                  <a:schemeClr val="bg1"/>
                </a:solidFill>
              </a:rPr>
              <a:t> </a:t>
            </a:r>
            <a:r>
              <a:rPr lang="ru-RU" dirty="0" err="1" smtClean="0"/>
              <a:t>забезпечити</a:t>
            </a:r>
            <a:r>
              <a:rPr lang="ru-RU" dirty="0" smtClean="0"/>
              <a:t> себе </a:t>
            </a:r>
            <a:r>
              <a:rPr lang="ru-RU" dirty="0" err="1" smtClean="0"/>
              <a:t>їжею</a:t>
            </a:r>
            <a:r>
              <a:rPr lang="ru-RU" dirty="0" smtClean="0"/>
              <a:t>. </a:t>
            </a:r>
            <a:r>
              <a:rPr lang="ru-RU" dirty="0" err="1" smtClean="0"/>
              <a:t>Гідри</a:t>
            </a:r>
            <a:r>
              <a:rPr lang="ru-RU" dirty="0" smtClean="0"/>
              <a:t> </a:t>
            </a:r>
            <a:r>
              <a:rPr lang="ru-RU" dirty="0" err="1" smtClean="0"/>
              <a:t>мають</a:t>
            </a:r>
            <a:r>
              <a:rPr lang="ru-RU" dirty="0" smtClean="0"/>
              <a:t> </a:t>
            </a:r>
            <a:r>
              <a:rPr lang="ru-RU" dirty="0" err="1" smtClean="0"/>
              <a:t>трубкоподібну</a:t>
            </a:r>
            <a:r>
              <a:rPr lang="ru-RU" dirty="0" smtClean="0"/>
              <a:t> форму </a:t>
            </a:r>
            <a:r>
              <a:rPr lang="ru-RU" dirty="0" err="1" smtClean="0"/>
              <a:t>тіла</a:t>
            </a:r>
            <a:r>
              <a:rPr lang="ru-RU" dirty="0" smtClean="0"/>
              <a:t>. За </a:t>
            </a:r>
            <a:r>
              <a:rPr lang="ru-RU" dirty="0" err="1" smtClean="0"/>
              <a:t>допомогою</a:t>
            </a:r>
            <a:r>
              <a:rPr lang="ru-RU" dirty="0" smtClean="0"/>
              <a:t> </a:t>
            </a:r>
            <a:r>
              <a:rPr lang="ru-RU" dirty="0" err="1" smtClean="0"/>
              <a:t>підошви</a:t>
            </a:r>
            <a:r>
              <a:rPr lang="ru-RU" dirty="0" smtClean="0"/>
              <a:t> вони </a:t>
            </a:r>
            <a:r>
              <a:rPr lang="ru-RU" dirty="0" err="1" smtClean="0"/>
              <a:t>прикріпляються</a:t>
            </a:r>
            <a:r>
              <a:rPr lang="ru-RU" dirty="0" smtClean="0"/>
              <a:t> до </a:t>
            </a:r>
            <a:r>
              <a:rPr lang="ru-RU" dirty="0" err="1" smtClean="0"/>
              <a:t>підводних</a:t>
            </a:r>
            <a:r>
              <a:rPr lang="ru-RU" dirty="0" smtClean="0"/>
              <a:t> </a:t>
            </a:r>
            <a:r>
              <a:rPr lang="ru-RU" dirty="0" err="1" smtClean="0"/>
              <a:t>рослин</a:t>
            </a:r>
            <a:r>
              <a:rPr lang="ru-RU" dirty="0" smtClean="0"/>
              <a:t> </a:t>
            </a:r>
            <a:r>
              <a:rPr lang="ru-RU" dirty="0" err="1" smtClean="0"/>
              <a:t>або</a:t>
            </a:r>
            <a:r>
              <a:rPr lang="ru-RU" dirty="0" smtClean="0"/>
              <a:t> </a:t>
            </a:r>
            <a:r>
              <a:rPr lang="ru-RU" dirty="0" err="1" smtClean="0"/>
              <a:t>каменів</a:t>
            </a:r>
            <a:r>
              <a:rPr lang="ru-RU" dirty="0" smtClean="0"/>
              <a:t> </a:t>
            </a:r>
            <a:r>
              <a:rPr lang="ru-RU" dirty="0" err="1" smtClean="0"/>
              <a:t>і</a:t>
            </a:r>
            <a:r>
              <a:rPr lang="ru-RU" dirty="0" smtClean="0"/>
              <a:t> </a:t>
            </a:r>
            <a:r>
              <a:rPr lang="ru-RU" dirty="0" err="1" smtClean="0"/>
              <a:t>ворушать</a:t>
            </a:r>
            <a:r>
              <a:rPr lang="ru-RU" dirty="0" smtClean="0"/>
              <a:t> </a:t>
            </a:r>
            <a:r>
              <a:rPr lang="ru-RU" dirty="0" err="1" smtClean="0"/>
              <a:t>щупальцями</a:t>
            </a:r>
            <a:r>
              <a:rPr lang="ru-RU" dirty="0" smtClean="0"/>
              <a:t> у </a:t>
            </a:r>
            <a:r>
              <a:rPr lang="ru-RU" dirty="0" err="1" smtClean="0"/>
              <a:t>пошуках</a:t>
            </a:r>
            <a:r>
              <a:rPr lang="ru-RU" dirty="0" smtClean="0"/>
              <a:t> </a:t>
            </a:r>
            <a:r>
              <a:rPr lang="ru-RU" dirty="0" err="1" smtClean="0"/>
              <a:t>здобичі</a:t>
            </a:r>
            <a:r>
              <a:rPr lang="ru-RU" dirty="0" smtClean="0"/>
              <a:t>. </a:t>
            </a:r>
            <a:r>
              <a:rPr lang="ru-RU" dirty="0" err="1" smtClean="0"/>
              <a:t>Гідри</a:t>
            </a:r>
            <a:r>
              <a:rPr lang="ru-RU" dirty="0" smtClean="0"/>
              <a:t> зеленого </a:t>
            </a:r>
            <a:r>
              <a:rPr lang="ru-RU" dirty="0" err="1" smtClean="0"/>
              <a:t>забарвлення</a:t>
            </a:r>
            <a:r>
              <a:rPr lang="ru-RU" dirty="0" smtClean="0"/>
              <a:t> </a:t>
            </a:r>
            <a:r>
              <a:rPr lang="ru-RU" dirty="0" err="1" smtClean="0"/>
              <a:t>містять</a:t>
            </a:r>
            <a:r>
              <a:rPr lang="ru-RU" dirty="0" smtClean="0"/>
              <a:t> в </a:t>
            </a:r>
            <a:r>
              <a:rPr lang="ru-RU" dirty="0" err="1" smtClean="0"/>
              <a:t>собі</a:t>
            </a:r>
            <a:r>
              <a:rPr lang="ru-RU" dirty="0" smtClean="0"/>
              <a:t> </a:t>
            </a:r>
            <a:r>
              <a:rPr lang="ru-RU" dirty="0" err="1" smtClean="0"/>
              <a:t>фотосинтезуючі</a:t>
            </a:r>
            <a:r>
              <a:rPr lang="ru-RU" dirty="0" smtClean="0"/>
              <a:t> </a:t>
            </a:r>
            <a:r>
              <a:rPr lang="ru-RU" dirty="0" err="1" smtClean="0"/>
              <a:t>водорослі</a:t>
            </a:r>
            <a:r>
              <a:rPr lang="ru-RU" dirty="0" smtClean="0"/>
              <a:t>.</a:t>
            </a:r>
            <a:endParaRPr lang="en-US" dirty="0"/>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http://murmolka.com/img/l/img.leprosorium.com/1352191"/>
          <p:cNvPicPr>
            <a:picLocks noChangeAspect="1" noChangeArrowheads="1"/>
          </p:cNvPicPr>
          <p:nvPr/>
        </p:nvPicPr>
        <p:blipFill>
          <a:blip r:embed="rId2"/>
          <a:srcRect/>
          <a:stretch>
            <a:fillRect/>
          </a:stretch>
        </p:blipFill>
        <p:spPr bwMode="auto">
          <a:xfrm>
            <a:off x="4214810" y="1928802"/>
            <a:ext cx="4352925" cy="47244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Заголовок 1"/>
          <p:cNvSpPr>
            <a:spLocks noGrp="1"/>
          </p:cNvSpPr>
          <p:nvPr>
            <p:ph type="title"/>
          </p:nvPr>
        </p:nvSpPr>
        <p:spPr/>
        <p:txBody>
          <a:bodyPr/>
          <a:lstStyle/>
          <a:p>
            <a:r>
              <a:rPr lang="uk-UA" dirty="0" smtClean="0">
                <a:solidFill>
                  <a:schemeClr val="tx1"/>
                </a:solidFill>
              </a:rPr>
              <a:t>Медуза </a:t>
            </a:r>
            <a:r>
              <a:rPr lang="uk-UA" dirty="0" err="1" smtClean="0">
                <a:solidFill>
                  <a:schemeClr val="tx1"/>
                </a:solidFill>
              </a:rPr>
              <a:t>Ціанея</a:t>
            </a:r>
            <a:r>
              <a:rPr lang="uk-UA" dirty="0" smtClean="0">
                <a:solidFill>
                  <a:schemeClr val="tx1"/>
                </a:solidFill>
              </a:rPr>
              <a:t> як різновид кишковопорожнинних</a:t>
            </a:r>
            <a:endParaRPr lang="en-US" dirty="0">
              <a:solidFill>
                <a:schemeClr val="tx1"/>
              </a:solidFill>
            </a:endParaRPr>
          </a:p>
        </p:txBody>
      </p:sp>
      <p:sp>
        <p:nvSpPr>
          <p:cNvPr id="3" name="Содержимое 2"/>
          <p:cNvSpPr>
            <a:spLocks noGrp="1"/>
          </p:cNvSpPr>
          <p:nvPr>
            <p:ph sz="quarter" idx="1"/>
          </p:nvPr>
        </p:nvSpPr>
        <p:spPr/>
        <p:txBody>
          <a:bodyPr numCol="1">
            <a:normAutofit/>
          </a:bodyPr>
          <a:lstStyle/>
          <a:p>
            <a:r>
              <a:rPr lang="uk-UA" dirty="0" smtClean="0"/>
              <a:t>Біля берегів Великобританії, а також у холодних північних морях,</a:t>
            </a:r>
            <a:r>
              <a:rPr lang="uk-UA" dirty="0" err="1" smtClean="0"/>
              <a:t>Баранцевому</a:t>
            </a:r>
            <a:r>
              <a:rPr lang="uk-UA" dirty="0" smtClean="0"/>
              <a:t> та Карському, можна побачити полярну медузу, або ціаную. Це справжній гігант: відомі особини діаметром до 2м. і з довжиною щупалець 20-30м. </a:t>
            </a:r>
            <a:r>
              <a:rPr lang="uk-UA" dirty="0" err="1" smtClean="0"/>
              <a:t>Конан</a:t>
            </a:r>
            <a:r>
              <a:rPr lang="uk-UA" dirty="0" smtClean="0"/>
              <a:t> Доль у своєму оповіданні «Лев’яча грива» так писав про цю медузу: « Вона така ж небезпечна, як кобра, а рани, завдані нею, болючіші за укуси змій». </a:t>
            </a:r>
          </a:p>
          <a:p>
            <a:endParaRPr lang="uk-UA" dirty="0" smtClean="0"/>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800" name="Picture 8" descr="https://encrypted-tbn3.gstatic.com/images?q=tbn:ANd9GcRoxHxQuB-jZaA1BhtF6Orm-JrsTtlPcC3JbZ3wgI3ByPWmxkR-FUhC5Q"/>
          <p:cNvPicPr>
            <a:picLocks noChangeAspect="1" noChangeArrowheads="1"/>
          </p:cNvPicPr>
          <p:nvPr/>
        </p:nvPicPr>
        <p:blipFill>
          <a:blip r:embed="rId2"/>
          <a:srcRect/>
          <a:stretch>
            <a:fillRect/>
          </a:stretch>
        </p:blipFill>
        <p:spPr bwMode="auto">
          <a:xfrm>
            <a:off x="5643570" y="3429000"/>
            <a:ext cx="3286165"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Заголовок 1"/>
          <p:cNvSpPr>
            <a:spLocks noGrp="1"/>
          </p:cNvSpPr>
          <p:nvPr>
            <p:ph type="title"/>
          </p:nvPr>
        </p:nvSpPr>
        <p:spPr>
          <a:xfrm>
            <a:off x="428596" y="0"/>
            <a:ext cx="7467600" cy="714356"/>
          </a:xfrm>
        </p:spPr>
        <p:txBody>
          <a:bodyPr>
            <a:noAutofit/>
          </a:bodyPr>
          <a:lstStyle/>
          <a:p>
            <a:r>
              <a:rPr lang="uk-UA" sz="4400" dirty="0" smtClean="0">
                <a:solidFill>
                  <a:schemeClr val="tx1"/>
                </a:solidFill>
              </a:rPr>
              <a:t>Чи справді є загроза?</a:t>
            </a:r>
            <a:endParaRPr lang="en-US" sz="4400" dirty="0">
              <a:solidFill>
                <a:schemeClr val="tx1"/>
              </a:solidFill>
            </a:endParaRPr>
          </a:p>
        </p:txBody>
      </p:sp>
      <p:sp>
        <p:nvSpPr>
          <p:cNvPr id="3" name="Содержимое 2"/>
          <p:cNvSpPr>
            <a:spLocks noGrp="1"/>
          </p:cNvSpPr>
          <p:nvPr>
            <p:ph sz="quarter" idx="1"/>
          </p:nvPr>
        </p:nvSpPr>
        <p:spPr>
          <a:xfrm>
            <a:off x="357158" y="1000108"/>
            <a:ext cx="7467600" cy="4873752"/>
          </a:xfrm>
        </p:spPr>
        <p:txBody>
          <a:bodyPr>
            <a:normAutofit fontScale="92500"/>
          </a:bodyPr>
          <a:lstStyle/>
          <a:p>
            <a:r>
              <a:rPr lang="uk-UA" dirty="0" smtClean="0"/>
              <a:t>	Проте письменник значно перебільшив небезпеку </a:t>
            </a:r>
            <a:r>
              <a:rPr lang="uk-UA" dirty="0" err="1" smtClean="0"/>
              <a:t>ціанеї</a:t>
            </a:r>
            <a:r>
              <a:rPr lang="uk-UA" dirty="0" smtClean="0"/>
              <a:t>. Той, хто доторкнувся до неї, відчував лише легке свербіння між пальцями рук і поколювання, схоже на слабий опік кропивою. Але для планктонних рачків, дрібних медуз, деяких рибок отрута медуз смертельна. Однак мальки тріски не чутлива і до отрути </a:t>
            </a:r>
            <a:r>
              <a:rPr lang="uk-UA" dirty="0" err="1" smtClean="0"/>
              <a:t>ціанеї</a:t>
            </a:r>
            <a:r>
              <a:rPr lang="uk-UA" dirty="0" smtClean="0"/>
              <a:t>. Медуза ховає мальків від ворогів, а вони знищують </a:t>
            </a:r>
          </a:p>
          <a:p>
            <a:r>
              <a:rPr lang="uk-UA" dirty="0" smtClean="0"/>
              <a:t>мікроорганізми на її тілі.</a:t>
            </a:r>
          </a:p>
          <a:p>
            <a:r>
              <a:rPr lang="uk-UA" dirty="0" smtClean="0"/>
              <a:t> Полярна медуза дуже красива. </a:t>
            </a:r>
          </a:p>
          <a:p>
            <a:r>
              <a:rPr lang="uk-UA" dirty="0" smtClean="0"/>
              <a:t>Її дзвін у центрі жовтуватий,</a:t>
            </a:r>
          </a:p>
          <a:p>
            <a:r>
              <a:rPr lang="uk-UA" dirty="0" smtClean="0"/>
              <a:t> по краях темно-коричневий, ротові лопаті малинові, а щупальця світло-рожеві. </a:t>
            </a:r>
            <a:endParaRPr lang="en-US" dirty="0"/>
          </a:p>
        </p:txBody>
      </p:sp>
      <p:sp>
        <p:nvSpPr>
          <p:cNvPr id="161794" name="AutoShape 2" descr="http://astrus.su/userfiles/1310273-Sir_Arthur_Conan_Doyle.jpg"/>
          <p:cNvSpPr>
            <a:spLocks noChangeAspect="1" noChangeArrowheads="1"/>
          </p:cNvSpPr>
          <p:nvPr/>
        </p:nvSpPr>
        <p:spPr bwMode="auto">
          <a:xfrm>
            <a:off x="63500" y="-136525"/>
            <a:ext cx="3028950" cy="472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1796" name="AutoShape 4" descr="http://astrus.su/userfiles/1310273-Sir_Arthur_Conan_Doyle.jpg"/>
          <p:cNvSpPr>
            <a:spLocks noChangeAspect="1" noChangeArrowheads="1"/>
          </p:cNvSpPr>
          <p:nvPr/>
        </p:nvSpPr>
        <p:spPr bwMode="auto">
          <a:xfrm>
            <a:off x="63500" y="-136525"/>
            <a:ext cx="3028950" cy="472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0" name="Picture 4" descr="http://content.foto.mail.ru/mail/vikiolh/_answers/i-914.jpg"/>
          <p:cNvPicPr>
            <a:picLocks noChangeAspect="1" noChangeArrowheads="1"/>
          </p:cNvPicPr>
          <p:nvPr/>
        </p:nvPicPr>
        <p:blipFill>
          <a:blip r:embed="rId2"/>
          <a:srcRect/>
          <a:stretch>
            <a:fillRect/>
          </a:stretch>
        </p:blipFill>
        <p:spPr bwMode="auto">
          <a:xfrm>
            <a:off x="47588" y="35691"/>
            <a:ext cx="9096412" cy="6822309"/>
          </a:xfrm>
          <a:prstGeom prst="rect">
            <a:avLst/>
          </a:prstGeom>
          <a:noFill/>
        </p:spPr>
      </p:pic>
      <p:sp>
        <p:nvSpPr>
          <p:cNvPr id="2" name="Заголовок 1"/>
          <p:cNvSpPr>
            <a:spLocks noGrp="1"/>
          </p:cNvSpPr>
          <p:nvPr>
            <p:ph type="title"/>
          </p:nvPr>
        </p:nvSpPr>
        <p:spPr/>
        <p:txBody>
          <a:bodyPr>
            <a:noAutofit/>
          </a:bodyPr>
          <a:lstStyle/>
          <a:p>
            <a:r>
              <a:rPr lang="uk-UA" sz="8800" dirty="0" err="1" smtClean="0">
                <a:solidFill>
                  <a:schemeClr val="bg1"/>
                </a:solidFill>
              </a:rPr>
              <a:t>Ціанея</a:t>
            </a:r>
            <a:endParaRPr lang="en-US" sz="8800" dirty="0">
              <a:solidFill>
                <a:schemeClr val="bg1"/>
              </a:solidFill>
            </a:endParaRPr>
          </a:p>
        </p:txBody>
      </p:sp>
      <p:sp>
        <p:nvSpPr>
          <p:cNvPr id="178178" name="AutoShape 2" descr="http://content.foto.mail.ru/mail/vikiolh/_answers/i-914.jpg"/>
          <p:cNvSpPr>
            <a:spLocks noChangeAspect="1" noChangeArrowheads="1"/>
          </p:cNvSpPr>
          <p:nvPr/>
        </p:nvSpPr>
        <p:spPr bwMode="auto">
          <a:xfrm>
            <a:off x="63500" y="-136525"/>
            <a:ext cx="38100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4" descr="http://www.vladtime.ru/uploads/posts/1311571161_i-10249.jpg"/>
          <p:cNvPicPr>
            <a:picLocks noChangeAspect="1" noChangeArrowheads="1"/>
          </p:cNvPicPr>
          <p:nvPr/>
        </p:nvPicPr>
        <p:blipFill>
          <a:blip r:embed="rId2"/>
          <a:srcRect/>
          <a:stretch>
            <a:fillRect/>
          </a:stretch>
        </p:blipFill>
        <p:spPr bwMode="auto">
          <a:xfrm>
            <a:off x="3214678" y="0"/>
            <a:ext cx="5715000" cy="3810000"/>
          </a:xfrm>
          <a:prstGeom prst="rect">
            <a:avLst/>
          </a:prstGeom>
          <a:noFill/>
        </p:spPr>
      </p:pic>
      <p:sp>
        <p:nvSpPr>
          <p:cNvPr id="2" name="Заголовок 1"/>
          <p:cNvSpPr>
            <a:spLocks noGrp="1"/>
          </p:cNvSpPr>
          <p:nvPr>
            <p:ph type="title"/>
          </p:nvPr>
        </p:nvSpPr>
        <p:spPr/>
        <p:txBody>
          <a:bodyPr/>
          <a:lstStyle/>
          <a:p>
            <a:r>
              <a:rPr lang="uk-UA" dirty="0" smtClean="0">
                <a:solidFill>
                  <a:schemeClr val="tx1"/>
                </a:solidFill>
              </a:rPr>
              <a:t>Небезпечна   </a:t>
            </a:r>
            <a:r>
              <a:rPr lang="uk-UA" dirty="0" smtClean="0">
                <a:solidFill>
                  <a:schemeClr val="bg1"/>
                </a:solidFill>
              </a:rPr>
              <a:t>медуза</a:t>
            </a:r>
            <a:endParaRPr lang="en-US" dirty="0">
              <a:solidFill>
                <a:schemeClr val="bg1"/>
              </a:solidFill>
            </a:endParaRPr>
          </a:p>
        </p:txBody>
      </p:sp>
      <p:sp>
        <p:nvSpPr>
          <p:cNvPr id="3" name="Содержимое 2"/>
          <p:cNvSpPr>
            <a:spLocks noGrp="1"/>
          </p:cNvSpPr>
          <p:nvPr>
            <p:ph sz="quarter" idx="1"/>
          </p:nvPr>
        </p:nvSpPr>
        <p:spPr>
          <a:xfrm>
            <a:off x="571472" y="3071810"/>
            <a:ext cx="7539038" cy="5588132"/>
          </a:xfrm>
        </p:spPr>
        <p:txBody>
          <a:bodyPr/>
          <a:lstStyle/>
          <a:p>
            <a:r>
              <a:rPr lang="uk-UA" dirty="0" smtClean="0"/>
              <a:t>У Беринговому </a:t>
            </a:r>
            <a:r>
              <a:rPr lang="uk-UA" dirty="0" smtClean="0">
                <a:solidFill>
                  <a:schemeClr val="bg1"/>
                </a:solidFill>
              </a:rPr>
              <a:t>морі, Охотському і Японському </a:t>
            </a:r>
            <a:r>
              <a:rPr lang="uk-UA" dirty="0" smtClean="0"/>
              <a:t>морі мешкає не</a:t>
            </a:r>
            <a:r>
              <a:rPr lang="uk-UA" dirty="0" smtClean="0">
                <a:solidFill>
                  <a:schemeClr val="bg1"/>
                </a:solidFill>
              </a:rPr>
              <a:t>безпечна медуза – хрестовик. </a:t>
            </a:r>
            <a:r>
              <a:rPr lang="uk-UA" dirty="0" smtClean="0"/>
              <a:t>Через 10хв. Після «опіку» у людини виникає слабкість, біль у поясниці, німіють руки, ноги, утруднюється дихання. Хвороба триває 4-5 днів. Особливо небезпечні повторні  «опіки». Коли хрестовиків розводиться дуже багато чудові пляжі Владивостока пустіють.</a:t>
            </a:r>
            <a:endParaRPr lang="ru-RU" dirty="0" smtClean="0"/>
          </a:p>
          <a:p>
            <a:endParaRPr lang="en-US"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8800" dirty="0" err="1" smtClean="0">
                <a:solidFill>
                  <a:schemeClr val="tx1"/>
                </a:solidFill>
              </a:rPr>
              <a:t>Синофор</a:t>
            </a:r>
            <a:endParaRPr lang="en-US" sz="8800" dirty="0">
              <a:solidFill>
                <a:schemeClr val="tx1"/>
              </a:solidFill>
            </a:endParaRPr>
          </a:p>
        </p:txBody>
      </p:sp>
      <p:sp>
        <p:nvSpPr>
          <p:cNvPr id="3" name="Содержимое 2"/>
          <p:cNvSpPr>
            <a:spLocks noGrp="1"/>
          </p:cNvSpPr>
          <p:nvPr>
            <p:ph sz="quarter" idx="1"/>
          </p:nvPr>
        </p:nvSpPr>
        <p:spPr/>
        <p:txBody>
          <a:bodyPr>
            <a:normAutofit/>
          </a:bodyPr>
          <a:lstStyle/>
          <a:p>
            <a:r>
              <a:rPr lang="uk-UA" dirty="0" smtClean="0"/>
              <a:t>Біля берегів Японії можна зустріти цікавих тварин – сифонофор. Це не тільки красиві, а й складно побудовані кишковопорожнинні. Вони являють собою цілу колонію тварин, яка на відміну від коралової плаває. </a:t>
            </a:r>
            <a:endParaRPr lang="ru-RU" dirty="0" smtClean="0"/>
          </a:p>
          <a:p>
            <a:endParaRPr lang="en-US" dirty="0"/>
          </a:p>
        </p:txBody>
      </p:sp>
      <p:pic>
        <p:nvPicPr>
          <p:cNvPr id="179202" name="Picture 2" descr="http://otvetin.ru/uploads/posts/2010-01/1263036123_meduza.jpg"/>
          <p:cNvPicPr>
            <a:picLocks noChangeAspect="1" noChangeArrowheads="1"/>
          </p:cNvPicPr>
          <p:nvPr/>
        </p:nvPicPr>
        <p:blipFill>
          <a:blip r:embed="rId2"/>
          <a:srcRect/>
          <a:stretch>
            <a:fillRect/>
          </a:stretch>
        </p:blipFill>
        <p:spPr bwMode="auto">
          <a:xfrm>
            <a:off x="3571868" y="3429000"/>
            <a:ext cx="4762500" cy="3143250"/>
          </a:xfrm>
          <a:prstGeom prst="rect">
            <a:avLst/>
          </a:prstGeom>
          <a:noFill/>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794</Words>
  <Application>Microsoft Office PowerPoint</Application>
  <PresentationFormat>Экран (4:3)</PresentationFormat>
  <Paragraphs>58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Эркер</vt:lpstr>
      <vt:lpstr>Кишковопорожнинні </vt:lpstr>
      <vt:lpstr>Мета</vt:lpstr>
      <vt:lpstr>Повторення вивченого</vt:lpstr>
      <vt:lpstr>Повторення вивченого</vt:lpstr>
      <vt:lpstr>Медуза Ціанея як різновид кишковопорожнинних</vt:lpstr>
      <vt:lpstr>Чи справді є загроза?</vt:lpstr>
      <vt:lpstr>Ціанея</vt:lpstr>
      <vt:lpstr>Небезпечна   медуза</vt:lpstr>
      <vt:lpstr>Синофор</vt:lpstr>
      <vt:lpstr>Особливість назви</vt:lpstr>
      <vt:lpstr>Особливості Фізалії</vt:lpstr>
      <vt:lpstr>Небезпечно торкатися фізалії </vt:lpstr>
      <vt:lpstr>Коралові поліпи</vt:lpstr>
      <vt:lpstr>Особливості коралів</vt:lpstr>
      <vt:lpstr>  Жага до Життя</vt:lpstr>
      <vt:lpstr>Цікаве на дні моря</vt:lpstr>
      <vt:lpstr>Підводні дорогоцінності</vt:lpstr>
      <vt:lpstr>Родовища коралів</vt:lpstr>
      <vt:lpstr>Висновок</vt:lpstr>
      <vt:lpstr>    Дякую за увагу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Кишковопорожнинні</dc:title>
  <dc:creator>olenka</dc:creator>
  <cp:lastModifiedBy>olenka</cp:lastModifiedBy>
  <cp:revision>25</cp:revision>
  <dcterms:created xsi:type="dcterms:W3CDTF">2012-10-25T16:44:36Z</dcterms:created>
  <dcterms:modified xsi:type="dcterms:W3CDTF">2014-06-05T14:36:50Z</dcterms:modified>
</cp:coreProperties>
</file>