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A50021"/>
    <a:srgbClr val="FF6699"/>
    <a:srgbClr val="FF3399"/>
    <a:srgbClr val="6600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2420938"/>
            <a:ext cx="9144000" cy="23034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2133600"/>
            <a:ext cx="9144000" cy="23034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32313"/>
            <a:ext cx="6400800" cy="14890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05C057-3052-49F2-8E98-1E5F323310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1844675"/>
            <a:ext cx="9144000" cy="23034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AB7-41B6-4A6C-9D9E-6597674ED3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44C99-3EC4-4F67-864E-E6CE095FC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5061E-1AE2-48E6-9C9A-26DF6D144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23FE-27D8-43AD-AA8E-8FAEA52B2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AC2C9-ECC7-4B61-8CC4-BFB59C7A65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F419-374C-4415-A1BF-E8FADC16AD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80CB-7E3F-4AA7-A689-BC8C02448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D357C-FAE8-47E0-A184-762AD2424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7B58-3A88-44A3-AA81-4CD9441C3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8368-0298-4C20-AF89-97DC3A6A5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1562yello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7975" y="5013325"/>
            <a:ext cx="2486025" cy="14954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395288" y="1484313"/>
            <a:ext cx="8353425" cy="4681537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0" y="287338"/>
            <a:ext cx="9144000" cy="19891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0" y="144463"/>
            <a:ext cx="9144000" cy="19891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0" y="0"/>
            <a:ext cx="9144000" cy="19891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BBC58C-E1EC-4787-A889-26A731EBCE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Імунітет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9-В класу</a:t>
            </a:r>
          </a:p>
          <a:p>
            <a:r>
              <a:rPr lang="uk-UA" dirty="0" err="1" smtClean="0"/>
              <a:t>Кошина</a:t>
            </a:r>
            <a:r>
              <a:rPr lang="uk-UA" dirty="0" smtClean="0"/>
              <a:t> Анна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Штучний 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329642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Для запобігання захворюванню на інфекційні хвороби та їхнього лікування виробляють </a:t>
            </a:r>
            <a:r>
              <a:rPr lang="uk-UA" sz="2000" b="1" u="sng" dirty="0" smtClean="0"/>
              <a:t>штучний імунітет</a:t>
            </a:r>
            <a:r>
              <a:rPr lang="uk-UA" sz="2000" dirty="0" smtClean="0"/>
              <a:t>. Він буває активним і пасивним.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</a:t>
            </a:r>
            <a:r>
              <a:rPr lang="uk-UA" sz="2000" i="1" dirty="0" smtClean="0"/>
              <a:t>Активний штучний імунітет</a:t>
            </a:r>
            <a:r>
              <a:rPr lang="uk-UA" sz="2000" dirty="0" smtClean="0"/>
              <a:t> виникає внаслідок </a:t>
            </a:r>
            <a:r>
              <a:rPr lang="uk-UA" sz="2000" dirty="0" err="1" smtClean="0"/>
              <a:t>профілак-тичного</a:t>
            </a:r>
            <a:r>
              <a:rPr lang="uk-UA" sz="2000" dirty="0" smtClean="0"/>
              <a:t> щеплення (вакцинації) - введення в організм вакцини (ослабленої або вбитої культури мікроорганізмів), на дію якої виробляються антитіла, як і при перенесенні хвороби. </a:t>
            </a:r>
            <a:r>
              <a:rPr lang="uk-UA" sz="2000" dirty="0" err="1" smtClean="0"/>
              <a:t>Нап-риклад</a:t>
            </a:r>
            <a:r>
              <a:rPr lang="uk-UA" sz="2000" dirty="0" smtClean="0"/>
              <a:t>, після щеплення організм людини успішно протистоїть таким хворобам, як дифтерія, туберкульоз, поліомієліт та інші. Активний імунітет триває багато років.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Штучний 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58204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i="1" dirty="0" smtClean="0"/>
              <a:t>Пасивний штучний імунітет </a:t>
            </a:r>
            <a:r>
              <a:rPr lang="uk-UA" sz="2000" dirty="0" smtClean="0"/>
              <a:t>виникає після лікувального щеплення - введення в організм сироватки, яка містить готові антитіла. Її вводять тоді, коли потрібна негайна допомога. При введенні лікувальних сироваток антитіла в організмі не утворюються. Такий імунітет діє недовго - кілька місяців. Лікувальну сироватку одержують з плазми крові тварини або людини, що перехворіли на відповідну інфекційну хворобу.</a:t>
            </a:r>
          </a:p>
          <a:p>
            <a:pPr marL="0" indent="0">
              <a:buNone/>
            </a:pPr>
            <a:r>
              <a:rPr lang="uk-UA" sz="2000" dirty="0" smtClean="0"/>
              <a:t>   На жаль, імунітет утворюється не до всіх хвороб. На такі хвороби, як ангіна, бронхіт люди можуть хворіти багато разів,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Аня ;)\Школа\Биология\72801_vverx_vozdushnye-shary_shariki_dom_1920x1200_(www.GdeFon.ru).jpg"/>
          <p:cNvPicPr>
            <a:picLocks noChangeAspect="1" noChangeArrowheads="1"/>
          </p:cNvPicPr>
          <p:nvPr/>
        </p:nvPicPr>
        <p:blipFill>
          <a:blip r:embed="rId2"/>
          <a:srcRect l="1066" r="8576"/>
          <a:stretch>
            <a:fillRect/>
          </a:stretch>
        </p:blipFill>
        <p:spPr bwMode="auto">
          <a:xfrm>
            <a:off x="71406" y="274855"/>
            <a:ext cx="9001156" cy="62259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3000372"/>
            <a:ext cx="3708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Дякую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за </a:t>
            </a:r>
            <a:r>
              <a:rPr lang="ru-RU" sz="5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увагу</a:t>
            </a:r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!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b="1" u="sng" dirty="0" smtClean="0"/>
              <a:t>Імунітет </a:t>
            </a:r>
            <a:r>
              <a:rPr lang="uk-UA" sz="2000" dirty="0" smtClean="0"/>
              <a:t>(від лат. </a:t>
            </a:r>
            <a:r>
              <a:rPr lang="uk-UA" sz="2000" dirty="0" err="1" smtClean="0"/>
              <a:t>імунітас</a:t>
            </a:r>
            <a:r>
              <a:rPr lang="uk-UA" sz="2000" dirty="0" smtClean="0"/>
              <a:t> - звільнення від будь-чого) - це здатність організму захищати власну цілісність, біологічну індивідуальність і сталість внутрішнього середовища.</a:t>
            </a:r>
          </a:p>
          <a:p>
            <a:pPr marL="0" indent="0">
              <a:buNone/>
            </a:pPr>
            <a:r>
              <a:rPr lang="uk-UA" sz="2000" dirty="0" smtClean="0"/>
              <a:t>   Розрізняють дві форми імунітету: 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uk-UA" sz="2000" i="1" dirty="0" smtClean="0"/>
              <a:t>неспецифічний</a:t>
            </a:r>
            <a:endParaRPr lang="uk-UA" sz="2000" dirty="0" smtClean="0"/>
          </a:p>
          <a:p>
            <a:pPr marL="400050" lvl="1" indent="0">
              <a:buFont typeface="Wingdings" pitchFamily="2" charset="2"/>
              <a:buChar char="Ø"/>
            </a:pPr>
            <a:r>
              <a:rPr lang="uk-UA" sz="2000" i="1" dirty="0" smtClean="0"/>
              <a:t>специфічний</a:t>
            </a:r>
            <a:r>
              <a:rPr lang="uk-UA" sz="2000" dirty="0" smtClean="0"/>
              <a:t> </a:t>
            </a:r>
          </a:p>
          <a:p>
            <a:pPr marL="0" indent="0">
              <a:buNone/>
            </a:pPr>
            <a:r>
              <a:rPr lang="uk-UA" sz="2000" dirty="0" smtClean="0"/>
              <a:t>   та два види імунітету: 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uk-UA" sz="2000" i="1" dirty="0" smtClean="0"/>
              <a:t>природний</a:t>
            </a:r>
          </a:p>
          <a:p>
            <a:pPr marL="400050" lvl="1" indent="0">
              <a:buFont typeface="Wingdings" pitchFamily="2" charset="2"/>
              <a:buChar char="Ø"/>
            </a:pPr>
            <a:r>
              <a:rPr lang="uk-UA" sz="2000" i="1" dirty="0" smtClean="0"/>
              <a:t>штучний</a:t>
            </a:r>
            <a:endParaRPr lang="uk-UA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Імунна</a:t>
            </a:r>
            <a:r>
              <a:rPr lang="ru-RU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6115064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b="1" u="sng" dirty="0" smtClean="0"/>
              <a:t>Імунна система </a:t>
            </a:r>
            <a:r>
              <a:rPr lang="uk-UA" sz="2000" dirty="0" smtClean="0"/>
              <a:t>виникла з появою </a:t>
            </a:r>
            <a:r>
              <a:rPr lang="uk-UA" sz="2000" dirty="0" err="1" smtClean="0"/>
              <a:t>багато-клітинних</a:t>
            </a:r>
            <a:r>
              <a:rPr lang="uk-UA" sz="2000" dirty="0" smtClean="0"/>
              <a:t> організмів і розвивалась як чинник сприяння їхньому виживанню. Вона об'єднує органи і тканини, які забезпечують захист </a:t>
            </a:r>
            <a:r>
              <a:rPr lang="uk-UA" sz="2000" dirty="0" err="1" smtClean="0"/>
              <a:t>ор-ганізму</a:t>
            </a:r>
            <a:r>
              <a:rPr lang="uk-UA" sz="2000" dirty="0" smtClean="0"/>
              <a:t> від генетично чужорідних клітин або речовин, які надходять з навколишнього </a:t>
            </a:r>
            <a:r>
              <a:rPr lang="uk-UA" sz="2000" dirty="0" err="1" smtClean="0"/>
              <a:t>сере-довища</a:t>
            </a:r>
            <a:r>
              <a:rPr lang="uk-UA" sz="2000" dirty="0" smtClean="0"/>
              <a:t> чи утворюються в організмі.</a:t>
            </a:r>
          </a:p>
          <a:p>
            <a:pPr marL="0" indent="0">
              <a:buNone/>
            </a:pPr>
            <a:r>
              <a:rPr lang="uk-UA" sz="2000" dirty="0" smtClean="0"/>
              <a:t>   За організацією і механізмами </a:t>
            </a:r>
            <a:r>
              <a:rPr lang="uk-UA" sz="2000" dirty="0" err="1" smtClean="0"/>
              <a:t>функціону-вання</a:t>
            </a:r>
            <a:r>
              <a:rPr lang="uk-UA" sz="2000" dirty="0" smtClean="0"/>
              <a:t> вона подібна до нервової системи. Обидві системи представлені центральними і периферичними органами, здатними </a:t>
            </a:r>
            <a:r>
              <a:rPr lang="uk-UA" sz="2000" dirty="0" err="1" smtClean="0"/>
              <a:t>реагу-вати</a:t>
            </a:r>
            <a:r>
              <a:rPr lang="uk-UA" sz="2000" dirty="0" smtClean="0"/>
              <a:t> на різні сигнали, мають велику кількість рецепторних структур, специфічну пам'ять. До центральних органів імунної системи </a:t>
            </a:r>
            <a:r>
              <a:rPr lang="uk-UA" sz="2000" dirty="0" err="1" smtClean="0"/>
              <a:t>від-носять</a:t>
            </a:r>
            <a:r>
              <a:rPr lang="uk-UA" sz="2000" dirty="0" smtClean="0"/>
              <a:t> червоний кістковий мозок, </a:t>
            </a:r>
            <a:r>
              <a:rPr lang="uk-UA" sz="2000" dirty="0" err="1" smtClean="0"/>
              <a:t>тимус</a:t>
            </a:r>
            <a:r>
              <a:rPr lang="uk-UA" sz="2000" dirty="0" smtClean="0"/>
              <a:t>, до периферичних - лімфатичні вузли, селезінку, мигдалики, апендикс.</a:t>
            </a:r>
            <a:endParaRPr lang="uk-UA" sz="2000" dirty="0"/>
          </a:p>
        </p:txBody>
      </p:sp>
      <p:pic>
        <p:nvPicPr>
          <p:cNvPr id="7170" name="Picture 2" descr="D:\Аня ;)\Школа\Биология\R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84" y="1857364"/>
            <a:ext cx="2546372" cy="43860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Імунна</a:t>
            </a:r>
            <a:r>
              <a:rPr lang="ru-RU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Центральне місце серед клітин імунної системи посідають різноманітні лімфоцити: </a:t>
            </a:r>
            <a:r>
              <a:rPr lang="uk-UA" sz="2000" i="1" dirty="0" smtClean="0"/>
              <a:t>Т-лімфоцити</a:t>
            </a:r>
            <a:r>
              <a:rPr lang="uk-UA" sz="2000" dirty="0" smtClean="0"/>
              <a:t> (формуються в </a:t>
            </a:r>
            <a:r>
              <a:rPr lang="uk-UA" sz="2000" dirty="0" err="1" smtClean="0"/>
              <a:t>тимусі</a:t>
            </a:r>
            <a:r>
              <a:rPr lang="uk-UA" sz="2000" dirty="0" smtClean="0"/>
              <a:t>) і </a:t>
            </a:r>
            <a:r>
              <a:rPr lang="uk-UA" sz="2000" i="1" dirty="0" smtClean="0"/>
              <a:t>В-лімфоцити</a:t>
            </a:r>
            <a:r>
              <a:rPr lang="uk-UA" sz="2000" dirty="0" smtClean="0"/>
              <a:t> (у лімфатичних вузлах). При контакті з </a:t>
            </a:r>
            <a:r>
              <a:rPr lang="uk-UA" sz="2000" dirty="0" err="1" smtClean="0"/>
              <a:t>чужорідни-ми</a:t>
            </a:r>
            <a:r>
              <a:rPr lang="uk-UA" sz="2000" dirty="0" smtClean="0"/>
              <a:t> тілами (антигенами) за їхньою допомогою імунна система здатна забезпечувати різні форми імунної відповіді: 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2000" dirty="0" smtClean="0"/>
              <a:t>утворення специфічних антитіл крові (гуморальний імунітет); збільшення кількості Т-лімфоцитів, здатних до вибіркового реагування з даним антигеном (клітинний імунітет); 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2000" dirty="0" smtClean="0"/>
              <a:t>утворення Т- і В-лімфоцитів «імунологічної пам'яті», які при повторній зустрічі з антигеном здатні до швидкої і сильної відповіді; 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2000" dirty="0" smtClean="0"/>
              <a:t>формування імунологічної толерантності, яка проявляється у вибірковій відсутності відповіді на даний антиген при повторній зустрічі з ним; </a:t>
            </a:r>
          </a:p>
          <a:p>
            <a:pPr marL="0" indent="0">
              <a:buFont typeface="Wingdings" pitchFamily="2" charset="2"/>
              <a:buChar char="Ø"/>
            </a:pPr>
            <a:r>
              <a:rPr lang="uk-UA" sz="2000" dirty="0" smtClean="0"/>
              <a:t>виникнення алергії - підвищеної чутливості до специфічного антигену.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Неспецифічний</a:t>
            </a:r>
            <a:r>
              <a:rPr lang="ru-RU" dirty="0" smtClean="0"/>
              <a:t> </a:t>
            </a:r>
            <a:r>
              <a:rPr lang="uk-UA" dirty="0" smtClean="0"/>
              <a:t>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b="1" u="sng" dirty="0" smtClean="0"/>
              <a:t>Неспецифічний імунітет </a:t>
            </a:r>
            <a:r>
              <a:rPr lang="uk-UA" sz="2000" dirty="0" smtClean="0"/>
              <a:t>- це форма імунітету, який здійснюється різними речовинами, що їх виділяють спеціальні залози шкіри, травної і дихальної систем, а також </a:t>
            </a:r>
            <a:r>
              <a:rPr lang="uk-UA" sz="2000" dirty="0" err="1" smtClean="0"/>
              <a:t>лейкоцита-ми</a:t>
            </a:r>
            <a:r>
              <a:rPr lang="uk-UA" sz="2000" dirty="0" smtClean="0"/>
              <a:t> за допомогою фагоцитозу та білком-інтерфероном. Вони діють на всі мікроорганізми, незалежно від їхньої природи.</a:t>
            </a:r>
          </a:p>
        </p:txBody>
      </p:sp>
      <p:pic>
        <p:nvPicPr>
          <p:cNvPr id="5122" name="Picture 2" descr="D:\Аня ;)\Школа\Биология\800px-Ilja_Iljitsch_Metschnikow_Nadar.jpg"/>
          <p:cNvPicPr>
            <a:picLocks noChangeAspect="1" noChangeArrowheads="1"/>
          </p:cNvPicPr>
          <p:nvPr/>
        </p:nvPicPr>
        <p:blipFill>
          <a:blip r:embed="rId2"/>
          <a:srcRect l="7415" t="5252" r="935" b="10713"/>
          <a:stretch>
            <a:fillRect/>
          </a:stretch>
        </p:blipFill>
        <p:spPr bwMode="auto">
          <a:xfrm>
            <a:off x="4500562" y="3437748"/>
            <a:ext cx="4143404" cy="27058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3357562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  Захисні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функції лейкоцитів відкрив І. І. Мечников </a:t>
            </a: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– </a:t>
            </a:r>
            <a:r>
              <a:rPr lang="uk-UA" sz="2000" kern="0" dirty="0" err="1" smtClean="0">
                <a:solidFill>
                  <a:srgbClr val="000000"/>
                </a:solidFill>
                <a:latin typeface="Century Gothic"/>
              </a:rPr>
              <a:t>видат-ний</a:t>
            </a: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російський учений, який тривалий час працював на </a:t>
            </a:r>
            <a:r>
              <a:rPr lang="uk-UA" sz="2000" kern="0" dirty="0" err="1" smtClean="0">
                <a:solidFill>
                  <a:srgbClr val="000000"/>
                </a:solidFill>
                <a:latin typeface="Century Gothic"/>
              </a:rPr>
              <a:t>те-ренах</a:t>
            </a: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сучасної України. </a:t>
            </a:r>
            <a:r>
              <a:rPr lang="uk-UA" sz="2000" kern="0" dirty="0" err="1" smtClean="0">
                <a:solidFill>
                  <a:srgbClr val="000000"/>
                </a:solidFill>
                <a:latin typeface="Century Gothic"/>
              </a:rPr>
              <a:t>Сво-їми</a:t>
            </a: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дослідами він довів, що до враженої </a:t>
            </a:r>
            <a:r>
              <a:rPr lang="uk-UA" sz="2000" kern="0" dirty="0" err="1" smtClean="0">
                <a:solidFill>
                  <a:srgbClr val="000000"/>
                </a:solidFill>
                <a:latin typeface="Century Gothic"/>
              </a:rPr>
              <a:t>мікроорганізма-ми</a:t>
            </a:r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тканини надходить велика кількість лейкоцитів.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57950" y="5715016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uk-UA" sz="1900" b="0" i="1" u="none" strike="noStrike" kern="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Ілля Ілліч Мечников</a:t>
            </a:r>
            <a:endParaRPr kumimoji="0" lang="ru-RU" sz="1900" b="0" i="1" u="none" strike="noStrike" kern="0" cap="none" spc="0" normalizeH="0" baseline="0" noProof="0" dirty="0" smtClean="0"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596" y="3929066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   Лейкоцити 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містять травні ферменти, які розщеплюють клітини мікроорганізмів. Гній, що утворюється в тканинах при </a:t>
            </a:r>
            <a:r>
              <a:rPr lang="uk-UA" sz="2000" kern="0" dirty="0" err="1" smtClean="0">
                <a:solidFill>
                  <a:srgbClr val="000000"/>
                </a:solidFill>
                <a:latin typeface="Century Gothic"/>
              </a:rPr>
              <a:t>запален-нях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, - це скупчення мертвих лейкоцитів. У плазмі крові міститься спеціальний білок, який утворюється у відповідь на вторгнення вірусів та деяких мікроорганізмів (інтерферон). Пригадаємо, що чужорідні для організму хімічні речовини, живі організми, що здатні спричинити імунну реакцію, називають антигенами.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Неспецифічний</a:t>
            </a:r>
            <a:r>
              <a:rPr lang="ru-RU" dirty="0" smtClean="0"/>
              <a:t> </a:t>
            </a:r>
            <a:r>
              <a:rPr lang="uk-UA" dirty="0" smtClean="0"/>
              <a:t>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773239"/>
            <a:ext cx="5186370" cy="215582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Такі лейкоцити І. І. Мечников назвав фагоцити (клітини-пожирачі). Вони знищують будь-які види </a:t>
            </a:r>
            <a:r>
              <a:rPr lang="uk-UA" sz="2000" dirty="0" err="1" smtClean="0"/>
              <a:t>мікроорганіз-мів</a:t>
            </a:r>
            <a:r>
              <a:rPr lang="uk-UA" sz="2000" dirty="0" smtClean="0"/>
              <a:t> і чужорідні білки, тому їх назвали неспецифічними. Процес поглинання та перетравлення мікроорганізмів називають фагоцитозом.</a:t>
            </a:r>
          </a:p>
        </p:txBody>
      </p:sp>
      <p:pic>
        <p:nvPicPr>
          <p:cNvPr id="6146" name="Picture 2" descr="D:\Аня ;)\Школа\Биология\fagoci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071834" cy="21912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34" y="3643314"/>
            <a:ext cx="31432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uk-UA" sz="1600" b="0" i="1" u="none" strike="noStrike" kern="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Фагоцит знищує</a:t>
            </a:r>
            <a:r>
              <a:rPr kumimoji="0" lang="uk-UA" sz="1600" b="0" i="1" u="none" strike="noStrike" kern="0" cap="none" spc="0" normalizeH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600" b="0" i="1" u="none" strike="noStrike" kern="0" cap="none" spc="0" normalizeH="0" baseline="0" noProof="0" dirty="0" smtClean="0">
                <a:effectLst/>
                <a:uLnTx/>
                <a:uFillTx/>
                <a:latin typeface="+mn-lt"/>
                <a:ea typeface="+mn-ea"/>
                <a:cs typeface="+mn-cs"/>
              </a:rPr>
              <a:t>бактерію</a:t>
            </a:r>
            <a:endParaRPr kumimoji="0" lang="ru-RU" sz="1600" b="0" i="1" u="none" strike="noStrike" kern="0" cap="none" spc="0" normalizeH="0" baseline="0" noProof="0" dirty="0" smtClean="0"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Специфічний</a:t>
            </a:r>
            <a:r>
              <a:rPr lang="ru-RU" dirty="0" smtClean="0"/>
              <a:t> </a:t>
            </a:r>
            <a:r>
              <a:rPr lang="uk-UA" dirty="0" smtClean="0"/>
              <a:t>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4400552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b="1" u="sng" dirty="0" smtClean="0"/>
              <a:t>Специфічний імунітет</a:t>
            </a:r>
            <a:r>
              <a:rPr lang="uk-UA" sz="2000" dirty="0" smtClean="0"/>
              <a:t> - це форма імунітету, коли організм здатний розпізнавати і </a:t>
            </a:r>
            <a:r>
              <a:rPr lang="uk-UA" sz="2000" dirty="0" err="1" smtClean="0"/>
              <a:t>знищува-ти</a:t>
            </a:r>
            <a:r>
              <a:rPr lang="uk-UA" sz="2000" dirty="0" smtClean="0"/>
              <a:t> тільки певний вид </a:t>
            </a:r>
            <a:r>
              <a:rPr lang="uk-UA" sz="2000" dirty="0" err="1" smtClean="0"/>
              <a:t>мікроорга-нізмів</a:t>
            </a:r>
            <a:r>
              <a:rPr lang="uk-UA" sz="2000" dirty="0" smtClean="0"/>
              <a:t>. Його забезпечують </a:t>
            </a:r>
            <a:r>
              <a:rPr lang="uk-UA" sz="2000" dirty="0" err="1" smtClean="0"/>
              <a:t>Т-лім-фоцити</a:t>
            </a:r>
            <a:r>
              <a:rPr lang="uk-UA" sz="2000" dirty="0" smtClean="0"/>
              <a:t> та антитіла. </a:t>
            </a:r>
            <a:r>
              <a:rPr lang="uk-UA" sz="2000" dirty="0" err="1" smtClean="0"/>
              <a:t>Т-лімфоци-ти</a:t>
            </a:r>
            <a:r>
              <a:rPr lang="uk-UA" sz="2000" dirty="0" smtClean="0"/>
              <a:t> утворюються у </a:t>
            </a:r>
            <a:r>
              <a:rPr lang="uk-UA" sz="2000" dirty="0" err="1" smtClean="0"/>
              <a:t>вилочковій</a:t>
            </a:r>
            <a:r>
              <a:rPr lang="uk-UA" sz="2000" dirty="0" smtClean="0"/>
              <a:t> </a:t>
            </a:r>
            <a:r>
              <a:rPr lang="uk-UA" sz="2000" dirty="0" err="1" smtClean="0"/>
              <a:t>за-лозі</a:t>
            </a:r>
            <a:r>
              <a:rPr lang="uk-UA" sz="2000" dirty="0" smtClean="0"/>
              <a:t> (</a:t>
            </a:r>
            <a:r>
              <a:rPr lang="uk-UA" sz="2000" dirty="0" err="1" smtClean="0"/>
              <a:t>тимусі</a:t>
            </a:r>
            <a:r>
              <a:rPr lang="uk-UA" sz="2000" dirty="0" smtClean="0"/>
              <a:t>). Тому їх назвали </a:t>
            </a:r>
            <a:r>
              <a:rPr lang="uk-UA" sz="2000" dirty="0" err="1" smtClean="0"/>
              <a:t>тимус-залежними</a:t>
            </a:r>
            <a:r>
              <a:rPr lang="uk-UA" sz="2000" dirty="0" smtClean="0"/>
              <a:t>, або</a:t>
            </a:r>
          </a:p>
        </p:txBody>
      </p:sp>
      <p:pic>
        <p:nvPicPr>
          <p:cNvPr id="8194" name="Picture 2" descr="D:\Аня ;)\Школа\Биология\39312761_TLIMFOC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3786214" cy="2650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57200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kern="0" dirty="0" smtClean="0">
                <a:solidFill>
                  <a:srgbClr val="000000"/>
                </a:solidFill>
                <a:latin typeface="Century Gothic"/>
              </a:rPr>
              <a:t>Т-лімфоцитами</a:t>
            </a:r>
            <a:r>
              <a:rPr lang="uk-UA" sz="2000" kern="0" dirty="0">
                <a:solidFill>
                  <a:srgbClr val="000000"/>
                </a:solidFill>
                <a:latin typeface="Century Gothic"/>
              </a:rPr>
              <a:t>. Зустрівшись з мікроорганізмами, вони «запам'ятовують» їхню будову і передають інформацію про цей тип мікроорганізмів наступним поколінням Т-лімфоцитів. Отже, Т-лімфоцити захищають організм від тих мікроорганізмів, яких вони запам'ятали.</a:t>
            </a:r>
            <a:endParaRPr lang="ru-R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29190" y="1785926"/>
            <a:ext cx="192882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uk-UA" sz="1900" b="0" i="1" u="none" strike="noStrike" kern="0" cap="none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Т-лімфоцити</a:t>
            </a:r>
            <a:endParaRPr kumimoji="0" lang="ru-RU" sz="1900" b="0" i="1" u="none" strike="noStrike" kern="0" cap="none" spc="0" normalizeH="0" baseline="0" noProof="0" dirty="0" smtClean="0"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Специфічний</a:t>
            </a:r>
            <a:r>
              <a:rPr lang="ru-RU" dirty="0" smtClean="0"/>
              <a:t> </a:t>
            </a:r>
            <a:r>
              <a:rPr lang="uk-UA" dirty="0" smtClean="0"/>
              <a:t>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58204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Особливий вид лейкоцитів, які містяться не тільки в крові, а й у лімфі, виробляють антитіла. Вони постійно відновлюються в організмі спеціальними клітинами, що тривалий час захищає організм від повторних інфекційних захворювань.</a:t>
            </a:r>
          </a:p>
          <a:p>
            <a:pPr marL="0" indent="0">
              <a:buNone/>
            </a:pPr>
            <a:r>
              <a:rPr lang="uk-UA" sz="2000" dirty="0" smtClean="0"/>
              <a:t>   Потрібно розрізняти клітинний і гуморальний механізми імунітету. </a:t>
            </a:r>
            <a:r>
              <a:rPr lang="uk-UA" sz="2000" i="1" u="sng" dirty="0" smtClean="0"/>
              <a:t>Механізм клітинного імунітету </a:t>
            </a:r>
            <a:r>
              <a:rPr lang="uk-UA" sz="2000" dirty="0" smtClean="0"/>
              <a:t>- знищення шкідливих чинників клітинами - фагоцитами і Т-лімфоцитами, а </a:t>
            </a:r>
            <a:r>
              <a:rPr lang="uk-UA" sz="2000" i="1" u="sng" dirty="0" smtClean="0"/>
              <a:t>гуморального</a:t>
            </a:r>
            <a:r>
              <a:rPr lang="uk-UA" sz="2000" dirty="0" smtClean="0"/>
              <a:t> - спеціальними речовинами (білками), які містяться в крові, - антитілами та інтерфероном. Отже, фагоцити і Т-лімфоцити забезпечують клітинний імунітет, а білки крові (антитіла, інтерферон) - гуморальний.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Природний імунітет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58204" cy="435292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   </a:t>
            </a:r>
            <a:r>
              <a:rPr lang="uk-UA" sz="2000" b="1" u="sng" dirty="0" smtClean="0"/>
              <a:t>Природний імунітет</a:t>
            </a:r>
            <a:r>
              <a:rPr lang="uk-UA" sz="2000" dirty="0" smtClean="0"/>
              <a:t> поділяють на вроджений і набутий.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</a:t>
            </a:r>
            <a:r>
              <a:rPr lang="uk-UA" sz="2000" dirty="0" smtClean="0"/>
              <a:t>За </a:t>
            </a:r>
            <a:r>
              <a:rPr lang="uk-UA" sz="2000" i="1" dirty="0" smtClean="0"/>
              <a:t>вродженого імунітету</a:t>
            </a:r>
            <a:r>
              <a:rPr lang="uk-UA" sz="2000" dirty="0" smtClean="0"/>
              <a:t> антитіла в організмі присутні з дня народження, тобто успадковані від батьків.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</a:t>
            </a:r>
            <a:r>
              <a:rPr lang="uk-UA" sz="2000" i="1" dirty="0" smtClean="0"/>
              <a:t>Набутий імунітет </a:t>
            </a:r>
            <a:r>
              <a:rPr lang="uk-UA" sz="2000" dirty="0" smtClean="0"/>
              <a:t>виробляється в процесі життя після перенесення інфекційних захворювань. Перехворівши на коклюш, кір, вітряну віспу, людина, зазвичай, не хворіє на ці хвороби повторно.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51_Simple_lines_5">
  <a:themeElements>
    <a:clrScheme name="Simple_lines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e_lines_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_lines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_lines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_lines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51_Simple_lines_5</Template>
  <TotalTime>86</TotalTime>
  <Words>882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51_Simple_lines_5</vt:lpstr>
      <vt:lpstr>Імунітет</vt:lpstr>
      <vt:lpstr>Слайд 2</vt:lpstr>
      <vt:lpstr>Імунна система</vt:lpstr>
      <vt:lpstr>Імунна система</vt:lpstr>
      <vt:lpstr>Неспецифічний імунітет</vt:lpstr>
      <vt:lpstr>Неспецифічний імунітет</vt:lpstr>
      <vt:lpstr>Специфічний імунітет</vt:lpstr>
      <vt:lpstr>Специфічний імунітет</vt:lpstr>
      <vt:lpstr>Природний імунітет</vt:lpstr>
      <vt:lpstr>Штучний імунітет</vt:lpstr>
      <vt:lpstr>Штучний імунітет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Імунітет</dc:title>
  <dc:creator>Кошины</dc:creator>
  <cp:lastModifiedBy>Кошины</cp:lastModifiedBy>
  <cp:revision>9</cp:revision>
  <dcterms:created xsi:type="dcterms:W3CDTF">2011-10-16T14:53:18Z</dcterms:created>
  <dcterms:modified xsi:type="dcterms:W3CDTF">2011-10-16T16:19:48Z</dcterms:modified>
</cp:coreProperties>
</file>