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70" r:id="rId7"/>
    <p:sldId id="264" r:id="rId8"/>
    <p:sldId id="274" r:id="rId9"/>
    <p:sldId id="275" r:id="rId10"/>
    <p:sldId id="276" r:id="rId11"/>
    <p:sldId id="27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94660"/>
  </p:normalViewPr>
  <p:slideViewPr>
    <p:cSldViewPr>
      <p:cViewPr varScale="1">
        <p:scale>
          <a:sx n="78" d="100"/>
          <a:sy n="78" d="100"/>
        </p:scale>
        <p:origin x="-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F6A02-A076-44AB-8AFA-E73DBB5280D8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BBC0-BD88-4FF2-ADD1-F10E95E0AA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5BBC0-BD88-4FF2-ADD1-F10E95E0AAE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F09B9-1803-4A54-A682-FA944B54944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10F357-A8ED-4477-B79D-5557049C22B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2880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Немембранн</a:t>
            </a:r>
            <a:r>
              <a:rPr lang="uk-UA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 органели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500042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Спец</a:t>
            </a:r>
            <a:r>
              <a:rPr kumimoji="0" lang="uk-UA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іалізована школа </a:t>
            </a:r>
            <a:r>
              <a:rPr kumimoji="0" lang="en-US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I-III</a:t>
            </a:r>
            <a:r>
              <a:rPr kumimoji="0" lang="ru-RU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 ступен</a:t>
            </a:r>
            <a:r>
              <a:rPr kumimoji="0" lang="uk-UA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ів з поглибленим вивченням української мови та літератури міста Києва №273</a:t>
            </a:r>
            <a:endParaRPr kumimoji="0" lang="ru-RU" b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8F8F8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786190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Виконала </a:t>
            </a:r>
          </a:p>
          <a:p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учениця 10-А класу</a:t>
            </a:r>
          </a:p>
          <a:p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Данільченко Віталія</a:t>
            </a:r>
          </a:p>
          <a:p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Перевірила Павленко Т. І</a:t>
            </a:r>
            <a:endParaRPr lang="ru-RU" dirty="0">
              <a:solidFill>
                <a:srgbClr val="F8F8F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2012</a:t>
            </a:r>
            <a:endParaRPr lang="ru-RU" sz="2000" dirty="0">
              <a:solidFill>
                <a:srgbClr val="F8F8F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cs typeface="Times New Roman" pitchFamily="18" charset="0"/>
              </a:rPr>
              <a:t>Біологія</a:t>
            </a:r>
            <a:endParaRPr lang="ru-RU" dirty="0">
              <a:solidFill>
                <a:srgbClr val="F8F8F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uk-UA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Мікрофіламенти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221457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/>
              <a:t>Мікрофіламенти</a:t>
            </a:r>
            <a:r>
              <a:rPr lang="uk-UA" b="1" dirty="0" smtClean="0"/>
              <a:t> </a:t>
            </a:r>
            <a:r>
              <a:rPr lang="uk-UA" dirty="0" smtClean="0"/>
              <a:t>- нитки, що присутні в цитоплазмі всіх </a:t>
            </a:r>
            <a:r>
              <a:rPr lang="uk-UA" dirty="0" err="1" smtClean="0"/>
              <a:t>еукаріотичних</a:t>
            </a:r>
            <a:r>
              <a:rPr lang="uk-UA" dirty="0" smtClean="0"/>
              <a:t> клітин.</a:t>
            </a:r>
            <a:r>
              <a:rPr lang="ru-RU" dirty="0" smtClean="0"/>
              <a:t> Під плазматичною мембраною </a:t>
            </a:r>
            <a:r>
              <a:rPr lang="ru-RU" dirty="0" err="1" smtClean="0"/>
              <a:t>мікрофіламенти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сплетіння</a:t>
            </a:r>
            <a:r>
              <a:rPr lang="ru-RU" dirty="0" smtClean="0"/>
              <a:t>, в цитоплазмі клітини </a:t>
            </a:r>
            <a:r>
              <a:rPr lang="ru-RU" dirty="0" err="1" smtClean="0"/>
              <a:t>формують</a:t>
            </a:r>
            <a:r>
              <a:rPr lang="ru-RU" dirty="0" smtClean="0"/>
              <a:t> пучки з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орієнтованих</a:t>
            </a:r>
            <a:r>
              <a:rPr lang="ru-RU" dirty="0" smtClean="0"/>
              <a:t> ниток або </a:t>
            </a:r>
            <a:r>
              <a:rPr lang="ru-RU" dirty="0" err="1" smtClean="0"/>
              <a:t>тривимірний</a:t>
            </a:r>
            <a:r>
              <a:rPr lang="ru-RU" dirty="0" smtClean="0"/>
              <a:t> гель, </a:t>
            </a:r>
            <a:r>
              <a:rPr lang="ru-RU" dirty="0" err="1" smtClean="0"/>
              <a:t>формуючи</a:t>
            </a:r>
            <a:r>
              <a:rPr lang="ru-RU" dirty="0" smtClean="0"/>
              <a:t> </a:t>
            </a:r>
            <a:r>
              <a:rPr lang="ru-RU" dirty="0" err="1" smtClean="0"/>
              <a:t>цитоскелет</a:t>
            </a:r>
            <a:r>
              <a:rPr lang="ru-RU" dirty="0" smtClean="0"/>
              <a:t>.</a:t>
            </a:r>
            <a:r>
              <a:rPr lang="uk-UA" dirty="0" smtClean="0"/>
              <a:t> Мають діаметр близько 4-8 </a:t>
            </a:r>
            <a:r>
              <a:rPr lang="uk-UA" dirty="0" err="1" smtClean="0"/>
              <a:t>нм</a:t>
            </a:r>
            <a:r>
              <a:rPr lang="uk-UA" dirty="0" smtClean="0"/>
              <a:t>. До їх складу входять </a:t>
            </a:r>
            <a:r>
              <a:rPr lang="ru-RU" dirty="0" smtClean="0"/>
              <a:t>актин, </a:t>
            </a:r>
            <a:r>
              <a:rPr lang="ru-RU" dirty="0" err="1" smtClean="0"/>
              <a:t>міозин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білки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EF_microfila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000504"/>
            <a:ext cx="3429024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Скоротливі елементи </a:t>
            </a:r>
            <a:r>
              <a:rPr lang="uk-UA" dirty="0" err="1" smtClean="0"/>
              <a:t>цитоскелету</a:t>
            </a:r>
            <a:r>
              <a:rPr lang="uk-UA" dirty="0" smtClean="0"/>
              <a:t> - безпосередньо беруть участь у:</a:t>
            </a:r>
            <a:br>
              <a:rPr lang="uk-UA" dirty="0" smtClean="0"/>
            </a:br>
            <a:r>
              <a:rPr lang="uk-UA" dirty="0" smtClean="0"/>
              <a:t>      -   прикріпленні до субстрату,</a:t>
            </a:r>
            <a:br>
              <a:rPr lang="uk-UA" dirty="0" smtClean="0"/>
            </a:br>
            <a:r>
              <a:rPr lang="uk-UA" dirty="0" smtClean="0"/>
              <a:t>      -   руху амеби,</a:t>
            </a:r>
            <a:br>
              <a:rPr lang="uk-UA" dirty="0" smtClean="0"/>
            </a:br>
            <a:r>
              <a:rPr lang="uk-UA" dirty="0" smtClean="0"/>
              <a:t>      -   ендомітозу,</a:t>
            </a:r>
            <a:br>
              <a:rPr lang="uk-UA" dirty="0" smtClean="0"/>
            </a:br>
            <a:r>
              <a:rPr lang="uk-UA" dirty="0" smtClean="0"/>
              <a:t>      -  </a:t>
            </a:r>
            <a:r>
              <a:rPr lang="uk-UA" dirty="0" err="1" smtClean="0"/>
              <a:t>циклозу</a:t>
            </a:r>
            <a:r>
              <a:rPr lang="uk-UA" dirty="0" smtClean="0"/>
              <a:t> в рослинних клітинах.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    Місця опосередкованого прикріплення деяких мембранних білків-рецепторів.</a:t>
            </a:r>
            <a:br>
              <a:rPr lang="uk-UA" dirty="0" smtClean="0"/>
            </a:br>
            <a:r>
              <a:rPr lang="uk-UA" dirty="0" smtClean="0"/>
              <a:t>     Формування скорочувального кільця при цитотомії в тваринних клітинах.</a:t>
            </a:r>
            <a:br>
              <a:rPr lang="uk-UA" dirty="0" smtClean="0"/>
            </a:br>
            <a:r>
              <a:rPr lang="uk-UA" dirty="0" smtClean="0"/>
              <a:t>     У клітинах кишечника хребетних - підтримка </a:t>
            </a:r>
            <a:r>
              <a:rPr lang="uk-UA" dirty="0" err="1" smtClean="0"/>
              <a:t>мікроворсинок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Функції </a:t>
            </a:r>
            <a:r>
              <a:rPr lang="uk-UA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ікрофіламентів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Рибосоми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572264" cy="5143512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Рибосоми</a:t>
            </a:r>
            <a:r>
              <a:rPr lang="uk-UA" sz="2200" dirty="0" smtClean="0"/>
              <a:t> – позбавлені поверхневої мембрани органели, які беруть участь у синтезі білків. Вони трапляються в клітинах як прокаріотів, так і еукаріотів, мають вигляд </a:t>
            </a:r>
            <a:r>
              <a:rPr lang="uk-UA" sz="2200" dirty="0" err="1" smtClean="0"/>
              <a:t>вигляд</a:t>
            </a:r>
            <a:r>
              <a:rPr lang="uk-UA" sz="2200" dirty="0" smtClean="0"/>
              <a:t> сферичних тілець, що </a:t>
            </a:r>
            <a:r>
              <a:rPr lang="ru-RU" sz="2200" dirty="0" smtClean="0"/>
              <a:t>складаються з двох </a:t>
            </a:r>
            <a:r>
              <a:rPr lang="ru-RU" sz="2200" dirty="0" err="1" smtClean="0"/>
              <a:t>субодиниць</a:t>
            </a:r>
            <a:r>
              <a:rPr lang="ru-RU" sz="2200" dirty="0" smtClean="0"/>
              <a:t>: </a:t>
            </a:r>
            <a:r>
              <a:rPr lang="ru-RU" sz="2200" dirty="0" err="1" smtClean="0"/>
              <a:t>великої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малої</a:t>
            </a:r>
            <a:r>
              <a:rPr lang="ru-RU" sz="2200" dirty="0" smtClean="0"/>
              <a:t>. </a:t>
            </a:r>
            <a:r>
              <a:rPr lang="ru-RU" sz="2200" dirty="0" err="1" smtClean="0"/>
              <a:t>Кожна</a:t>
            </a:r>
            <a:r>
              <a:rPr lang="ru-RU" sz="2200" dirty="0" smtClean="0"/>
              <a:t> із </a:t>
            </a:r>
            <a:r>
              <a:rPr lang="ru-RU" sz="2200" dirty="0" err="1" smtClean="0"/>
              <a:t>субодиниць</a:t>
            </a:r>
            <a:r>
              <a:rPr lang="ru-RU" sz="2200" dirty="0" smtClean="0"/>
              <a:t> складається </a:t>
            </a:r>
            <a:r>
              <a:rPr lang="ru-RU" sz="2200" dirty="0" err="1" smtClean="0"/>
              <a:t>зі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сполучених</a:t>
            </a:r>
            <a:r>
              <a:rPr lang="ru-RU" sz="2200" dirty="0" smtClean="0"/>
              <a:t> між собою </a:t>
            </a:r>
            <a:r>
              <a:rPr lang="ru-RU" sz="2200" dirty="0" err="1" smtClean="0"/>
              <a:t>рНК</a:t>
            </a:r>
            <a:r>
              <a:rPr lang="ru-RU" sz="2200" dirty="0" smtClean="0"/>
              <a:t> і </a:t>
            </a:r>
            <a:r>
              <a:rPr lang="ru-RU" sz="2200" dirty="0" err="1" smtClean="0"/>
              <a:t>білків</a:t>
            </a:r>
            <a:r>
              <a:rPr lang="ru-RU" sz="2200" dirty="0" smtClean="0"/>
              <a:t>. </a:t>
            </a:r>
            <a:r>
              <a:rPr lang="ru-RU" sz="2200" dirty="0" err="1" smtClean="0"/>
              <a:t>Субодиниці</a:t>
            </a:r>
            <a:r>
              <a:rPr lang="ru-RU" sz="2200" dirty="0" smtClean="0"/>
              <a:t> рибосом можуть роз </a:t>
            </a:r>
            <a:r>
              <a:rPr lang="ru-RU" sz="2200" dirty="0" err="1" smtClean="0"/>
              <a:t>єднуватися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завершення</a:t>
            </a:r>
            <a:r>
              <a:rPr lang="ru-RU" sz="2200" dirty="0" smtClean="0"/>
              <a:t> синтезу </a:t>
            </a:r>
            <a:r>
              <a:rPr lang="ru-RU" sz="2200" dirty="0" err="1" smtClean="0"/>
              <a:t>білкової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молекули</a:t>
            </a:r>
            <a:r>
              <a:rPr lang="ru-RU" sz="2200" dirty="0" smtClean="0"/>
              <a:t> і </a:t>
            </a:r>
            <a:r>
              <a:rPr lang="ru-RU" sz="2200" dirty="0" err="1" smtClean="0"/>
              <a:t>знову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сполучатися</a:t>
            </a:r>
            <a:r>
              <a:rPr lang="ru-RU" sz="2200" dirty="0" smtClean="0"/>
              <a:t> між собою перед його початком.</a:t>
            </a:r>
          </a:p>
          <a:p>
            <a:r>
              <a:rPr lang="ru-RU" sz="2200" dirty="0" err="1" smtClean="0"/>
              <a:t>Субодиниці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утворюються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ядерці</a:t>
            </a:r>
            <a:r>
              <a:rPr lang="ru-RU" sz="2200" dirty="0" smtClean="0"/>
              <a:t>. </a:t>
            </a:r>
            <a:r>
              <a:rPr lang="ru-RU" sz="2200" dirty="0" err="1" smtClean="0"/>
              <a:t>Готові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субодиниці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транспортуються</a:t>
            </a:r>
            <a:r>
              <a:rPr lang="ru-RU" sz="2200" dirty="0" smtClean="0"/>
              <a:t> до цитоплазми.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hloroplast_ribos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0277" y="2071678"/>
            <a:ext cx="272372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 таке органела?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429652" cy="4857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Органела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(від слова орган й давньогрець.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εἶδος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вид) — зазвичай вільно плаваюча в цитоплазмі частина еукаріотичної клітини, яка виконує специфічну функцію.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Органели поділяються на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немембранні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одномембранні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двомембранні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ON_for_template_of_cell_organel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69" y="-41215"/>
            <a:ext cx="7072331" cy="6899215"/>
          </a:xfrm>
        </p:spPr>
      </p:pic>
      <p:sp>
        <p:nvSpPr>
          <p:cNvPr id="5" name="TextBox 4"/>
          <p:cNvSpPr txBox="1"/>
          <p:nvPr/>
        </p:nvSpPr>
        <p:spPr>
          <a:xfrm>
            <a:off x="0" y="2643182"/>
            <a:ext cx="2285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На малюнку зображено тваринну клітину з її органелами у цитоплазмі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Немембранні органели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286124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клітинний центр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4546" y="328612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мікротрубочки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929190" y="328612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мікрофиламенти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7572396" y="3286124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рибосоми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821505" y="2250273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179487" y="2178835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215736" y="257095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929720" y="264238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46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429256" cy="5214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Клітинний центр </a:t>
            </a:r>
            <a:r>
              <a:rPr lang="ru-RU" sz="2800" dirty="0" smtClean="0">
                <a:solidFill>
                  <a:srgbClr val="C00000"/>
                </a:solidFill>
              </a:rPr>
              <a:t>– органела, яка складається з двох центріолей, розташованих у світлій ущільненій ділянці цитоплазми.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Центріолі</a:t>
            </a:r>
            <a:r>
              <a:rPr lang="ru-RU" sz="2800" dirty="0" smtClean="0">
                <a:solidFill>
                  <a:srgbClr val="C00000"/>
                </a:solidFill>
              </a:rPr>
              <a:t>— невеликі органели, що входять до складу клітинного центру.  Знаходяться вони в цитоплазмі біля ядра, зазвичай поруч із комплексом Гольджі.</a:t>
            </a:r>
          </a:p>
          <a:p>
            <a:endParaRPr lang="uk-UA" sz="2400" dirty="0" smtClean="0"/>
          </a:p>
          <a:p>
            <a:endParaRPr lang="uk-UA" sz="240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500438"/>
            <a:ext cx="9144000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144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Клітинний центр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Bio10_2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5" y="2039710"/>
            <a:ext cx="3714745" cy="481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15370" cy="278608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Центріоль має вигляд порожнього циліндра, стінки якого побудовані з дев'яти комплексів мікротрубочок, по три в кожному. В клітинах зазвичай знаходяться дві центріолі, оточені центросомою. Центріоль характерна для усіх тваринних та деяких рослинних клітин.</a:t>
            </a:r>
          </a:p>
          <a:p>
            <a:endParaRPr lang="ru-RU" dirty="0"/>
          </a:p>
        </p:txBody>
      </p:sp>
      <p:pic>
        <p:nvPicPr>
          <p:cNvPr id="4" name="Рисунок 3" descr="_2169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786190"/>
            <a:ext cx="6003689" cy="201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592933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групи центріолей: 1 – групи мікротрубочок, по три в кожній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64360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Центріолі беруть участь у формуванні веретена поділу. При цьому вони розходяться до полюсів клітини і між ними натягуються нитки з мікротрубочок. Після поділу материнської клітини в кожну з дочірніх потрапляє по одній центріолі. В період між двома поділами клітини ці структури подвоюються.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Функції центріолей ще остаточно не з'ясовані. Відомо, що вони беруть участь у формуванні мікротрубочок цитоплазми, веретена поділу клітини, джгутиків і війок. Проте в клітинах, які не мають центріолей, ці процеси відбуваються і без їхньої участі.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Мікротрубочки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215106" cy="4395798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Мікротрубочки</a:t>
            </a:r>
            <a:r>
              <a:rPr lang="uk-UA" dirty="0" smtClean="0"/>
              <a:t> - це прямі, довгі порожнисті циліндри, що не галузяться. Їх зовнішній діаметр становить близько 24 </a:t>
            </a:r>
            <a:r>
              <a:rPr lang="uk-UA" dirty="0" err="1" smtClean="0"/>
              <a:t>нм</a:t>
            </a:r>
            <a:r>
              <a:rPr lang="uk-UA" dirty="0" smtClean="0"/>
              <a:t>, внутрішній просвіт має ширину 15 </a:t>
            </a:r>
            <a:r>
              <a:rPr lang="uk-UA" dirty="0" err="1" smtClean="0"/>
              <a:t>нм</a:t>
            </a:r>
            <a:r>
              <a:rPr lang="uk-UA" dirty="0" smtClean="0"/>
              <a:t>, а товщина стінки - 5 </a:t>
            </a:r>
            <a:r>
              <a:rPr lang="uk-UA" dirty="0" err="1" smtClean="0"/>
              <a:t>нм</a:t>
            </a:r>
            <a:r>
              <a:rPr lang="uk-UA" dirty="0" smtClean="0"/>
              <a:t>. Стінка мікротрубочок побудована за рахунок щільно укладених округлих </a:t>
            </a:r>
            <a:r>
              <a:rPr lang="uk-UA" dirty="0" err="1" smtClean="0"/>
              <a:t>субодиниць</a:t>
            </a:r>
            <a:r>
              <a:rPr lang="uk-UA" dirty="0" smtClean="0"/>
              <a:t> (з білка </a:t>
            </a:r>
            <a:r>
              <a:rPr lang="uk-UA" dirty="0" err="1" smtClean="0"/>
              <a:t>тубуліну</a:t>
            </a:r>
            <a:r>
              <a:rPr lang="uk-UA" dirty="0" smtClean="0"/>
              <a:t>) величиною близько 5 </a:t>
            </a:r>
            <a:r>
              <a:rPr lang="uk-UA" dirty="0" err="1" smtClean="0"/>
              <a:t>нм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55px-Localisations02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614" y="1928802"/>
            <a:ext cx="2925386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5786454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Мікротрубочки</a:t>
            </a:r>
            <a:r>
              <a:rPr lang="uk-UA" dirty="0" smtClean="0"/>
              <a:t>, підсвічені зеленим флуоресцентним білком (внизу, в центрі).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895864"/>
          </a:xfrm>
        </p:spPr>
        <p:txBody>
          <a:bodyPr/>
          <a:lstStyle/>
          <a:p>
            <a:r>
              <a:rPr lang="uk-UA" dirty="0" err="1" smtClean="0"/>
              <a:t>Мікротрубочки</a:t>
            </a:r>
            <a:r>
              <a:rPr lang="uk-UA" dirty="0" smtClean="0"/>
              <a:t> входять до складу </a:t>
            </a:r>
            <a:r>
              <a:rPr lang="uk-UA" dirty="0" err="1" smtClean="0"/>
              <a:t>центріоль</a:t>
            </a:r>
            <a:r>
              <a:rPr lang="uk-UA" dirty="0" smtClean="0"/>
              <a:t>, базальних тілець, </a:t>
            </a:r>
            <a:r>
              <a:rPr lang="uk-UA" dirty="0" err="1" smtClean="0"/>
              <a:t>цитоскелету</a:t>
            </a:r>
            <a:r>
              <a:rPr lang="uk-UA" dirty="0" smtClean="0"/>
              <a:t>, війок і джгутиків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У клітинах </a:t>
            </a:r>
            <a:r>
              <a:rPr lang="uk-UA" dirty="0" err="1" smtClean="0"/>
              <a:t>мікротрубочки</a:t>
            </a:r>
            <a:r>
              <a:rPr lang="uk-UA" dirty="0" smtClean="0"/>
              <a:t> відіграють роль структурних компонентів і беруть участь у багатьох клітинних процесах, включаючи мітоз, </a:t>
            </a:r>
            <a:r>
              <a:rPr lang="uk-UA" dirty="0" err="1" smtClean="0"/>
              <a:t>цитокинез</a:t>
            </a:r>
            <a:r>
              <a:rPr lang="uk-UA" dirty="0" smtClean="0"/>
              <a:t> і везикулярний транспорт.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09">
      <a:dk1>
        <a:srgbClr val="FFC000"/>
      </a:dk1>
      <a:lt1>
        <a:srgbClr val="C00000"/>
      </a:lt1>
      <a:dk2>
        <a:srgbClr val="FFC000"/>
      </a:dk2>
      <a:lt2>
        <a:srgbClr val="7F0000"/>
      </a:lt2>
      <a:accent1>
        <a:srgbClr val="7F0000"/>
      </a:accent1>
      <a:accent2>
        <a:srgbClr val="FF0000"/>
      </a:accent2>
      <a:accent3>
        <a:srgbClr val="FF0000"/>
      </a:accent3>
      <a:accent4>
        <a:srgbClr val="FFFF00"/>
      </a:accent4>
      <a:accent5>
        <a:srgbClr val="FF0000"/>
      </a:accent5>
      <a:accent6>
        <a:srgbClr val="BF0000"/>
      </a:accent6>
      <a:hlink>
        <a:srgbClr val="8F0000"/>
      </a:hlink>
      <a:folHlink>
        <a:srgbClr val="7F7F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532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Що таке органела?</vt:lpstr>
      <vt:lpstr>Слайд 3</vt:lpstr>
      <vt:lpstr>Немембранні органели</vt:lpstr>
      <vt:lpstr>Клітинний центр</vt:lpstr>
      <vt:lpstr>Слайд 6</vt:lpstr>
      <vt:lpstr>Слайд 7</vt:lpstr>
      <vt:lpstr>Мікротрубочки</vt:lpstr>
      <vt:lpstr>Слайд 9</vt:lpstr>
      <vt:lpstr>Мікрофіламенти</vt:lpstr>
      <vt:lpstr>Функції мікрофіламентів</vt:lpstr>
      <vt:lpstr>Рибосоми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</dc:creator>
  <cp:lastModifiedBy>Ludmila</cp:lastModifiedBy>
  <cp:revision>61</cp:revision>
  <dcterms:created xsi:type="dcterms:W3CDTF">2013-02-16T11:59:53Z</dcterms:created>
  <dcterms:modified xsi:type="dcterms:W3CDTF">2013-02-17T20:52:48Z</dcterms:modified>
</cp:coreProperties>
</file>