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Цистит (запалення сечового міхура)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86190"/>
            <a:ext cx="7772400" cy="1199704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Презентацію підготувала</a:t>
            </a:r>
          </a:p>
          <a:p>
            <a:r>
              <a:rPr lang="uk-UA" dirty="0" smtClean="0"/>
              <a:t>Учениця 11-В класу</a:t>
            </a:r>
          </a:p>
          <a:p>
            <a:r>
              <a:rPr lang="uk-UA" dirty="0" err="1" smtClean="0"/>
              <a:t>Кузнецовської</a:t>
            </a:r>
            <a:r>
              <a:rPr lang="uk-UA" dirty="0" smtClean="0"/>
              <a:t> гімназії</a:t>
            </a:r>
          </a:p>
          <a:p>
            <a:r>
              <a:rPr lang="uk-UA" dirty="0" err="1" smtClean="0"/>
              <a:t>Турик</a:t>
            </a:r>
            <a:r>
              <a:rPr lang="uk-UA" dirty="0" smtClean="0"/>
              <a:t> Даша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229600" cy="4525963"/>
          </a:xfrm>
        </p:spPr>
        <p:txBody>
          <a:bodyPr/>
          <a:lstStyle/>
          <a:p>
            <a:r>
              <a:rPr lang="ru-RU" dirty="0" smtClean="0"/>
              <a:t>Хвороба 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проникнення</a:t>
            </a:r>
            <a:r>
              <a:rPr lang="ru-RU" dirty="0" smtClean="0"/>
              <a:t> у </a:t>
            </a:r>
            <a:r>
              <a:rPr lang="ru-RU" dirty="0" err="1" smtClean="0"/>
              <a:t>сечовий</a:t>
            </a:r>
            <a:r>
              <a:rPr lang="ru-RU" dirty="0" smtClean="0"/>
              <a:t> </a:t>
            </a:r>
            <a:r>
              <a:rPr lang="ru-RU" dirty="0" err="1" smtClean="0"/>
              <a:t>міхур</a:t>
            </a:r>
            <a:r>
              <a:rPr lang="ru-RU" dirty="0" smtClean="0"/>
              <a:t> </a:t>
            </a:r>
            <a:r>
              <a:rPr lang="ru-RU" dirty="0" err="1" smtClean="0"/>
              <a:t>інфекції</a:t>
            </a:r>
            <a:r>
              <a:rPr lang="ru-RU" dirty="0" smtClean="0"/>
              <a:t>. </a:t>
            </a:r>
            <a:r>
              <a:rPr lang="ru-RU" dirty="0" err="1" smtClean="0"/>
              <a:t>Збудниками</a:t>
            </a:r>
            <a:r>
              <a:rPr lang="ru-RU" dirty="0" smtClean="0"/>
              <a:t> циститу </a:t>
            </a:r>
            <a:r>
              <a:rPr lang="ru-RU" dirty="0" err="1" smtClean="0"/>
              <a:t>є</a:t>
            </a:r>
            <a:r>
              <a:rPr lang="ru-RU" dirty="0" smtClean="0"/>
              <a:t> - </a:t>
            </a:r>
            <a:r>
              <a:rPr lang="ru-RU" dirty="0" err="1" smtClean="0"/>
              <a:t>кишкова</a:t>
            </a:r>
            <a:r>
              <a:rPr lang="ru-RU" dirty="0" smtClean="0"/>
              <a:t> </a:t>
            </a:r>
            <a:r>
              <a:rPr lang="ru-RU" dirty="0" err="1" smtClean="0"/>
              <a:t>паличка</a:t>
            </a:r>
            <a:r>
              <a:rPr lang="ru-RU" dirty="0" smtClean="0"/>
              <a:t>, </a:t>
            </a:r>
            <a:r>
              <a:rPr lang="ru-RU" dirty="0" err="1" smtClean="0"/>
              <a:t>стафілококи</a:t>
            </a:r>
            <a:r>
              <a:rPr lang="ru-RU" dirty="0" smtClean="0"/>
              <a:t> та </a:t>
            </a:r>
            <a:r>
              <a:rPr lang="ru-RU" u="sng" dirty="0" err="1" smtClean="0"/>
              <a:t>стрептококи</a:t>
            </a:r>
            <a:r>
              <a:rPr lang="ru-RU" u="sng" dirty="0" smtClean="0"/>
              <a:t>.</a:t>
            </a:r>
            <a:endParaRPr lang="uk-UA" dirty="0"/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2071678"/>
            <a:ext cx="3786214" cy="2461039"/>
          </a:xfrm>
          <a:prstGeom prst="rect">
            <a:avLst/>
          </a:prstGeom>
        </p:spPr>
      </p:pic>
      <p:pic>
        <p:nvPicPr>
          <p:cNvPr id="5" name="Рисунок 4" descr="543345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2143116"/>
            <a:ext cx="3071834" cy="2457467"/>
          </a:xfrm>
          <a:prstGeom prst="rect">
            <a:avLst/>
          </a:prstGeom>
        </p:spPr>
      </p:pic>
      <p:pic>
        <p:nvPicPr>
          <p:cNvPr id="6" name="Рисунок 5" descr="streptococcu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36" y="2786058"/>
            <a:ext cx="3933825" cy="2952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928670"/>
            <a:ext cx="5786478" cy="5643602"/>
          </a:xfrm>
        </p:spPr>
        <p:txBody>
          <a:bodyPr>
            <a:normAutofit/>
          </a:bodyPr>
          <a:lstStyle/>
          <a:p>
            <a:pPr lvl="0"/>
            <a:r>
              <a:rPr lang="uk-UA" sz="2000" dirty="0" smtClean="0"/>
              <a:t>Перенесені </a:t>
            </a:r>
            <a:r>
              <a:rPr lang="uk-UA" sz="2000" dirty="0" smtClean="0"/>
              <a:t>інфекційні хвороби</a:t>
            </a:r>
            <a:endParaRPr lang="uk-UA" sz="2000" dirty="0" smtClean="0"/>
          </a:p>
          <a:p>
            <a:pPr lvl="0"/>
            <a:r>
              <a:rPr lang="uk-UA" sz="2000" dirty="0" smtClean="0"/>
              <a:t>Переохолодження </a:t>
            </a:r>
            <a:r>
              <a:rPr lang="uk-UA" sz="2000" dirty="0" smtClean="0"/>
              <a:t>організму</a:t>
            </a:r>
            <a:endParaRPr lang="uk-UA" sz="2000" dirty="0" smtClean="0"/>
          </a:p>
          <a:p>
            <a:pPr lvl="0"/>
            <a:r>
              <a:rPr lang="uk-UA" sz="2000" dirty="0" smtClean="0"/>
              <a:t>Часті запори, неправильне підтирання після дефекації, чергування анального і вагінального статевого акту без </a:t>
            </a:r>
            <a:r>
              <a:rPr lang="uk-UA" sz="2000" dirty="0" smtClean="0"/>
              <a:t>презерватива</a:t>
            </a:r>
            <a:endParaRPr lang="uk-UA" sz="2000" dirty="0" smtClean="0"/>
          </a:p>
          <a:p>
            <a:pPr lvl="0"/>
            <a:r>
              <a:rPr lang="uk-UA" sz="2000" dirty="0" smtClean="0"/>
              <a:t>Тривалі перерви між </a:t>
            </a:r>
            <a:r>
              <a:rPr lang="uk-UA" sz="2000" dirty="0" smtClean="0"/>
              <a:t>сечовипусканням</a:t>
            </a:r>
            <a:endParaRPr lang="uk-UA" sz="2000" dirty="0" smtClean="0"/>
          </a:p>
          <a:p>
            <a:pPr lvl="0"/>
            <a:r>
              <a:rPr lang="uk-UA" sz="2000" dirty="0" smtClean="0"/>
              <a:t>Недотримання правил </a:t>
            </a:r>
            <a:r>
              <a:rPr lang="uk-UA" sz="2000" dirty="0" smtClean="0"/>
              <a:t>гігієни</a:t>
            </a:r>
            <a:endParaRPr lang="uk-UA" sz="2000" dirty="0" smtClean="0"/>
          </a:p>
          <a:p>
            <a:pPr lvl="0"/>
            <a:r>
              <a:rPr lang="uk-UA" sz="2000" dirty="0" smtClean="0"/>
              <a:t>Перенесені гінекологічні, урологічні та венеричні захворювання.</a:t>
            </a:r>
          </a:p>
          <a:p>
            <a:pPr lvl="0"/>
            <a:r>
              <a:rPr lang="uk-UA" sz="2000" dirty="0" smtClean="0"/>
              <a:t>Неінфекційні цистити можуть бути спровоковані тривалим застосуванням </a:t>
            </a:r>
            <a:r>
              <a:rPr lang="uk-UA" sz="2000" dirty="0" smtClean="0"/>
              <a:t>лікарських препаратів</a:t>
            </a:r>
            <a:endParaRPr lang="uk-UA" sz="2000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/>
              <a:t>Причини виникнення циститу</a:t>
            </a:r>
            <a:br>
              <a:rPr lang="uk-UA" b="0" dirty="0" smtClean="0"/>
            </a:br>
            <a:endParaRPr lang="uk-UA" dirty="0"/>
          </a:p>
        </p:txBody>
      </p:sp>
      <p:pic>
        <p:nvPicPr>
          <p:cNvPr id="5" name="Рисунок 4" descr="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1222" y="857232"/>
            <a:ext cx="3152778" cy="2419702"/>
          </a:xfrm>
          <a:prstGeom prst="rect">
            <a:avLst/>
          </a:prstGeom>
        </p:spPr>
      </p:pic>
      <p:pic>
        <p:nvPicPr>
          <p:cNvPr id="7" name="Рисунок 6" descr="cistit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3786190"/>
            <a:ext cx="3167070" cy="23105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285860"/>
            <a:ext cx="500066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sz="2400" dirty="0" smtClean="0"/>
              <a:t>Основною </a:t>
            </a:r>
            <a:r>
              <a:rPr lang="uk-UA" sz="2400" dirty="0" smtClean="0"/>
              <a:t>ознакою є </a:t>
            </a:r>
            <a:r>
              <a:rPr lang="uk-UA" sz="2400" b="1" u="sng" dirty="0" smtClean="0"/>
              <a:t>часте болісне сечовипускання</a:t>
            </a:r>
            <a:r>
              <a:rPr lang="uk-UA" sz="2400" dirty="0" smtClean="0"/>
              <a:t>. Хворобливі позиви супроводжуються виділенням невеликої кількості сечі. </a:t>
            </a:r>
            <a:r>
              <a:rPr lang="uk-UA" sz="2400" u="sng" dirty="0" smtClean="0"/>
              <a:t>Сеча</a:t>
            </a:r>
            <a:r>
              <a:rPr lang="uk-UA" sz="2400" dirty="0" smtClean="0"/>
              <a:t> каламутна, іноді містить видимі гнійні нитки та пластівці. Наприкінці сечовипускання з'являється печія, іноді виділяється крапля крові. Температура </a:t>
            </a:r>
            <a:r>
              <a:rPr lang="uk-UA" sz="2400" dirty="0" err="1" smtClean="0"/>
              <a:t>субфебрильна</a:t>
            </a:r>
            <a:r>
              <a:rPr lang="uk-UA" sz="2400" dirty="0" smtClean="0"/>
              <a:t>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Симптоми</a:t>
            </a:r>
            <a:endParaRPr lang="uk-UA" dirty="0"/>
          </a:p>
        </p:txBody>
      </p:sp>
      <p:pic>
        <p:nvPicPr>
          <p:cNvPr id="4" name="Рисунок 3" descr="cistit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500042"/>
            <a:ext cx="3325056" cy="3641728"/>
          </a:xfrm>
          <a:prstGeom prst="rect">
            <a:avLst/>
          </a:prstGeom>
        </p:spPr>
      </p:pic>
      <p:pic>
        <p:nvPicPr>
          <p:cNvPr id="5" name="Рисунок 4" descr="kartinka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4500570"/>
            <a:ext cx="2869314" cy="1914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Постільний режим</a:t>
            </a:r>
          </a:p>
          <a:p>
            <a:r>
              <a:rPr lang="uk-UA" dirty="0" smtClean="0"/>
              <a:t>Рясне пиття,дієта(з виключенням солоних та гострих страв,алкоголю)</a:t>
            </a:r>
          </a:p>
          <a:p>
            <a:r>
              <a:rPr lang="uk-UA" dirty="0" smtClean="0"/>
              <a:t>Теплі ванни,грілки</a:t>
            </a:r>
          </a:p>
          <a:p>
            <a:r>
              <a:rPr lang="uk-UA" dirty="0" smtClean="0"/>
              <a:t>Спеціальні препарати призначені лікарем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Лікування</a:t>
            </a:r>
            <a:endParaRPr lang="uk-UA" dirty="0"/>
          </a:p>
        </p:txBody>
      </p:sp>
      <p:pic>
        <p:nvPicPr>
          <p:cNvPr id="4" name="Рисунок 3" descr="1297448006_render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4171931"/>
            <a:ext cx="3357586" cy="2686069"/>
          </a:xfrm>
          <a:prstGeom prst="rect">
            <a:avLst/>
          </a:prstGeom>
        </p:spPr>
      </p:pic>
      <p:pic>
        <p:nvPicPr>
          <p:cNvPr id="7" name="Рисунок 6" descr="roasted-pepp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4214818"/>
            <a:ext cx="3214710" cy="2643182"/>
          </a:xfrm>
          <a:prstGeom prst="rect">
            <a:avLst/>
          </a:prstGeom>
        </p:spPr>
      </p:pic>
      <p:sp>
        <p:nvSpPr>
          <p:cNvPr id="8" name="Умножение 7"/>
          <p:cNvSpPr/>
          <p:nvPr/>
        </p:nvSpPr>
        <p:spPr>
          <a:xfrm>
            <a:off x="1285852" y="4572008"/>
            <a:ext cx="2520000" cy="1872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10" name="Умножение 9"/>
          <p:cNvSpPr/>
          <p:nvPr/>
        </p:nvSpPr>
        <p:spPr>
          <a:xfrm>
            <a:off x="5572132" y="4572008"/>
            <a:ext cx="2520000" cy="1872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</TotalTime>
  <Words>69</Words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Цистит (запалення сечового міхура) </vt:lpstr>
      <vt:lpstr>Слайд 2</vt:lpstr>
      <vt:lpstr>Причини виникнення циститу </vt:lpstr>
      <vt:lpstr>Симптоми</vt:lpstr>
      <vt:lpstr>Лікування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Цистит (запалення сечового міхура) </dc:title>
  <dc:creator>home</dc:creator>
  <cp:lastModifiedBy>home</cp:lastModifiedBy>
  <cp:revision>11</cp:revision>
  <dcterms:created xsi:type="dcterms:W3CDTF">2013-11-26T15:28:22Z</dcterms:created>
  <dcterms:modified xsi:type="dcterms:W3CDTF">2013-12-09T14:17:13Z</dcterms:modified>
</cp:coreProperties>
</file>