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61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4" y="0"/>
            <a:ext cx="10504705" cy="684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836712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сторія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вивчення клітини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5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32856" y="1183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Історія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20" y="1700808"/>
            <a:ext cx="3024336" cy="5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90" y="182688"/>
            <a:ext cx="3628828" cy="418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90872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Люди дізналися про існування клітини лише в </a:t>
            </a:r>
            <a:r>
              <a:rPr lang="en-US" sz="2800" dirty="0"/>
              <a:t>XVII </a:t>
            </a:r>
            <a:r>
              <a:rPr lang="ru-RU" sz="2800" dirty="0"/>
              <a:t>ст. Незадовго до цього, в 1590 р., </a:t>
            </a:r>
            <a:r>
              <a:rPr lang="ru-RU" sz="2800" dirty="0" smtClean="0"/>
              <a:t>голланд-</a:t>
            </a:r>
          </a:p>
          <a:p>
            <a:r>
              <a:rPr lang="ru-RU" sz="2800" dirty="0" smtClean="0"/>
              <a:t>ський шліфуваль-</a:t>
            </a:r>
          </a:p>
          <a:p>
            <a:r>
              <a:rPr lang="ru-RU" sz="2800" dirty="0" smtClean="0"/>
              <a:t>щик скла </a:t>
            </a:r>
            <a:r>
              <a:rPr lang="ru-RU" sz="2800" dirty="0"/>
              <a:t>Захар </a:t>
            </a:r>
            <a:endParaRPr lang="ru-RU" sz="2800" dirty="0" smtClean="0"/>
          </a:p>
          <a:p>
            <a:r>
              <a:rPr lang="ru-RU" sz="2800" dirty="0" smtClean="0"/>
              <a:t>Янсен</a:t>
            </a:r>
            <a:r>
              <a:rPr lang="ru-RU" sz="2800" dirty="0"/>
              <a:t>, з'єднавши </a:t>
            </a:r>
            <a:endParaRPr lang="ru-RU" sz="2800" dirty="0" smtClean="0"/>
          </a:p>
          <a:p>
            <a:r>
              <a:rPr lang="ru-RU" sz="2800" dirty="0" smtClean="0"/>
              <a:t>разом </a:t>
            </a:r>
            <a:r>
              <a:rPr lang="ru-RU" sz="2800" dirty="0"/>
              <a:t>дві лінзи, </a:t>
            </a:r>
            <a:endParaRPr lang="ru-RU" sz="2800" dirty="0" smtClean="0"/>
          </a:p>
          <a:p>
            <a:r>
              <a:rPr lang="ru-RU" sz="2800" dirty="0" smtClean="0"/>
              <a:t>уперше </a:t>
            </a:r>
            <a:r>
              <a:rPr lang="ru-RU" sz="2800" dirty="0"/>
              <a:t>винайшов </a:t>
            </a:r>
            <a:r>
              <a:rPr lang="ru-RU" sz="2800" dirty="0" smtClean="0"/>
              <a:t>приміти-вний </a:t>
            </a:r>
            <a:r>
              <a:rPr lang="ru-RU" sz="2800" dirty="0"/>
              <a:t>мікроскоп. Саме </a:t>
            </a:r>
            <a:r>
              <a:rPr lang="ru-RU" sz="2800" dirty="0" smtClean="0"/>
              <a:t>зав-дяки </a:t>
            </a:r>
            <a:r>
              <a:rPr lang="ru-RU" sz="2800" dirty="0"/>
              <a:t>цьому винаходу учені змогли розкрити таємницю клітинної будови.</a:t>
            </a:r>
          </a:p>
        </p:txBody>
      </p:sp>
    </p:spTree>
    <p:extLst>
      <p:ext uri="{BB962C8B-B14F-4D97-AF65-F5344CB8AC3E}">
        <p14:creationId xmlns:p14="http://schemas.microsoft.com/office/powerpoint/2010/main" val="16560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51" y="3411810"/>
            <a:ext cx="4937125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4392488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Першим, хто оцінив значення збільшувального приладу і застосував його для дослідження зрізів рослинних і тваринних тканин, був англійський фізик і ботанік Роберт Гук. У 1665 р., вивчаючи зріз пробки, він виявив структури, схожі по будові на бджолині стільники, і назвав їх осередками, або клітинами. Відтоді цей термін міцно затвердився в біології. Правда, потрібно відмітити, що Р. Гук вважав, що клітини порожні, а жива речовина - це клітинні стінки.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90" y="0"/>
            <a:ext cx="328991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6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87628"/>
            <a:ext cx="5904656" cy="39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3826768" cy="34892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Приблизно в цей же час, в другій половині </a:t>
            </a:r>
            <a:r>
              <a:rPr lang="en-US" dirty="0"/>
              <a:t>XVII </a:t>
            </a:r>
            <a:r>
              <a:rPr lang="ru-RU" dirty="0"/>
              <a:t>ст., відомий голландський дослідник Антоні ван Левенгук удосконалив мікроскоп і зміг спостерігати живі клітини із збільшенням більш ніж в 200 разів. Саме він уперше в 1683 р. описав бактерії.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476672"/>
            <a:ext cx="4104456" cy="270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5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55" y="-243410"/>
            <a:ext cx="3394531" cy="389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1" y="15280"/>
            <a:ext cx="3287587" cy="480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5280"/>
            <a:ext cx="4104456" cy="387841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Ще до відкриття клітини, в середині </a:t>
            </a:r>
            <a:r>
              <a:rPr lang="en-US" dirty="0"/>
              <a:t>XVII </a:t>
            </a:r>
            <a:r>
              <a:rPr lang="ru-RU" dirty="0"/>
              <a:t>ст., відомий англійський лікар Уільям Гарвей припустив, що всі живі організми розвиваються з яйця. Це припущення блискуче довів російський вчений Карл Бер, який в 1827 р. виявив яйцеклітину ссавців. Це відкриття дозволило йому зробити висновок, що кожен організм розвивається з однієї клітини. У 1831-1833 рр. Роберт Броун виявив в рослинних клітинах сферичну структуру, яку назвав ядром.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1731" y="80169"/>
            <a:ext cx="1410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/>
              <a:t>Уільям Гарвей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61" y="3063875"/>
            <a:ext cx="2304678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50296" y="4407187"/>
            <a:ext cx="1183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Роберт </a:t>
            </a:r>
            <a:endParaRPr lang="ru-RU" sz="2400" b="1" dirty="0" smtClean="0"/>
          </a:p>
          <a:p>
            <a:r>
              <a:rPr lang="ru-RU" sz="2400" b="1" dirty="0" smtClean="0"/>
              <a:t>Броун </a:t>
            </a:r>
            <a:endParaRPr lang="ru-RU" sz="2400" b="1" dirty="0"/>
          </a:p>
        </p:txBody>
      </p:sp>
      <p:pic>
        <p:nvPicPr>
          <p:cNvPr id="4105" name="Picture 9" descr="D:\г7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68" y="3832121"/>
            <a:ext cx="2849624" cy="30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2200" y="482670"/>
            <a:ext cx="901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Карл </a:t>
            </a:r>
            <a:endParaRPr lang="ru-RU" sz="2400" b="1" dirty="0" smtClean="0"/>
          </a:p>
          <a:p>
            <a:r>
              <a:rPr lang="ru-RU" sz="2400" b="1" dirty="0" smtClean="0"/>
              <a:t>Бер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642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" y="4319488"/>
            <a:ext cx="82296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0728" y="-1222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Створення клітинної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теорії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980728"/>
            <a:ext cx="4874790" cy="3600400"/>
          </a:xfrm>
        </p:spPr>
        <p:txBody>
          <a:bodyPr>
            <a:normAutofit fontScale="25000" lnSpcReduction="20000"/>
          </a:bodyPr>
          <a:lstStyle/>
          <a:p>
            <a:r>
              <a:rPr lang="ru-RU" sz="6000" dirty="0"/>
              <a:t>Для розуміння ролі клітини в живих організмах величезне значення мали праці ботаніка Матваса Шлейдена і зоолога Теодора Шванна. Шванн проаналізувавши усі існуючі на той момент знання про клітинну будову живої природи, сформулював першу версію клітинної теорії. Вона стверджувала, що всі організми складаються з простих частин - клітин. Причому кожна клітина в певному значенні - деяке індивідуальне самостійне ціле. Але в одному організмі всі клітини діють спільно, формуючи гармонійну єдність. </a:t>
            </a:r>
          </a:p>
          <a:p>
            <a:r>
              <a:rPr lang="ru-RU" sz="6000" dirty="0"/>
              <a:t>Правда, Шлейден і Шванн помилялися, вважаючи, що нові клітини можуть виникати з неклітинної речовини. Ця помилка була спростована німецьким вченим Рудольфом Вірховим, який показав, що всі клітини утворюються з інших клітин шляхом клітинного ділення. У 1858 р. Р. Вірхов написав: "Всяка клітина походить з іншої клітини. Там, де виникає клітина, їй повинна передувати клітина, подібно до того, як тварина походить тільки від тварини, рос</a:t>
            </a:r>
            <a:r>
              <a:rPr lang="ru-RU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л</a:t>
            </a:r>
            <a:r>
              <a:rPr lang="ru-RU" sz="6000" dirty="0">
                <a:ln>
                  <a:solidFill>
                    <a:schemeClr val="tx1"/>
                  </a:solidFill>
                </a:ln>
              </a:rPr>
              <a:t>и</a:t>
            </a:r>
            <a:r>
              <a:rPr lang="ru-RU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на</a:t>
            </a:r>
            <a:r>
              <a:rPr lang="ru-RU" sz="6000" dirty="0"/>
              <a:t> </a:t>
            </a:r>
            <a:r>
              <a:rPr lang="ru-RU" sz="6000" dirty="0">
                <a:ln>
                  <a:solidFill>
                    <a:schemeClr val="bg1"/>
                  </a:solidFill>
                </a:ln>
              </a:rPr>
              <a:t>- </a:t>
            </a:r>
            <a:r>
              <a:rPr lang="ru-RU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тільк</a:t>
            </a:r>
            <a:r>
              <a:rPr lang="ru-RU" sz="6000" dirty="0">
                <a:ln>
                  <a:solidFill>
                    <a:schemeClr val="tx1"/>
                  </a:solidFill>
                </a:ln>
              </a:rPr>
              <a:t>и</a:t>
            </a:r>
            <a:r>
              <a:rPr lang="ru-RU" sz="6000" dirty="0"/>
              <a:t> від рослини".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0502" y="91162"/>
            <a:ext cx="47564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Клітинна теорія зробила величезний вплив на розвиток біології і на формування сучасної природничонаукової картини світу. За визначенням Ф. Енгельса, клітинна теорія, закон перетворення енергії і еволюційна теорія Ч. Дарвіна є трьома найбільшими відкриттями природознавства </a:t>
            </a:r>
            <a:r>
              <a:rPr lang="en-US" sz="1500" dirty="0"/>
              <a:t>XIX </a:t>
            </a:r>
            <a:r>
              <a:rPr lang="ru-RU" sz="1500" dirty="0"/>
              <a:t>ст. </a:t>
            </a:r>
          </a:p>
          <a:p>
            <a:r>
              <a:rPr lang="ru-RU" sz="1500" dirty="0"/>
              <a:t>На основі клітинної теорії в середині </a:t>
            </a:r>
            <a:r>
              <a:rPr lang="en-US" sz="1500" dirty="0"/>
              <a:t>XIX </a:t>
            </a:r>
            <a:r>
              <a:rPr lang="ru-RU" sz="1500" dirty="0"/>
              <a:t>ст. виникла цитологія (від греч. цитос - вмістище, клітина) - наука, що вивчає структуру і функції клітини. До кінця </a:t>
            </a:r>
            <a:r>
              <a:rPr lang="en-US" sz="1500" dirty="0"/>
              <a:t>XIX </a:t>
            </a:r>
            <a:r>
              <a:rPr lang="ru-RU" sz="1500" dirty="0"/>
              <a:t>ст., завдяки вдосконаленню мікроскопічної техніки, були відкриті основні структурні компоненти клітини і вивчений процес її ділення. Німецький дослідник природи Вейсман остаточно встановив, що зберігання і передача спадкових ознак в клітині здійснюється за допомогою ядра. Винайдений в 30-і рр. </a:t>
            </a:r>
            <a:r>
              <a:rPr lang="en-US" sz="1500" dirty="0"/>
              <a:t>XX </a:t>
            </a:r>
            <a:r>
              <a:rPr lang="ru-RU" sz="1500" dirty="0"/>
              <a:t>ст. електронний мікроскоп дав можливість досліджувати ультраструктуру клітини. Було виявлено дивну схожість в тонкій будові клітин різних організмів.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07989" y="4338478"/>
            <a:ext cx="3592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Шлейден, Шванн і Вірхов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002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2" y="764704"/>
            <a:ext cx="5825556" cy="41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36" y="476672"/>
            <a:ext cx="474000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Основні положення клітинної теорії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2861717"/>
            <a:ext cx="4464496" cy="32849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Клітина </a:t>
            </a:r>
            <a:r>
              <a:rPr lang="ru-RU" dirty="0"/>
              <a:t>- елементарна одиниця живого. Клітина є найменшою структурно-функціональною одиницею живого і представляє собою відкриту, саморегульовану систему, яка здатна самовідтворюватися. Поза клітиною життя немає.</a:t>
            </a:r>
          </a:p>
        </p:txBody>
      </p:sp>
    </p:spTree>
    <p:extLst>
      <p:ext uri="{BB962C8B-B14F-4D97-AF65-F5344CB8AC3E}">
        <p14:creationId xmlns:p14="http://schemas.microsoft.com/office/powerpoint/2010/main" val="30923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09184"/>
            <a:ext cx="3563888" cy="32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4" y="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7616" y="0"/>
            <a:ext cx="2674640" cy="1143000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Запитання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196752"/>
            <a:ext cx="4583410" cy="18002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Хто уперше винайшов мікроскоп?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Що саме виявив Роберт Гук?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Хто уперше описав бактерії?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Що саме довів Уільям Гаврей?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Із скількох клітин розвивається організм?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140969"/>
            <a:ext cx="4968552" cy="31700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6.     Що </a:t>
            </a:r>
            <a:r>
              <a:rPr lang="ru-RU" sz="2000" dirty="0"/>
              <a:t>являє собою ядро? </a:t>
            </a:r>
          </a:p>
          <a:p>
            <a:r>
              <a:rPr lang="ru-RU" sz="2000" dirty="0" smtClean="0"/>
              <a:t>7.     Хто </a:t>
            </a:r>
            <a:r>
              <a:rPr lang="ru-RU" sz="2000" dirty="0"/>
              <a:t>його виявив в клітині?</a:t>
            </a:r>
          </a:p>
          <a:p>
            <a:r>
              <a:rPr lang="ru-RU" sz="2000" dirty="0" smtClean="0"/>
              <a:t>8.     Хто </a:t>
            </a:r>
            <a:r>
              <a:rPr lang="ru-RU" sz="2000" dirty="0"/>
              <a:t>створив клітинну теорію?</a:t>
            </a:r>
          </a:p>
          <a:p>
            <a:r>
              <a:rPr lang="ru-RU" sz="2000" dirty="0" smtClean="0"/>
              <a:t>9.     Яку </a:t>
            </a:r>
            <a:r>
              <a:rPr lang="ru-RU" sz="2000" dirty="0"/>
              <a:t>помилку виявив Вірхов у версії </a:t>
            </a:r>
            <a:r>
              <a:rPr lang="ru-RU" sz="2000" dirty="0" smtClean="0"/>
              <a:t>          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smtClean="0"/>
              <a:t>       клітинної </a:t>
            </a:r>
            <a:r>
              <a:rPr lang="ru-RU" sz="2000" dirty="0"/>
              <a:t>теорії Швейдена і Шванна?</a:t>
            </a:r>
          </a:p>
          <a:p>
            <a:r>
              <a:rPr lang="ru-RU" sz="2000" dirty="0" smtClean="0"/>
              <a:t>10.   Який </a:t>
            </a:r>
            <a:r>
              <a:rPr lang="ru-RU" sz="2000" dirty="0"/>
              <a:t>внесок у формулювання сучасної </a:t>
            </a:r>
            <a:r>
              <a:rPr lang="ru-RU" sz="2000" dirty="0" smtClean="0"/>
              <a:t>.   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ru-RU" sz="2000" dirty="0" smtClean="0"/>
              <a:t>        біології </a:t>
            </a:r>
            <a:r>
              <a:rPr lang="ru-RU" sz="2000" dirty="0"/>
              <a:t>зробила клітинна теорія?</a:t>
            </a:r>
          </a:p>
          <a:p>
            <a:r>
              <a:rPr lang="ru-RU" sz="2000" dirty="0" smtClean="0"/>
              <a:t>11.   Що </a:t>
            </a:r>
            <a:r>
              <a:rPr lang="ru-RU" sz="2000" dirty="0"/>
              <a:t>таке цитологія?</a:t>
            </a:r>
          </a:p>
          <a:p>
            <a:r>
              <a:rPr lang="ru-RU" sz="2000" dirty="0" smtClean="0"/>
              <a:t>12.   Назвіть </a:t>
            </a:r>
            <a:r>
              <a:rPr lang="ru-RU" sz="2000" dirty="0"/>
              <a:t>основні положення клітинної </a:t>
            </a:r>
            <a:r>
              <a:rPr lang="ru-RU" sz="2000" dirty="0" smtClean="0"/>
              <a:t>   </a:t>
            </a:r>
            <a:r>
              <a:rPr lang="ru-RU" sz="2000" dirty="0" smtClean="0">
                <a:solidFill>
                  <a:schemeClr val="bg1"/>
                </a:solidFill>
              </a:rPr>
              <a:t>.   </a:t>
            </a:r>
            <a:r>
              <a:rPr lang="ru-RU" sz="2000" dirty="0" smtClean="0"/>
              <a:t>     теорії</a:t>
            </a:r>
            <a:r>
              <a:rPr lang="ru-RU" sz="2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23590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836712"/>
            <a:ext cx="6229350" cy="1143000"/>
          </a:xfrm>
        </p:spPr>
        <p:txBody>
          <a:bodyPr/>
          <a:lstStyle/>
          <a:p>
            <a:r>
              <a:rPr lang="uk-UA" dirty="0" smtClean="0"/>
              <a:t>Дякуємо за увагу!!!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8462" y="3996753"/>
            <a:ext cx="4067994" cy="24811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4600" b="1" dirty="0" smtClean="0"/>
              <a:t>Керівник</a:t>
            </a:r>
            <a:r>
              <a:rPr lang="en-US" sz="4600" b="1" dirty="0" smtClean="0"/>
              <a:t>:</a:t>
            </a:r>
            <a:endParaRPr lang="uk-UA" sz="4600" b="1" dirty="0" smtClean="0"/>
          </a:p>
          <a:p>
            <a:pPr marL="0" indent="0">
              <a:buNone/>
            </a:pPr>
            <a:r>
              <a:rPr lang="uk-UA" dirty="0" smtClean="0"/>
              <a:t>       </a:t>
            </a:r>
            <a:r>
              <a:rPr lang="uk-UA" sz="4000" dirty="0" smtClean="0"/>
              <a:t>Тетяна Віталіївна </a:t>
            </a:r>
          </a:p>
          <a:p>
            <a:pPr marL="0" indent="0">
              <a:buNone/>
            </a:pPr>
            <a:r>
              <a:rPr lang="uk-UA" sz="3800" b="1" dirty="0" smtClean="0"/>
              <a:t>Готували</a:t>
            </a:r>
            <a:r>
              <a:rPr lang="en-US" sz="3800" b="1" dirty="0" smtClean="0"/>
              <a:t>:</a:t>
            </a:r>
            <a:r>
              <a:rPr lang="uk-UA" sz="3800" b="1" dirty="0" smtClean="0"/>
              <a:t> </a:t>
            </a:r>
          </a:p>
          <a:p>
            <a:pPr marL="0" indent="0">
              <a:buNone/>
            </a:pPr>
            <a:r>
              <a:rPr lang="uk-UA" dirty="0" smtClean="0"/>
              <a:t>        Гнатюк </a:t>
            </a:r>
            <a:r>
              <a:rPr lang="uk-UA" dirty="0" smtClean="0"/>
              <a:t>Людмила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       та</a:t>
            </a:r>
          </a:p>
          <a:p>
            <a:pPr marL="0" indent="0">
              <a:buNone/>
            </a:pPr>
            <a:r>
              <a:rPr lang="uk-UA" dirty="0" smtClean="0"/>
              <a:t>        Макаренко Галина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30" y="764704"/>
            <a:ext cx="28575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23209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911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719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Історія вивчення клітини</vt:lpstr>
      <vt:lpstr>Історія </vt:lpstr>
      <vt:lpstr>Презентация PowerPoint</vt:lpstr>
      <vt:lpstr>Презентация PowerPoint</vt:lpstr>
      <vt:lpstr>Презентация PowerPoint</vt:lpstr>
      <vt:lpstr>Створення клітинної  теорії</vt:lpstr>
      <vt:lpstr>Основні положення клітинної теорії </vt:lpstr>
      <vt:lpstr>Запитання</vt:lpstr>
      <vt:lpstr>Дякуємо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вивчення клітини</dc:title>
  <dc:creator>Galichka</dc:creator>
  <cp:lastModifiedBy>Galichka</cp:lastModifiedBy>
  <cp:revision>16</cp:revision>
  <dcterms:created xsi:type="dcterms:W3CDTF">2012-11-15T14:58:22Z</dcterms:created>
  <dcterms:modified xsi:type="dcterms:W3CDTF">2012-11-16T12:07:22Z</dcterms:modified>
</cp:coreProperties>
</file>