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C62DE4A-88F5-4B0F-AEA4-BF01EE96C76F}" type="datetimeFigureOut">
              <a:rPr lang="ru-RU" smtClean="0"/>
              <a:t>03.10.2013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D6DEA65-3A1C-49E5-9BC9-ED904F6B9CD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Ам</a:t>
            </a:r>
            <a:r>
              <a:rPr lang="uk-UA" dirty="0" err="1" smtClean="0"/>
              <a:t>інокислоти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err="1" smtClean="0"/>
              <a:t>Корєшкова</a:t>
            </a:r>
            <a:r>
              <a:rPr lang="uk-UA" dirty="0" smtClean="0"/>
              <a:t> А. В.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Функції амінокислот</a:t>
            </a:r>
            <a:endParaRPr lang="ru-RU" dirty="0"/>
          </a:p>
        </p:txBody>
      </p:sp>
      <p:pic>
        <p:nvPicPr>
          <p:cNvPr id="5" name="Содержимое 4" descr="pyramid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57200" y="2317429"/>
            <a:ext cx="3521075" cy="3091504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20-ти </a:t>
            </a:r>
            <a:r>
              <a:rPr lang="ru-RU" dirty="0" err="1" smtClean="0"/>
              <a:t>протеїногенних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 </a:t>
            </a:r>
            <a:r>
              <a:rPr lang="ru-RU" dirty="0" err="1" smtClean="0"/>
              <a:t>називаються</a:t>
            </a:r>
            <a:r>
              <a:rPr lang="ru-RU" dirty="0" smtClean="0"/>
              <a:t> «</a:t>
            </a:r>
            <a:r>
              <a:rPr lang="ru-RU" dirty="0" err="1" smtClean="0"/>
              <a:t>незамінними</a:t>
            </a:r>
            <a:r>
              <a:rPr lang="ru-RU" dirty="0" smtClean="0"/>
              <a:t>»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не </a:t>
            </a:r>
            <a:r>
              <a:rPr lang="ru-RU" dirty="0" err="1" smtClean="0"/>
              <a:t>виробляються</a:t>
            </a:r>
            <a:r>
              <a:rPr lang="ru-RU" dirty="0" smtClean="0"/>
              <a:t> в </a:t>
            </a:r>
            <a:r>
              <a:rPr lang="ru-RU" dirty="0" err="1" smtClean="0"/>
              <a:t>організмі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</a:t>
            </a:r>
            <a:r>
              <a:rPr lang="ru-RU" dirty="0" err="1" smtClean="0"/>
              <a:t>надходити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їжею</a:t>
            </a:r>
            <a:r>
              <a:rPr lang="ru-RU" dirty="0" smtClean="0"/>
              <a:t>. Для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лізин</a:t>
            </a:r>
            <a:r>
              <a:rPr lang="ru-RU" dirty="0" smtClean="0"/>
              <a:t>, лейцин, </a:t>
            </a:r>
            <a:r>
              <a:rPr lang="ru-RU" dirty="0" err="1" smtClean="0"/>
              <a:t>ізолейцин</a:t>
            </a:r>
            <a:r>
              <a:rPr lang="ru-RU" dirty="0" smtClean="0"/>
              <a:t>, </a:t>
            </a:r>
            <a:r>
              <a:rPr lang="ru-RU" dirty="0" err="1" smtClean="0"/>
              <a:t>метіонін</a:t>
            </a:r>
            <a:r>
              <a:rPr lang="ru-RU" dirty="0" smtClean="0"/>
              <a:t>, </a:t>
            </a:r>
            <a:r>
              <a:rPr lang="ru-RU" dirty="0" err="1" smtClean="0"/>
              <a:t>фенілаланін</a:t>
            </a:r>
            <a:r>
              <a:rPr lang="ru-RU" dirty="0" smtClean="0"/>
              <a:t>, </a:t>
            </a:r>
            <a:r>
              <a:rPr lang="ru-RU" dirty="0" err="1" smtClean="0"/>
              <a:t>треонін</a:t>
            </a:r>
            <a:r>
              <a:rPr lang="ru-RU" dirty="0" smtClean="0"/>
              <a:t>, триптофан, </a:t>
            </a:r>
            <a:r>
              <a:rPr lang="ru-RU" dirty="0" err="1" smtClean="0"/>
              <a:t>валін</a:t>
            </a:r>
            <a:r>
              <a:rPr lang="ru-RU" dirty="0" smtClean="0"/>
              <a:t>, а для </a:t>
            </a:r>
            <a:r>
              <a:rPr lang="ru-RU" dirty="0" err="1" smtClean="0"/>
              <a:t>дітей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гістидин</a:t>
            </a:r>
            <a:r>
              <a:rPr lang="ru-RU" dirty="0" smtClean="0"/>
              <a:t> та </a:t>
            </a:r>
            <a:r>
              <a:rPr lang="ru-RU" dirty="0" err="1" smtClean="0"/>
              <a:t>аргінін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Кислотно-основні властивості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600200"/>
            <a:ext cx="3857652" cy="4525963"/>
          </a:xfrm>
        </p:spPr>
        <p:txBody>
          <a:bodyPr>
            <a:noAutofit/>
          </a:bodyPr>
          <a:lstStyle/>
          <a:p>
            <a:r>
              <a:rPr lang="ru-RU" sz="1800" dirty="0" err="1" smtClean="0"/>
              <a:t>Амінокислоти</a:t>
            </a:r>
            <a:r>
              <a:rPr lang="ru-RU" sz="1800" dirty="0" smtClean="0"/>
              <a:t> </a:t>
            </a:r>
            <a:r>
              <a:rPr lang="ru-RU" sz="1800" dirty="0" err="1" smtClean="0"/>
              <a:t>є</a:t>
            </a:r>
            <a:r>
              <a:rPr lang="ru-RU" sz="1800" dirty="0" smtClean="0"/>
              <a:t> </a:t>
            </a:r>
            <a:r>
              <a:rPr lang="ru-RU" sz="1800" dirty="0" err="1" smtClean="0"/>
              <a:t>амфотерними</a:t>
            </a:r>
            <a:r>
              <a:rPr lang="ru-RU" sz="1800" dirty="0" smtClean="0"/>
              <a:t> </a:t>
            </a:r>
            <a:r>
              <a:rPr lang="ru-RU" sz="1800" dirty="0" err="1" smtClean="0"/>
              <a:t>сполуками</a:t>
            </a:r>
            <a:r>
              <a:rPr lang="ru-RU" sz="1800" dirty="0" smtClean="0"/>
              <a:t> </a:t>
            </a:r>
            <a:r>
              <a:rPr lang="ru-RU" sz="1800" dirty="0" err="1" smtClean="0"/>
              <a:t>або</a:t>
            </a:r>
            <a:r>
              <a:rPr lang="ru-RU" sz="1800" dirty="0" smtClean="0"/>
              <a:t> </a:t>
            </a:r>
            <a:r>
              <a:rPr lang="ru-RU" sz="1800" dirty="0" err="1" smtClean="0"/>
              <a:t>амфолітами</a:t>
            </a:r>
            <a:r>
              <a:rPr lang="ru-RU" sz="1800" dirty="0" smtClean="0"/>
              <a:t> (</a:t>
            </a:r>
            <a:r>
              <a:rPr lang="ru-RU" sz="1800" dirty="0" err="1" smtClean="0"/>
              <a:t>від</a:t>
            </a:r>
            <a:r>
              <a:rPr lang="ru-RU" sz="1800" dirty="0" smtClean="0"/>
              <a:t> «</a:t>
            </a:r>
            <a:r>
              <a:rPr lang="ru-RU" sz="1800" dirty="0" err="1" smtClean="0"/>
              <a:t>амфотерний</a:t>
            </a:r>
            <a:r>
              <a:rPr lang="ru-RU" sz="1800" dirty="0" smtClean="0"/>
              <a:t> </a:t>
            </a:r>
            <a:r>
              <a:rPr lang="ru-RU" sz="1800" dirty="0" err="1" smtClean="0"/>
              <a:t>електроліт</a:t>
            </a:r>
            <a:r>
              <a:rPr lang="ru-RU" sz="1800" dirty="0" smtClean="0"/>
              <a:t>»). Вони </a:t>
            </a:r>
            <a:r>
              <a:rPr lang="ru-RU" sz="1800" dirty="0" err="1" smtClean="0"/>
              <a:t>можуть</a:t>
            </a:r>
            <a:r>
              <a:rPr lang="ru-RU" sz="1800" dirty="0" smtClean="0"/>
              <a:t> </a:t>
            </a:r>
            <a:r>
              <a:rPr lang="ru-RU" sz="1800" dirty="0" err="1" smtClean="0"/>
              <a:t>виступати</a:t>
            </a:r>
            <a:r>
              <a:rPr lang="ru-RU" sz="1800" dirty="0" smtClean="0"/>
              <a:t> як кислотами, так </a:t>
            </a:r>
            <a:r>
              <a:rPr lang="ru-RU" sz="1800" dirty="0" err="1" smtClean="0"/>
              <a:t>і</a:t>
            </a:r>
            <a:r>
              <a:rPr lang="ru-RU" sz="1800" dirty="0" smtClean="0"/>
              <a:t> основами </a:t>
            </a:r>
            <a:r>
              <a:rPr lang="ru-RU" sz="1800" dirty="0" err="1" smtClean="0"/>
              <a:t>завдяки</a:t>
            </a:r>
            <a:r>
              <a:rPr lang="ru-RU" sz="1800" dirty="0" smtClean="0"/>
              <a:t> </a:t>
            </a:r>
            <a:r>
              <a:rPr lang="ru-RU" sz="1800" dirty="0" err="1" smtClean="0"/>
              <a:t>наявності</a:t>
            </a:r>
            <a:r>
              <a:rPr lang="ru-RU" sz="1800" dirty="0" smtClean="0"/>
              <a:t> </a:t>
            </a:r>
            <a:r>
              <a:rPr lang="ru-RU" sz="1800" dirty="0" err="1" smtClean="0"/>
              <a:t>карбоксильної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аміногрупи</a:t>
            </a:r>
            <a:r>
              <a:rPr lang="ru-RU" sz="1800" dirty="0" smtClean="0"/>
              <a:t> </a:t>
            </a:r>
            <a:r>
              <a:rPr lang="ru-RU" sz="1800" dirty="0" err="1" smtClean="0"/>
              <a:t>відповідно</a:t>
            </a:r>
            <a:r>
              <a:rPr lang="ru-RU" sz="1800" dirty="0" smtClean="0"/>
              <a:t>. </a:t>
            </a:r>
            <a:r>
              <a:rPr lang="ru-RU" sz="1800" dirty="0" err="1" smtClean="0"/>
              <a:t>Якщо</a:t>
            </a:r>
            <a:r>
              <a:rPr lang="ru-RU" sz="1800" dirty="0" smtClean="0"/>
              <a:t> </a:t>
            </a:r>
            <a:r>
              <a:rPr lang="ru-RU" sz="1800" dirty="0" err="1" smtClean="0"/>
              <a:t>амінокислоту</a:t>
            </a:r>
            <a:r>
              <a:rPr lang="ru-RU" sz="1800" dirty="0" smtClean="0"/>
              <a:t> </a:t>
            </a:r>
            <a:r>
              <a:rPr lang="ru-RU" sz="1800" dirty="0" err="1" smtClean="0"/>
              <a:t>із</a:t>
            </a:r>
            <a:r>
              <a:rPr lang="ru-RU" sz="1800" dirty="0" smtClean="0"/>
              <a:t> </a:t>
            </a:r>
            <a:r>
              <a:rPr lang="ru-RU" sz="1800" dirty="0" err="1" smtClean="0"/>
              <a:t>бічним</a:t>
            </a:r>
            <a:r>
              <a:rPr lang="ru-RU" sz="1800" dirty="0" smtClean="0"/>
              <a:t> </a:t>
            </a:r>
            <a:r>
              <a:rPr lang="ru-RU" sz="1800" dirty="0" err="1" smtClean="0"/>
              <a:t>ланцюгом</a:t>
            </a:r>
            <a:r>
              <a:rPr lang="ru-RU" sz="1800" dirty="0" smtClean="0"/>
              <a:t> не </a:t>
            </a:r>
            <a:r>
              <a:rPr lang="ru-RU" sz="1800" dirty="0" err="1" smtClean="0"/>
              <a:t>здатним</a:t>
            </a:r>
            <a:r>
              <a:rPr lang="ru-RU" sz="1800" dirty="0" smtClean="0"/>
              <a:t> до </a:t>
            </a:r>
            <a:r>
              <a:rPr lang="ru-RU" sz="1800" dirty="0" err="1" smtClean="0"/>
              <a:t>іонізації</a:t>
            </a:r>
            <a:r>
              <a:rPr lang="ru-RU" sz="1800" dirty="0" smtClean="0"/>
              <a:t> </a:t>
            </a:r>
            <a:r>
              <a:rPr lang="ru-RU" sz="1800" dirty="0" err="1" smtClean="0"/>
              <a:t>розчинити</a:t>
            </a:r>
            <a:r>
              <a:rPr lang="ru-RU" sz="1800" dirty="0" smtClean="0"/>
              <a:t> у </a:t>
            </a:r>
            <a:r>
              <a:rPr lang="ru-RU" sz="1800" dirty="0" err="1" smtClean="0"/>
              <a:t>воді</a:t>
            </a:r>
            <a:r>
              <a:rPr lang="ru-RU" sz="1800" dirty="0" smtClean="0"/>
              <a:t> при </a:t>
            </a:r>
            <a:r>
              <a:rPr lang="en-US" sz="1800" dirty="0" smtClean="0"/>
              <a:t>pH 7,0 </a:t>
            </a:r>
            <a:r>
              <a:rPr lang="ru-RU" sz="1800" dirty="0" smtClean="0"/>
              <a:t>вона </a:t>
            </a:r>
            <a:r>
              <a:rPr lang="ru-RU" sz="1800" dirty="0" err="1" smtClean="0"/>
              <a:t>перебуватиме</a:t>
            </a:r>
            <a:r>
              <a:rPr lang="ru-RU" sz="1800" dirty="0" smtClean="0"/>
              <a:t> у </a:t>
            </a:r>
            <a:r>
              <a:rPr lang="ru-RU" sz="1800" dirty="0" err="1" smtClean="0"/>
              <a:t>формі</a:t>
            </a:r>
            <a:r>
              <a:rPr lang="ru-RU" sz="1800" dirty="0" smtClean="0"/>
              <a:t> </a:t>
            </a:r>
            <a:r>
              <a:rPr lang="ru-RU" sz="1800" dirty="0" err="1" smtClean="0"/>
              <a:t>цвітеріона</a:t>
            </a:r>
            <a:r>
              <a:rPr lang="ru-RU" sz="1800" dirty="0" smtClean="0"/>
              <a:t> (</a:t>
            </a:r>
            <a:r>
              <a:rPr lang="ru-RU" sz="1800" dirty="0" err="1" smtClean="0"/>
              <a:t>від</a:t>
            </a:r>
            <a:r>
              <a:rPr lang="ru-RU" sz="1800" dirty="0" smtClean="0"/>
              <a:t> </a:t>
            </a:r>
            <a:r>
              <a:rPr lang="ru-RU" sz="1800" dirty="0" err="1" smtClean="0"/>
              <a:t>нім</a:t>
            </a:r>
            <a:r>
              <a:rPr lang="ru-RU" sz="1800" dirty="0" smtClean="0"/>
              <a:t>. </a:t>
            </a:r>
            <a:r>
              <a:rPr lang="en-US" sz="1800" dirty="0" err="1" smtClean="0"/>
              <a:t>Zwitter</a:t>
            </a:r>
            <a:r>
              <a:rPr lang="en-US" sz="1800" dirty="0" smtClean="0"/>
              <a:t> — </a:t>
            </a:r>
            <a:r>
              <a:rPr lang="ru-RU" sz="1800" dirty="0" err="1" smtClean="0"/>
              <a:t>гібридний</a:t>
            </a:r>
            <a:r>
              <a:rPr lang="ru-RU" sz="1800" dirty="0" smtClean="0"/>
              <a:t>), </a:t>
            </a:r>
            <a:r>
              <a:rPr lang="ru-RU" sz="1800" dirty="0" err="1" smtClean="0"/>
              <a:t>тобто</a:t>
            </a:r>
            <a:r>
              <a:rPr lang="ru-RU" sz="1800" dirty="0" smtClean="0"/>
              <a:t> </a:t>
            </a:r>
            <a:r>
              <a:rPr lang="ru-RU" sz="1800" dirty="0" err="1" smtClean="0"/>
              <a:t>нестиме</a:t>
            </a:r>
            <a:r>
              <a:rPr lang="ru-RU" sz="1800" dirty="0" smtClean="0"/>
              <a:t> </a:t>
            </a:r>
            <a:r>
              <a:rPr lang="ru-RU" sz="1800" dirty="0" err="1" smtClean="0"/>
              <a:t>одночасно</a:t>
            </a:r>
            <a:r>
              <a:rPr lang="ru-RU" sz="1800" dirty="0" smtClean="0"/>
              <a:t> </a:t>
            </a:r>
            <a:r>
              <a:rPr lang="ru-RU" sz="1800" dirty="0" err="1" smtClean="0"/>
              <a:t>позитивний</a:t>
            </a:r>
            <a:r>
              <a:rPr lang="ru-RU" sz="1800" dirty="0" smtClean="0"/>
              <a:t>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негативний</a:t>
            </a:r>
            <a:r>
              <a:rPr lang="ru-RU" sz="1800" dirty="0" smtClean="0"/>
              <a:t> заряди. (</a:t>
            </a:r>
            <a:r>
              <a:rPr lang="ru-RU" sz="1800" dirty="0" err="1" smtClean="0"/>
              <a:t>Амінокислота</a:t>
            </a:r>
            <a:r>
              <a:rPr lang="ru-RU" sz="1800" dirty="0" smtClean="0"/>
              <a:t> у </a:t>
            </a:r>
            <a:r>
              <a:rPr lang="ru-RU" sz="1800" dirty="0" err="1" smtClean="0"/>
              <a:t>неіонізованій</a:t>
            </a:r>
            <a:r>
              <a:rPr lang="ru-RU" sz="1800" dirty="0" smtClean="0"/>
              <a:t> (</a:t>
            </a:r>
            <a:r>
              <a:rPr lang="ru-RU" sz="1800" dirty="0" err="1" smtClean="0"/>
              <a:t>зліва</a:t>
            </a:r>
            <a:r>
              <a:rPr lang="ru-RU" sz="1800" dirty="0" smtClean="0"/>
              <a:t>) </a:t>
            </a:r>
            <a:r>
              <a:rPr lang="ru-RU" sz="1800" dirty="0" err="1" smtClean="0"/>
              <a:t>і</a:t>
            </a:r>
            <a:r>
              <a:rPr lang="ru-RU" sz="1800" dirty="0" smtClean="0"/>
              <a:t> </a:t>
            </a:r>
            <a:r>
              <a:rPr lang="ru-RU" sz="1800" dirty="0" err="1" smtClean="0"/>
              <a:t>цвітеріонній</a:t>
            </a:r>
            <a:r>
              <a:rPr lang="ru-RU" sz="1800" dirty="0" smtClean="0"/>
              <a:t> </a:t>
            </a:r>
            <a:r>
              <a:rPr lang="ru-RU" sz="1800" dirty="0" err="1" smtClean="0"/>
              <a:t>формі</a:t>
            </a:r>
            <a:r>
              <a:rPr lang="ru-RU" sz="1800" dirty="0" smtClean="0"/>
              <a:t> (справа</a:t>
            </a:r>
            <a:r>
              <a:rPr lang="ru-RU" sz="1800" dirty="0" smtClean="0"/>
              <a:t>)).</a:t>
            </a:r>
            <a:endParaRPr lang="ru-RU" sz="1800" dirty="0"/>
          </a:p>
        </p:txBody>
      </p:sp>
      <p:pic>
        <p:nvPicPr>
          <p:cNvPr id="5" name="Содержимое 4" descr="Amino_acid_zwitterions.svg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071934" y="2500306"/>
            <a:ext cx="3857652" cy="2065874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Амінокислота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Органічна сполука, молекули якої одночасно містять </a:t>
            </a:r>
            <a:r>
              <a:rPr lang="uk-UA" dirty="0" err="1" smtClean="0"/>
              <a:t>аміно-</a:t>
            </a:r>
            <a:r>
              <a:rPr lang="uk-UA" dirty="0" smtClean="0"/>
              <a:t> (-</a:t>
            </a:r>
            <a:r>
              <a:rPr lang="en-US" dirty="0" smtClean="0"/>
              <a:t>NH2</a:t>
            </a:r>
            <a:r>
              <a:rPr lang="ru-RU" dirty="0" smtClean="0"/>
              <a:t>)</a:t>
            </a:r>
            <a:r>
              <a:rPr lang="uk-UA" dirty="0" smtClean="0"/>
              <a:t> та </a:t>
            </a:r>
            <a:r>
              <a:rPr lang="uk-UA" dirty="0" err="1" smtClean="0"/>
              <a:t>карбоксильну</a:t>
            </a:r>
            <a:r>
              <a:rPr lang="uk-UA" dirty="0" smtClean="0"/>
              <a:t> (-</a:t>
            </a:r>
            <a:r>
              <a:rPr lang="en-US" dirty="0" smtClean="0"/>
              <a:t>COOH</a:t>
            </a:r>
            <a:r>
              <a:rPr lang="ru-RU" dirty="0" smtClean="0"/>
              <a:t>)</a:t>
            </a:r>
            <a:r>
              <a:rPr lang="uk-UA" dirty="0" smtClean="0"/>
              <a:t> групи</a:t>
            </a:r>
            <a:r>
              <a:rPr lang="en-US" dirty="0" smtClean="0"/>
              <a:t>;</a:t>
            </a:r>
          </a:p>
          <a:p>
            <a:r>
              <a:rPr lang="uk-UA" dirty="0" smtClean="0"/>
              <a:t>Є </a:t>
            </a:r>
            <a:r>
              <a:rPr lang="uk-UA" dirty="0" err="1" smtClean="0"/>
              <a:t>мономерними</a:t>
            </a:r>
            <a:r>
              <a:rPr lang="uk-UA" dirty="0" smtClean="0"/>
              <a:t> одиницями білків, у складі яких залишки амінокислот з</a:t>
            </a:r>
            <a:r>
              <a:rPr lang="en-US" dirty="0" smtClean="0"/>
              <a:t>’</a:t>
            </a:r>
            <a:r>
              <a:rPr lang="uk-UA" dirty="0" err="1" smtClean="0"/>
              <a:t>єднані</a:t>
            </a:r>
            <a:r>
              <a:rPr lang="uk-UA" dirty="0" smtClean="0"/>
              <a:t> пептидними </a:t>
            </a:r>
            <a:r>
              <a:rPr lang="uk-UA" dirty="0" err="1" smtClean="0"/>
              <a:t>зв</a:t>
            </a:r>
            <a:r>
              <a:rPr lang="en-US" dirty="0" smtClean="0"/>
              <a:t>’</a:t>
            </a:r>
            <a:r>
              <a:rPr lang="uk-UA" dirty="0" err="1" smtClean="0"/>
              <a:t>язками</a:t>
            </a:r>
            <a:r>
              <a:rPr lang="en-US" dirty="0" smtClean="0"/>
              <a:t>;</a:t>
            </a:r>
          </a:p>
          <a:p>
            <a:r>
              <a:rPr lang="uk-UA" dirty="0" smtClean="0"/>
              <a:t>Більшість побудовані із комбінації 19 </a:t>
            </a:r>
            <a:r>
              <a:rPr lang="uk-UA" dirty="0" err="1" smtClean="0"/>
              <a:t>“первинних”</a:t>
            </a:r>
            <a:r>
              <a:rPr lang="uk-UA" dirty="0" smtClean="0"/>
              <a:t> амінокислот, тобто таких, що містять первинну аміногрупу, і однієї </a:t>
            </a:r>
            <a:r>
              <a:rPr lang="uk-UA" dirty="0" err="1" smtClean="0"/>
              <a:t>“вторинної”</a:t>
            </a:r>
            <a:r>
              <a:rPr lang="uk-UA" dirty="0" smtClean="0"/>
              <a:t> амінокислоти </a:t>
            </a:r>
            <a:r>
              <a:rPr lang="uk-UA" dirty="0" err="1" smtClean="0"/>
              <a:t>аба</a:t>
            </a:r>
            <a:r>
              <a:rPr lang="uk-UA" dirty="0" smtClean="0"/>
              <a:t> </a:t>
            </a:r>
            <a:r>
              <a:rPr lang="uk-UA" dirty="0" err="1" smtClean="0"/>
              <a:t>імінокислоти</a:t>
            </a:r>
            <a:r>
              <a:rPr lang="uk-UA" dirty="0" smtClean="0"/>
              <a:t> проліну, що кодуються генетичним кодом.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номенклатура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1"/>
          </p:nvPr>
        </p:nvSpPr>
        <p:spPr>
          <a:xfrm>
            <a:off x="357158" y="1600200"/>
            <a:ext cx="3929090" cy="4525963"/>
          </a:xfrm>
        </p:spPr>
        <p:txBody>
          <a:bodyPr>
            <a:noAutofit/>
          </a:bodyPr>
          <a:lstStyle/>
          <a:p>
            <a:r>
              <a:rPr lang="ru-RU" sz="1600" dirty="0" err="1" smtClean="0"/>
              <a:t>Кожна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двадцяти</a:t>
            </a:r>
            <a:r>
              <a:rPr lang="ru-RU" sz="1600" dirty="0" smtClean="0"/>
              <a:t> </a:t>
            </a:r>
            <a:r>
              <a:rPr lang="ru-RU" sz="1600" dirty="0" err="1" smtClean="0"/>
              <a:t>стандартних</a:t>
            </a:r>
            <a:r>
              <a:rPr lang="ru-RU" sz="1600" dirty="0" smtClean="0"/>
              <a:t>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багато</a:t>
            </a:r>
            <a:r>
              <a:rPr lang="ru-RU" sz="1600" dirty="0" smtClean="0"/>
              <a:t> </a:t>
            </a:r>
            <a:r>
              <a:rPr lang="ru-RU" sz="1600" dirty="0" err="1" smtClean="0"/>
              <a:t>нестандратних</a:t>
            </a:r>
            <a:r>
              <a:rPr lang="ru-RU" sz="1600" dirty="0" smtClean="0"/>
              <a:t>, </a:t>
            </a:r>
            <a:r>
              <a:rPr lang="ru-RU" sz="1600" dirty="0" err="1" smtClean="0"/>
              <a:t>амінокислот</a:t>
            </a:r>
            <a:r>
              <a:rPr lang="ru-RU" sz="1600" dirty="0" smtClean="0"/>
              <a:t> </a:t>
            </a:r>
            <a:r>
              <a:rPr lang="ru-RU" sz="1600" dirty="0" err="1" smtClean="0"/>
              <a:t>мають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тривіальні</a:t>
            </a:r>
            <a:r>
              <a:rPr lang="ru-RU" sz="1600" dirty="0" smtClean="0"/>
              <a:t> </a:t>
            </a:r>
            <a:r>
              <a:rPr lang="ru-RU" sz="1600" dirty="0" err="1" smtClean="0"/>
              <a:t>назви</a:t>
            </a:r>
            <a:r>
              <a:rPr lang="ru-RU" sz="1600" dirty="0" smtClean="0"/>
              <a:t>. </a:t>
            </a:r>
            <a:r>
              <a:rPr lang="ru-RU" sz="1600" dirty="0" err="1" smtClean="0"/>
              <a:t>Частина</a:t>
            </a:r>
            <a:r>
              <a:rPr lang="ru-RU" sz="1600" dirty="0" smtClean="0"/>
              <a:t> </a:t>
            </a:r>
            <a:r>
              <a:rPr lang="ru-RU" sz="1600" dirty="0" err="1" smtClean="0"/>
              <a:t>цих</a:t>
            </a:r>
            <a:r>
              <a:rPr lang="ru-RU" sz="1600" dirty="0" smtClean="0"/>
              <a:t> </a:t>
            </a:r>
            <a:r>
              <a:rPr lang="ru-RU" sz="1600" dirty="0" err="1" smtClean="0"/>
              <a:t>назв</a:t>
            </a:r>
            <a:r>
              <a:rPr lang="ru-RU" sz="1600" dirty="0" smtClean="0"/>
              <a:t> </a:t>
            </a:r>
            <a:r>
              <a:rPr lang="ru-RU" sz="1600" dirty="0" err="1" smtClean="0"/>
              <a:t>пов'язана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джерелами</a:t>
            </a:r>
            <a:r>
              <a:rPr lang="ru-RU" sz="1600" dirty="0" smtClean="0"/>
              <a:t>,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яких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вперше</a:t>
            </a:r>
            <a:r>
              <a:rPr lang="ru-RU" sz="1600" dirty="0" smtClean="0"/>
              <a:t> </a:t>
            </a:r>
            <a:r>
              <a:rPr lang="ru-RU" sz="1600" dirty="0" err="1" smtClean="0"/>
              <a:t>було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виділено</a:t>
            </a:r>
            <a:r>
              <a:rPr lang="ru-RU" sz="1600" dirty="0" smtClean="0"/>
              <a:t> </a:t>
            </a:r>
            <a:r>
              <a:rPr lang="ru-RU" sz="1600" dirty="0" err="1" smtClean="0"/>
              <a:t>сполуку</a:t>
            </a:r>
            <a:r>
              <a:rPr lang="ru-RU" sz="1600" dirty="0" smtClean="0"/>
              <a:t>: </a:t>
            </a:r>
            <a:r>
              <a:rPr lang="ru-RU" sz="1600" dirty="0" err="1" smtClean="0"/>
              <a:t>наприклад</a:t>
            </a:r>
            <a:r>
              <a:rPr lang="ru-RU" sz="1600" dirty="0" smtClean="0"/>
              <a:t>, </a:t>
            </a:r>
            <a:r>
              <a:rPr lang="ru-RU" sz="1600" b="1" dirty="0" err="1" smtClean="0"/>
              <a:t>аспарагін</a:t>
            </a:r>
            <a:r>
              <a:rPr lang="ru-RU" sz="1600" dirty="0" smtClean="0"/>
              <a:t> </a:t>
            </a:r>
            <a:r>
              <a:rPr lang="ru-RU" sz="1600" dirty="0" err="1" smtClean="0"/>
              <a:t>виділений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зі</a:t>
            </a:r>
            <a:r>
              <a:rPr lang="ru-RU" sz="1600" dirty="0" smtClean="0"/>
              <a:t> </a:t>
            </a:r>
            <a:r>
              <a:rPr lang="ru-RU" sz="1600" dirty="0" err="1" smtClean="0"/>
              <a:t>спаржі</a:t>
            </a:r>
            <a:r>
              <a:rPr lang="ru-RU" sz="1600" dirty="0" smtClean="0"/>
              <a:t> (лат. </a:t>
            </a:r>
            <a:r>
              <a:rPr lang="en-US" sz="1600" dirty="0" smtClean="0"/>
              <a:t>Asparagus</a:t>
            </a:r>
            <a:r>
              <a:rPr lang="en-US" sz="1600" dirty="0" smtClean="0"/>
              <a:t>), </a:t>
            </a:r>
            <a:r>
              <a:rPr lang="ru-RU" sz="1600" b="1" dirty="0" err="1" smtClean="0"/>
              <a:t>глутамін</a:t>
            </a:r>
            <a:r>
              <a:rPr lang="ru-RU" sz="1600" dirty="0" smtClean="0"/>
              <a:t> — </a:t>
            </a:r>
            <a:r>
              <a:rPr lang="ru-RU" sz="1600" dirty="0" err="1" smtClean="0"/>
              <a:t>з</a:t>
            </a:r>
            <a:r>
              <a:rPr lang="ru-RU" sz="1600" dirty="0" smtClean="0"/>
              <a:t> </a:t>
            </a:r>
            <a:r>
              <a:rPr lang="ru-RU" sz="1600" dirty="0" err="1" smtClean="0"/>
              <a:t>глютену</a:t>
            </a:r>
            <a:r>
              <a:rPr lang="ru-RU" sz="1600" dirty="0" smtClean="0"/>
              <a:t> </a:t>
            </a:r>
            <a:r>
              <a:rPr lang="ru-RU" sz="1600" dirty="0" err="1" smtClean="0"/>
              <a:t>пшениці</a:t>
            </a:r>
            <a:r>
              <a:rPr lang="ru-RU" sz="1600" dirty="0" smtClean="0"/>
              <a:t>, </a:t>
            </a:r>
            <a:r>
              <a:rPr lang="ru-RU" sz="1600" b="1" dirty="0" smtClean="0"/>
              <a:t>тирозин</a:t>
            </a:r>
            <a:r>
              <a:rPr lang="ru-RU" sz="1600" dirty="0" smtClean="0"/>
              <a:t> —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сиру</a:t>
            </a:r>
            <a:r>
              <a:rPr lang="ru-RU" sz="1600" dirty="0" smtClean="0"/>
              <a:t> (сир </a:t>
            </a:r>
            <a:r>
              <a:rPr lang="ru-RU" sz="1600" dirty="0" err="1" smtClean="0"/>
              <a:t>грецькою</a:t>
            </a:r>
            <a:r>
              <a:rPr lang="ru-RU" sz="1600" dirty="0" smtClean="0"/>
              <a:t> </a:t>
            </a:r>
            <a:r>
              <a:rPr lang="en-US" sz="1600" dirty="0" smtClean="0"/>
              <a:t>tyros). </a:t>
            </a:r>
            <a:r>
              <a:rPr lang="ru-RU" sz="1600" dirty="0" smtClean="0"/>
              <a:t>Для </a:t>
            </a:r>
            <a:r>
              <a:rPr lang="ru-RU" sz="1600" dirty="0" err="1" smtClean="0"/>
              <a:t>скороченого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запису</a:t>
            </a:r>
            <a:r>
              <a:rPr lang="ru-RU" sz="1600" dirty="0" smtClean="0"/>
              <a:t> </a:t>
            </a:r>
            <a:r>
              <a:rPr lang="ru-RU" sz="1600" dirty="0" err="1" smtClean="0"/>
              <a:t>протеїногенні</a:t>
            </a:r>
            <a:r>
              <a:rPr lang="ru-RU" sz="1600" dirty="0" smtClean="0"/>
              <a:t> </a:t>
            </a:r>
            <a:r>
              <a:rPr lang="ru-RU" sz="1600" dirty="0" err="1" smtClean="0"/>
              <a:t>амінокислоти</a:t>
            </a:r>
            <a:r>
              <a:rPr lang="ru-RU" sz="1600" dirty="0" smtClean="0"/>
              <a:t> </a:t>
            </a:r>
            <a:r>
              <a:rPr lang="ru-RU" sz="1600" dirty="0" err="1" smtClean="0"/>
              <a:t>позначають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трибуквенним</a:t>
            </a:r>
            <a:r>
              <a:rPr lang="ru-RU" sz="1600" dirty="0" smtClean="0"/>
              <a:t> кодом, </a:t>
            </a:r>
            <a:r>
              <a:rPr lang="ru-RU" sz="1600" dirty="0" err="1" smtClean="0"/>
              <a:t>використовуючи</a:t>
            </a:r>
            <a:r>
              <a:rPr lang="ru-RU" sz="1600" dirty="0" smtClean="0"/>
              <a:t> </a:t>
            </a:r>
            <a:r>
              <a:rPr lang="ru-RU" sz="1600" dirty="0" err="1" smtClean="0"/>
              <a:t>перші</a:t>
            </a:r>
            <a:r>
              <a:rPr lang="ru-RU" sz="1600" dirty="0" smtClean="0"/>
              <a:t> три </a:t>
            </a:r>
            <a:r>
              <a:rPr lang="ru-RU" sz="1600" dirty="0" err="1" smtClean="0"/>
              <a:t>літери</a:t>
            </a:r>
            <a:r>
              <a:rPr lang="ru-RU" sz="1600" dirty="0" smtClean="0"/>
              <a:t> </a:t>
            </a:r>
            <a:r>
              <a:rPr lang="ru-RU" sz="1600" dirty="0" err="1" smtClean="0"/>
              <a:t>тривіальної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назви</a:t>
            </a:r>
            <a:r>
              <a:rPr lang="ru-RU" sz="1600" dirty="0" smtClean="0"/>
              <a:t> (за </a:t>
            </a:r>
            <a:r>
              <a:rPr lang="ru-RU" sz="1600" dirty="0" err="1" smtClean="0"/>
              <a:t>винятком</a:t>
            </a:r>
            <a:r>
              <a:rPr lang="ru-RU" sz="1600" dirty="0" smtClean="0"/>
              <a:t> </a:t>
            </a:r>
            <a:r>
              <a:rPr lang="ru-RU" sz="1600" dirty="0" err="1" smtClean="0"/>
              <a:t>аспарагіну</a:t>
            </a:r>
            <a:r>
              <a:rPr lang="ru-RU" sz="1600" dirty="0" smtClean="0"/>
              <a:t> (</a:t>
            </a:r>
            <a:r>
              <a:rPr lang="ru-RU" sz="1600" dirty="0" err="1" smtClean="0"/>
              <a:t>Асн</a:t>
            </a:r>
            <a:r>
              <a:rPr lang="ru-RU" sz="1600" dirty="0" smtClean="0"/>
              <a:t>), </a:t>
            </a:r>
            <a:r>
              <a:rPr lang="ru-RU" sz="1600" dirty="0" err="1" smtClean="0"/>
              <a:t>глутаміну</a:t>
            </a:r>
            <a:r>
              <a:rPr lang="ru-RU" sz="1600" dirty="0" smtClean="0"/>
              <a:t> (</a:t>
            </a:r>
            <a:r>
              <a:rPr lang="ru-RU" sz="1600" dirty="0" err="1" smtClean="0"/>
              <a:t>Глн</a:t>
            </a:r>
            <a:r>
              <a:rPr lang="ru-RU" sz="1600" dirty="0" smtClean="0"/>
              <a:t>), </a:t>
            </a:r>
            <a:r>
              <a:rPr lang="ru-RU" sz="1600" dirty="0" err="1" smtClean="0"/>
              <a:t>ізолейцину</a:t>
            </a:r>
            <a:r>
              <a:rPr lang="ru-RU" sz="1600" dirty="0" smtClean="0"/>
              <a:t> (</a:t>
            </a:r>
            <a:r>
              <a:rPr lang="ru-RU" sz="1600" dirty="0" err="1" smtClean="0"/>
              <a:t>Іле</a:t>
            </a:r>
            <a:r>
              <a:rPr lang="ru-RU" sz="1600" dirty="0" smtClean="0"/>
              <a:t>) </a:t>
            </a:r>
            <a:r>
              <a:rPr lang="ru-RU" sz="1600" dirty="0" err="1" smtClean="0"/>
              <a:t>і</a:t>
            </a:r>
            <a:r>
              <a:rPr lang="ru-RU" sz="1600" dirty="0" smtClean="0"/>
              <a:t> триптофану (</a:t>
            </a:r>
            <a:r>
              <a:rPr lang="ru-RU" sz="1600" dirty="0" err="1" smtClean="0"/>
              <a:t>Трп</a:t>
            </a:r>
            <a:r>
              <a:rPr lang="ru-RU" sz="1600" dirty="0" smtClean="0"/>
              <a:t>), для </a:t>
            </a:r>
            <a:r>
              <a:rPr lang="ru-RU" sz="1600" dirty="0" err="1" smtClean="0"/>
              <a:t>останнього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використовують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скорочення</a:t>
            </a:r>
            <a:r>
              <a:rPr lang="ru-RU" sz="1600" dirty="0" smtClean="0"/>
              <a:t> </a:t>
            </a:r>
            <a:r>
              <a:rPr lang="ru-RU" sz="1600" dirty="0" smtClean="0"/>
              <a:t>«три»).</a:t>
            </a:r>
            <a:endParaRPr lang="ru-RU" sz="1600" dirty="0"/>
          </a:p>
        </p:txBody>
      </p:sp>
      <p:pic>
        <p:nvPicPr>
          <p:cNvPr id="10" name="Содержимое 9" descr="AminoAcidball.svg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143372" y="2214554"/>
            <a:ext cx="3786214" cy="279364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Абревіатури амінокислот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Для </a:t>
            </a:r>
            <a:r>
              <a:rPr lang="ru-RU" dirty="0" err="1" smtClean="0"/>
              <a:t>позначення</a:t>
            </a:r>
            <a:r>
              <a:rPr lang="ru-RU" dirty="0" smtClean="0"/>
              <a:t> шести </a:t>
            </a:r>
            <a:r>
              <a:rPr lang="ru-RU" dirty="0" err="1" smtClean="0"/>
              <a:t>амінокислот</a:t>
            </a:r>
            <a:r>
              <a:rPr lang="ru-RU" dirty="0" smtClean="0"/>
              <a:t> </a:t>
            </a:r>
            <a:r>
              <a:rPr lang="ru-RU" dirty="0" err="1" smtClean="0"/>
              <a:t>використані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початкові</a:t>
            </a:r>
            <a:r>
              <a:rPr lang="ru-RU" dirty="0" smtClean="0"/>
              <a:t> </a:t>
            </a:r>
            <a:r>
              <a:rPr lang="ru-RU" dirty="0" err="1" smtClean="0"/>
              <a:t>літери</a:t>
            </a:r>
            <a:r>
              <a:rPr lang="ru-RU" dirty="0" smtClean="0"/>
              <a:t> (в </a:t>
            </a:r>
            <a:r>
              <a:rPr lang="ru-RU" dirty="0" err="1" smtClean="0"/>
              <a:t>англійській</a:t>
            </a:r>
            <a:r>
              <a:rPr lang="ru-RU" dirty="0" smtClean="0"/>
              <a:t> </a:t>
            </a:r>
            <a:r>
              <a:rPr lang="ru-RU" dirty="0" err="1" smtClean="0"/>
              <a:t>мові</a:t>
            </a:r>
            <a:r>
              <a:rPr lang="ru-RU" dirty="0" smtClean="0"/>
              <a:t>), </a:t>
            </a:r>
            <a:r>
              <a:rPr lang="ru-RU" dirty="0" err="1" smtClean="0"/>
              <a:t>оскільки</a:t>
            </a:r>
            <a:r>
              <a:rPr lang="ru-RU" dirty="0" smtClean="0"/>
              <a:t> вони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унікальними</a:t>
            </a:r>
            <a:r>
              <a:rPr lang="ru-RU" dirty="0" smtClean="0"/>
              <a:t> (</a:t>
            </a:r>
            <a:r>
              <a:rPr lang="en-US" dirty="0" smtClean="0"/>
              <a:t>CHIMSV). </a:t>
            </a:r>
            <a:r>
              <a:rPr lang="ru-RU" dirty="0" err="1" smtClean="0"/>
              <a:t>Ще</a:t>
            </a:r>
            <a:r>
              <a:rPr lang="ru-RU" dirty="0" smtClean="0"/>
              <a:t> у </a:t>
            </a:r>
            <a:r>
              <a:rPr lang="ru-RU" dirty="0" err="1" smtClean="0"/>
              <a:t>п'яти</a:t>
            </a:r>
            <a:r>
              <a:rPr lang="ru-RU" dirty="0" smtClean="0"/>
              <a:t> (</a:t>
            </a:r>
            <a:r>
              <a:rPr lang="en-US" dirty="0" smtClean="0"/>
              <a:t>AGLPT)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букви</a:t>
            </a:r>
            <a:r>
              <a:rPr lang="ru-RU" dirty="0" smtClean="0"/>
              <a:t> не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унікальними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позначають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розповсюджені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літера</a:t>
            </a:r>
            <a:r>
              <a:rPr lang="ru-RU" dirty="0" smtClean="0"/>
              <a:t> </a:t>
            </a:r>
            <a:r>
              <a:rPr lang="en-US" dirty="0" smtClean="0"/>
              <a:t>L </a:t>
            </a:r>
            <a:r>
              <a:rPr lang="ru-RU" dirty="0" err="1" smtClean="0"/>
              <a:t>позначає</a:t>
            </a:r>
            <a:r>
              <a:rPr lang="ru-RU" dirty="0" smtClean="0"/>
              <a:t> лейцин,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зустрічається</a:t>
            </a:r>
            <a:r>
              <a:rPr lang="ru-RU" dirty="0" smtClean="0"/>
              <a:t> </a:t>
            </a:r>
            <a:r>
              <a:rPr lang="ru-RU" dirty="0" err="1" smtClean="0"/>
              <a:t>частіше</a:t>
            </a:r>
            <a:r>
              <a:rPr lang="ru-RU" dirty="0" smtClean="0"/>
              <a:t>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лізин</a:t>
            </a:r>
            <a:r>
              <a:rPr lang="ru-RU" dirty="0" smtClean="0"/>
              <a:t>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7242048" cy="785818"/>
          </a:xfrm>
        </p:spPr>
        <p:txBody>
          <a:bodyPr/>
          <a:lstStyle/>
          <a:p>
            <a:pPr algn="ctr"/>
            <a:r>
              <a:rPr lang="uk-UA" dirty="0" smtClean="0"/>
              <a:t>Хімічна будова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142984"/>
            <a:ext cx="7258072" cy="2686055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Усі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карбоксильну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аміногрупи</a:t>
            </a:r>
            <a:r>
              <a:rPr lang="ru-RU" dirty="0" smtClean="0"/>
              <a:t>. В </a:t>
            </a:r>
            <a:r>
              <a:rPr lang="el-GR" dirty="0" smtClean="0"/>
              <a:t>α-</a:t>
            </a:r>
            <a:r>
              <a:rPr lang="ru-RU" dirty="0" err="1" smtClean="0"/>
              <a:t>амінокислот</a:t>
            </a:r>
            <a:r>
              <a:rPr lang="ru-RU" dirty="0" smtClean="0"/>
              <a:t> вони </a:t>
            </a:r>
            <a:r>
              <a:rPr lang="ru-RU" dirty="0" err="1" smtClean="0"/>
              <a:t>приєднані</a:t>
            </a:r>
            <a:r>
              <a:rPr lang="ru-RU" dirty="0" smtClean="0"/>
              <a:t> до одного </a:t>
            </a:r>
            <a:r>
              <a:rPr lang="ru-RU" dirty="0" err="1" smtClean="0"/>
              <a:t>і</a:t>
            </a:r>
            <a:r>
              <a:rPr lang="ru-RU" dirty="0" smtClean="0"/>
              <a:t> того ж атома карбону. </a:t>
            </a:r>
            <a:r>
              <a:rPr lang="ru-RU" dirty="0" err="1" smtClean="0"/>
              <a:t>Решту</a:t>
            </a:r>
            <a:r>
              <a:rPr lang="ru-RU" dirty="0" smtClean="0"/>
              <a:t> </a:t>
            </a:r>
            <a:r>
              <a:rPr lang="ru-RU" dirty="0" err="1" smtClean="0"/>
              <a:t>молекули</a:t>
            </a:r>
            <a:r>
              <a:rPr lang="ru-RU" dirty="0" smtClean="0"/>
              <a:t> </a:t>
            </a:r>
            <a:r>
              <a:rPr lang="ru-RU" dirty="0" err="1" smtClean="0"/>
              <a:t>називають</a:t>
            </a:r>
            <a:r>
              <a:rPr lang="ru-RU" dirty="0" smtClean="0"/>
              <a:t> </a:t>
            </a:r>
            <a:r>
              <a:rPr lang="ru-RU" dirty="0" err="1" smtClean="0"/>
              <a:t>бічним</a:t>
            </a:r>
            <a:r>
              <a:rPr lang="ru-RU" dirty="0" smtClean="0"/>
              <a:t> </a:t>
            </a:r>
            <a:r>
              <a:rPr lang="ru-RU" dirty="0" err="1" smtClean="0"/>
              <a:t>ланцюгом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en-US" dirty="0" smtClean="0"/>
              <a:t>R-</a:t>
            </a:r>
            <a:r>
              <a:rPr lang="ru-RU" dirty="0" err="1" smtClean="0"/>
              <a:t>групою</a:t>
            </a:r>
            <a:r>
              <a:rPr lang="ru-RU" dirty="0" smtClean="0"/>
              <a:t>.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групи</a:t>
            </a:r>
            <a:r>
              <a:rPr lang="ru-RU" dirty="0" smtClean="0"/>
              <a:t> </a:t>
            </a:r>
            <a:r>
              <a:rPr lang="ru-RU" dirty="0" err="1" smtClean="0"/>
              <a:t>відрізняються</a:t>
            </a:r>
            <a:r>
              <a:rPr lang="ru-RU" dirty="0" smtClean="0"/>
              <a:t> за </a:t>
            </a:r>
            <a:r>
              <a:rPr lang="ru-RU" dirty="0" err="1" smtClean="0"/>
              <a:t>розміром</a:t>
            </a:r>
            <a:r>
              <a:rPr lang="ru-RU" dirty="0" smtClean="0"/>
              <a:t>, формою, </a:t>
            </a:r>
            <a:r>
              <a:rPr lang="ru-RU" dirty="0" err="1" smtClean="0"/>
              <a:t>гідрофільністю</a:t>
            </a:r>
            <a:r>
              <a:rPr lang="ru-RU" dirty="0" smtClean="0"/>
              <a:t>, </a:t>
            </a:r>
            <a:r>
              <a:rPr lang="ru-RU" dirty="0" err="1" smtClean="0"/>
              <a:t>електричним</a:t>
            </a:r>
            <a:r>
              <a:rPr lang="ru-RU" dirty="0" smtClean="0"/>
              <a:t> зарядом, </a:t>
            </a:r>
            <a:r>
              <a:rPr lang="ru-RU" dirty="0" err="1" smtClean="0"/>
              <a:t>схильністю</a:t>
            </a:r>
            <a:r>
              <a:rPr lang="ru-RU" dirty="0" smtClean="0"/>
              <a:t> </a:t>
            </a:r>
            <a:r>
              <a:rPr lang="ru-RU" dirty="0" err="1" smtClean="0"/>
              <a:t>формувати</a:t>
            </a:r>
            <a:r>
              <a:rPr lang="ru-RU" dirty="0" smtClean="0"/>
              <a:t> </a:t>
            </a:r>
            <a:r>
              <a:rPr lang="ru-RU" dirty="0" err="1" smtClean="0"/>
              <a:t>водневі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загальною</a:t>
            </a:r>
            <a:r>
              <a:rPr lang="ru-RU" dirty="0" smtClean="0"/>
              <a:t> </a:t>
            </a:r>
            <a:r>
              <a:rPr lang="ru-RU" dirty="0" err="1" smtClean="0"/>
              <a:t>реакційною</a:t>
            </a:r>
            <a:r>
              <a:rPr lang="ru-RU" dirty="0" smtClean="0"/>
              <a:t> </a:t>
            </a:r>
            <a:r>
              <a:rPr lang="ru-RU" dirty="0" err="1" smtClean="0"/>
              <a:t>здатністю</a:t>
            </a:r>
            <a:r>
              <a:rPr lang="ru-RU" dirty="0" smtClean="0"/>
              <a:t> </a:t>
            </a:r>
            <a:r>
              <a:rPr lang="ru-RU" dirty="0" err="1" smtClean="0"/>
              <a:t>надаючи</a:t>
            </a:r>
            <a:r>
              <a:rPr lang="ru-RU" dirty="0" smtClean="0"/>
              <a:t> </a:t>
            </a:r>
            <a:r>
              <a:rPr lang="ru-RU" dirty="0" err="1" smtClean="0"/>
              <a:t>кожній</a:t>
            </a:r>
            <a:r>
              <a:rPr lang="ru-RU" dirty="0" smtClean="0"/>
              <a:t> </a:t>
            </a:r>
            <a:r>
              <a:rPr lang="ru-RU" dirty="0" err="1" smtClean="0"/>
              <a:t>амінокислоті</a:t>
            </a:r>
            <a:r>
              <a:rPr lang="ru-RU" dirty="0" smtClean="0"/>
              <a:t> </a:t>
            </a:r>
            <a:r>
              <a:rPr lang="ru-RU" dirty="0" err="1" smtClean="0"/>
              <a:t>унікальних</a:t>
            </a:r>
            <a:r>
              <a:rPr lang="ru-RU" dirty="0" smtClean="0"/>
              <a:t> </a:t>
            </a:r>
            <a:r>
              <a:rPr lang="ru-RU" dirty="0" err="1" smtClean="0"/>
              <a:t>властивостей</a:t>
            </a:r>
            <a:r>
              <a:rPr lang="ru-RU" dirty="0" smtClean="0"/>
              <a:t>. У </a:t>
            </a:r>
            <a:r>
              <a:rPr lang="ru-RU" dirty="0" err="1" smtClean="0"/>
              <a:t>найменшої</a:t>
            </a:r>
            <a:r>
              <a:rPr lang="ru-RU" dirty="0" smtClean="0"/>
              <a:t> </a:t>
            </a:r>
            <a:r>
              <a:rPr lang="ru-RU" dirty="0" err="1" smtClean="0"/>
              <a:t>амінокислоти</a:t>
            </a:r>
            <a:r>
              <a:rPr lang="ru-RU" dirty="0" smtClean="0"/>
              <a:t> — </a:t>
            </a:r>
            <a:r>
              <a:rPr lang="ru-RU" dirty="0" err="1" smtClean="0"/>
              <a:t>гліцину</a:t>
            </a:r>
            <a:r>
              <a:rPr lang="ru-RU" dirty="0" smtClean="0"/>
              <a:t> — </a:t>
            </a:r>
            <a:r>
              <a:rPr lang="ru-RU" dirty="0" err="1" smtClean="0"/>
              <a:t>бічного</a:t>
            </a:r>
            <a:r>
              <a:rPr lang="ru-RU" dirty="0" smtClean="0"/>
              <a:t> </a:t>
            </a:r>
            <a:r>
              <a:rPr lang="ru-RU" dirty="0" err="1" smtClean="0"/>
              <a:t>ланцюга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, </a:t>
            </a:r>
            <a:r>
              <a:rPr lang="ru-RU" dirty="0" err="1" smtClean="0"/>
              <a:t>біля</a:t>
            </a:r>
            <a:r>
              <a:rPr lang="ru-RU" dirty="0" smtClean="0"/>
              <a:t> </a:t>
            </a:r>
            <a:r>
              <a:rPr lang="el-GR" dirty="0" smtClean="0"/>
              <a:t>α-</a:t>
            </a:r>
            <a:r>
              <a:rPr lang="ru-RU" dirty="0" smtClean="0"/>
              <a:t>атома карбону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карбоксильної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аміногрупи</a:t>
            </a:r>
            <a:r>
              <a:rPr lang="ru-RU" dirty="0" smtClean="0"/>
              <a:t> </a:t>
            </a:r>
            <a:r>
              <a:rPr lang="ru-RU" dirty="0" err="1" smtClean="0"/>
              <a:t>розташовані</a:t>
            </a:r>
            <a:r>
              <a:rPr lang="ru-RU" dirty="0" smtClean="0"/>
              <a:t> два </a:t>
            </a:r>
            <a:r>
              <a:rPr lang="ru-RU" dirty="0" err="1" smtClean="0"/>
              <a:t>атоми</a:t>
            </a:r>
            <a:r>
              <a:rPr lang="ru-RU" dirty="0" smtClean="0"/>
              <a:t> </a:t>
            </a:r>
            <a:r>
              <a:rPr lang="ru-RU" dirty="0" err="1" smtClean="0"/>
              <a:t>водню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5" name="Содержимое 4" descr="test-molecule-300x200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643042" y="3500438"/>
            <a:ext cx="4714908" cy="314327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20040"/>
            <a:ext cx="7643866" cy="8943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err="1" smtClean="0"/>
              <a:t>“нестандартні</a:t>
            </a:r>
            <a:r>
              <a:rPr lang="uk-UA" dirty="0" smtClean="0"/>
              <a:t> </a:t>
            </a:r>
            <a:r>
              <a:rPr lang="uk-UA" dirty="0" err="1" smtClean="0"/>
              <a:t>амінокислоти”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28736"/>
            <a:ext cx="3520440" cy="5000660"/>
          </a:xfrm>
        </p:spPr>
        <p:txBody>
          <a:bodyPr>
            <a:noAutofit/>
          </a:bodyPr>
          <a:lstStyle/>
          <a:p>
            <a:r>
              <a:rPr lang="ru-RU" sz="1600" dirty="0" err="1" smtClean="0"/>
              <a:t>Крім</a:t>
            </a:r>
            <a:r>
              <a:rPr lang="ru-RU" sz="1600" dirty="0" smtClean="0"/>
              <a:t> 20 «</a:t>
            </a:r>
            <a:r>
              <a:rPr lang="ru-RU" sz="1600" dirty="0" err="1" smtClean="0"/>
              <a:t>стандартних</a:t>
            </a:r>
            <a:r>
              <a:rPr lang="ru-RU" sz="1600" dirty="0" smtClean="0"/>
              <a:t>» </a:t>
            </a:r>
            <a:r>
              <a:rPr lang="ru-RU" sz="1600" dirty="0" err="1" smtClean="0"/>
              <a:t>амінокислот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кодуються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генетичним</a:t>
            </a:r>
            <a:r>
              <a:rPr lang="ru-RU" sz="1600" dirty="0" smtClean="0"/>
              <a:t> кодом, у </a:t>
            </a:r>
            <a:r>
              <a:rPr lang="ru-RU" sz="1600" dirty="0" err="1" smtClean="0"/>
              <a:t>живих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організмах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трапляється</a:t>
            </a:r>
            <a:r>
              <a:rPr lang="ru-RU" sz="1600" dirty="0" smtClean="0"/>
              <a:t> велика </a:t>
            </a:r>
            <a:r>
              <a:rPr lang="ru-RU" sz="1600" dirty="0" err="1" smtClean="0"/>
              <a:t>кількість</a:t>
            </a:r>
            <a:r>
              <a:rPr lang="ru-RU" sz="1600" dirty="0" smtClean="0"/>
              <a:t> так </a:t>
            </a:r>
            <a:r>
              <a:rPr lang="ru-RU" sz="1600" dirty="0" err="1" smtClean="0"/>
              <a:t>званих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нестандартних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амінокислот</a:t>
            </a:r>
            <a:r>
              <a:rPr lang="ru-RU" sz="1600" dirty="0" smtClean="0"/>
              <a:t>.</a:t>
            </a:r>
          </a:p>
          <a:p>
            <a:endParaRPr lang="ru-RU" sz="1600" dirty="0" smtClean="0"/>
          </a:p>
          <a:p>
            <a:r>
              <a:rPr lang="ru-RU" sz="1600" dirty="0" smtClean="0"/>
              <a:t>У </a:t>
            </a:r>
            <a:r>
              <a:rPr lang="ru-RU" sz="1600" dirty="0" err="1" smtClean="0"/>
              <a:t>складі</a:t>
            </a:r>
            <a:r>
              <a:rPr lang="ru-RU" sz="1600" dirty="0" smtClean="0"/>
              <a:t> </a:t>
            </a:r>
            <a:r>
              <a:rPr lang="ru-RU" sz="1600" dirty="0" err="1" smtClean="0"/>
              <a:t>готових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поліпептидних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ланцюгів</a:t>
            </a:r>
            <a:r>
              <a:rPr lang="ru-RU" sz="1600" dirty="0" smtClean="0"/>
              <a:t> </a:t>
            </a:r>
            <a:r>
              <a:rPr lang="ru-RU" sz="1600" dirty="0" err="1" smtClean="0"/>
              <a:t>деякі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залишки</a:t>
            </a:r>
            <a:r>
              <a:rPr lang="ru-RU" sz="1600" dirty="0" smtClean="0"/>
              <a:t> </a:t>
            </a:r>
            <a:r>
              <a:rPr lang="ru-RU" sz="1600" dirty="0" err="1" smtClean="0"/>
              <a:t>амінокислот</a:t>
            </a:r>
            <a:r>
              <a:rPr lang="ru-RU" sz="1600" dirty="0" smtClean="0"/>
              <a:t>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</a:t>
            </a:r>
            <a:r>
              <a:rPr lang="ru-RU" sz="1600" dirty="0" err="1" smtClean="0"/>
              <a:t>модифікуватись</a:t>
            </a:r>
            <a:r>
              <a:rPr lang="ru-RU" sz="1600" dirty="0" smtClean="0"/>
              <a:t>. Таким чином, </a:t>
            </a:r>
            <a:r>
              <a:rPr lang="ru-RU" sz="1600" dirty="0" err="1" smtClean="0"/>
              <a:t>наприклад</a:t>
            </a:r>
            <a:r>
              <a:rPr lang="ru-RU" sz="1600" dirty="0" smtClean="0"/>
              <a:t>, </a:t>
            </a:r>
            <a:r>
              <a:rPr lang="ru-RU" sz="1600" dirty="0" err="1" smtClean="0"/>
              <a:t>утворюються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нестандарнті</a:t>
            </a:r>
            <a:r>
              <a:rPr lang="ru-RU" sz="1600" dirty="0" smtClean="0"/>
              <a:t> </a:t>
            </a:r>
            <a:r>
              <a:rPr lang="ru-RU" sz="1600" dirty="0" err="1" smtClean="0"/>
              <a:t>амінокислоти</a:t>
            </a:r>
            <a:r>
              <a:rPr lang="ru-RU" sz="1600" dirty="0" smtClean="0"/>
              <a:t> </a:t>
            </a:r>
            <a:r>
              <a:rPr lang="ru-RU" sz="1600" b="1" dirty="0" smtClean="0"/>
              <a:t>5-гідроксилізин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b="1" dirty="0" smtClean="0"/>
              <a:t>4-гідроксипролін</a:t>
            </a:r>
            <a:r>
              <a:rPr lang="ru-RU" sz="1600" dirty="0" smtClean="0"/>
              <a:t>. </a:t>
            </a:r>
            <a:r>
              <a:rPr lang="ru-RU" sz="1600" dirty="0" err="1" smtClean="0"/>
              <a:t>Обидві</a:t>
            </a:r>
            <a:r>
              <a:rPr lang="ru-RU" sz="1600" dirty="0" smtClean="0"/>
              <a:t> </a:t>
            </a:r>
            <a:r>
              <a:rPr lang="ru-RU" sz="1600" dirty="0" err="1" smtClean="0"/>
              <a:t>входять</a:t>
            </a:r>
            <a:r>
              <a:rPr lang="ru-RU" sz="1600" dirty="0" smtClean="0"/>
              <a:t> до складу </a:t>
            </a:r>
            <a:r>
              <a:rPr lang="ru-RU" sz="1600" dirty="0" err="1" smtClean="0"/>
              <a:t>білка</a:t>
            </a:r>
            <a:r>
              <a:rPr lang="ru-RU" sz="1600" dirty="0" smtClean="0"/>
              <a:t> </a:t>
            </a:r>
            <a:r>
              <a:rPr lang="ru-RU" sz="1600" dirty="0" err="1" smtClean="0"/>
              <a:t>сполучної</a:t>
            </a:r>
            <a:r>
              <a:rPr lang="ru-RU" sz="1600" dirty="0" smtClean="0"/>
              <a:t> </a:t>
            </a:r>
            <a:r>
              <a:rPr lang="ru-RU" sz="1600" dirty="0" err="1" smtClean="0"/>
              <a:t>тканини</a:t>
            </a:r>
            <a:r>
              <a:rPr lang="ru-RU" sz="1600" dirty="0" smtClean="0"/>
              <a:t> </a:t>
            </a:r>
            <a:r>
              <a:rPr lang="ru-RU" sz="1600" b="1" dirty="0" err="1" smtClean="0"/>
              <a:t>колагену</a:t>
            </a:r>
            <a:r>
              <a:rPr lang="ru-RU" sz="1600" dirty="0" smtClean="0"/>
              <a:t>, а </a:t>
            </a:r>
            <a:r>
              <a:rPr lang="ru-RU" sz="1600" dirty="0" err="1" smtClean="0"/>
              <a:t>гідроксипролін</a:t>
            </a:r>
            <a:r>
              <a:rPr lang="ru-RU" sz="1600" dirty="0" smtClean="0"/>
              <a:t> </a:t>
            </a:r>
            <a:r>
              <a:rPr lang="ru-RU" sz="1600" dirty="0" err="1" smtClean="0"/>
              <a:t>знайдений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у </a:t>
            </a:r>
            <a:r>
              <a:rPr lang="ru-RU" sz="1600" dirty="0" err="1" smtClean="0"/>
              <a:t>клітинних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стінках</a:t>
            </a:r>
            <a:r>
              <a:rPr lang="ru-RU" sz="1600" dirty="0" smtClean="0"/>
              <a:t> </a:t>
            </a:r>
            <a:r>
              <a:rPr lang="ru-RU" sz="1600" dirty="0" err="1" smtClean="0"/>
              <a:t>рослин</a:t>
            </a:r>
            <a:r>
              <a:rPr lang="ru-RU" sz="1600" dirty="0" smtClean="0"/>
              <a:t>.</a:t>
            </a:r>
            <a:endParaRPr lang="ru-RU" sz="1600" dirty="0"/>
          </a:p>
        </p:txBody>
      </p:sp>
      <p:pic>
        <p:nvPicPr>
          <p:cNvPr id="11" name="Содержимое 10" descr="default.jpe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286248" y="2143116"/>
            <a:ext cx="3714776" cy="307183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7699248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err="1" smtClean="0"/>
              <a:t>“нестандартні”</a:t>
            </a:r>
            <a:r>
              <a:rPr lang="uk-UA" dirty="0" smtClean="0"/>
              <a:t> амінокислоти</a:t>
            </a:r>
            <a:endParaRPr lang="ru-RU" dirty="0"/>
          </a:p>
        </p:txBody>
      </p:sp>
      <p:pic>
        <p:nvPicPr>
          <p:cNvPr id="5" name="Содержимое 4" descr="78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2285992"/>
            <a:ext cx="4214842" cy="301326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357686" y="1571612"/>
            <a:ext cx="3520440" cy="4525963"/>
          </a:xfrm>
        </p:spPr>
        <p:txBody>
          <a:bodyPr>
            <a:noAutofit/>
          </a:bodyPr>
          <a:lstStyle/>
          <a:p>
            <a:r>
              <a:rPr lang="en-US" sz="1600" dirty="0" smtClean="0"/>
              <a:t>6-N-</a:t>
            </a:r>
            <a:r>
              <a:rPr lang="ru-RU" sz="1600" dirty="0" err="1" smtClean="0"/>
              <a:t>метиллізин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складовою</a:t>
            </a:r>
            <a:r>
              <a:rPr lang="ru-RU" sz="1600" dirty="0" smtClean="0"/>
              <a:t> </a:t>
            </a:r>
            <a:r>
              <a:rPr lang="ru-RU" sz="1600" dirty="0" err="1" smtClean="0"/>
              <a:t>скоротливого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білка</a:t>
            </a:r>
            <a:r>
              <a:rPr lang="ru-RU" sz="1600" dirty="0" smtClean="0"/>
              <a:t> </a:t>
            </a:r>
            <a:r>
              <a:rPr lang="ru-RU" sz="1600" b="1" dirty="0" err="1" smtClean="0"/>
              <a:t>міозину</a:t>
            </a:r>
            <a:r>
              <a:rPr lang="ru-RU" sz="1600" dirty="0" smtClean="0"/>
              <a:t>. </a:t>
            </a:r>
            <a:r>
              <a:rPr lang="ru-RU" sz="1600" dirty="0" err="1" smtClean="0"/>
              <a:t>Деякі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білки</a:t>
            </a:r>
            <a:r>
              <a:rPr lang="ru-RU" sz="1600" dirty="0" smtClean="0"/>
              <a:t>, </a:t>
            </a:r>
            <a:r>
              <a:rPr lang="ru-RU" sz="1600" dirty="0" err="1" smtClean="0"/>
              <a:t>які</a:t>
            </a:r>
            <a:r>
              <a:rPr lang="ru-RU" sz="1600" dirty="0" smtClean="0"/>
              <a:t> </a:t>
            </a:r>
            <a:r>
              <a:rPr lang="ru-RU" sz="1600" dirty="0" err="1" smtClean="0"/>
              <a:t>зв'язують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іони</a:t>
            </a:r>
            <a:r>
              <a:rPr lang="ru-RU" sz="1600" dirty="0" smtClean="0"/>
              <a:t> </a:t>
            </a:r>
            <a:r>
              <a:rPr lang="ru-RU" sz="1600" dirty="0" err="1" smtClean="0"/>
              <a:t>кальцію</a:t>
            </a:r>
            <a:r>
              <a:rPr lang="ru-RU" sz="1600" dirty="0" smtClean="0"/>
              <a:t>, </a:t>
            </a:r>
            <a:r>
              <a:rPr lang="ru-RU" sz="1600" dirty="0" err="1" smtClean="0"/>
              <a:t>наприклад</a:t>
            </a:r>
            <a:r>
              <a:rPr lang="ru-RU" sz="1600" dirty="0" smtClean="0"/>
              <a:t>, </a:t>
            </a:r>
            <a:r>
              <a:rPr lang="ru-RU" sz="1600" b="1" dirty="0" err="1" smtClean="0"/>
              <a:t>протромбін</a:t>
            </a:r>
            <a:r>
              <a:rPr lang="ru-RU" sz="1600" dirty="0" smtClean="0"/>
              <a:t>, </a:t>
            </a:r>
            <a:r>
              <a:rPr lang="ru-RU" sz="1600" dirty="0" err="1" smtClean="0"/>
              <a:t>містять</a:t>
            </a:r>
            <a:r>
              <a:rPr lang="ru-RU" sz="1600" dirty="0" smtClean="0"/>
              <a:t> </a:t>
            </a:r>
            <a:r>
              <a:rPr lang="el-GR" sz="1600" b="1" dirty="0" smtClean="0"/>
              <a:t>γ-</a:t>
            </a:r>
            <a:r>
              <a:rPr lang="ru-RU" sz="1600" b="1" dirty="0" err="1" smtClean="0"/>
              <a:t>карбоксиглутамат</a:t>
            </a:r>
            <a:r>
              <a:rPr lang="ru-RU" sz="1600" dirty="0" smtClean="0"/>
              <a:t>. </a:t>
            </a:r>
            <a:r>
              <a:rPr lang="ru-RU" sz="1600" b="1" dirty="0" err="1" smtClean="0"/>
              <a:t>Десмозин</a:t>
            </a:r>
            <a:r>
              <a:rPr lang="ru-RU" sz="1600" dirty="0" smtClean="0"/>
              <a:t> — складна </a:t>
            </a:r>
            <a:r>
              <a:rPr lang="ru-RU" sz="1600" dirty="0" err="1" smtClean="0"/>
              <a:t>амінокислота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утворюється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чотирьох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лізину</a:t>
            </a:r>
            <a:r>
              <a:rPr lang="ru-RU" sz="1600" dirty="0" smtClean="0"/>
              <a:t> — </a:t>
            </a:r>
            <a:r>
              <a:rPr lang="ru-RU" sz="1600" dirty="0" err="1" smtClean="0"/>
              <a:t>знайдена</a:t>
            </a:r>
            <a:r>
              <a:rPr lang="ru-RU" sz="1600" dirty="0" smtClean="0"/>
              <a:t> у </a:t>
            </a:r>
            <a:r>
              <a:rPr lang="ru-RU" sz="1600" dirty="0" err="1" smtClean="0"/>
              <a:t>фібрилярному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білку</a:t>
            </a:r>
            <a:r>
              <a:rPr lang="ru-RU" sz="1600" dirty="0" smtClean="0"/>
              <a:t> </a:t>
            </a:r>
            <a:r>
              <a:rPr lang="ru-RU" sz="1600" b="1" dirty="0" err="1" smtClean="0"/>
              <a:t>еластині</a:t>
            </a:r>
            <a:r>
              <a:rPr lang="ru-RU" sz="1600" dirty="0" smtClean="0"/>
              <a:t>. </a:t>
            </a:r>
            <a:r>
              <a:rPr lang="ru-RU" sz="1600" dirty="0" err="1" smtClean="0"/>
              <a:t>Багато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залишків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амінокислот</a:t>
            </a:r>
            <a:r>
              <a:rPr lang="ru-RU" sz="1600" dirty="0" smtClean="0"/>
              <a:t> </a:t>
            </a:r>
            <a:r>
              <a:rPr lang="ru-RU" sz="1600" dirty="0" err="1" smtClean="0"/>
              <a:t>можуть</a:t>
            </a:r>
            <a:r>
              <a:rPr lang="ru-RU" sz="1600" dirty="0" smtClean="0"/>
              <a:t> бути </a:t>
            </a:r>
            <a:r>
              <a:rPr lang="ru-RU" sz="1600" dirty="0" err="1" smtClean="0"/>
              <a:t>посттрансляційно</a:t>
            </a:r>
            <a:r>
              <a:rPr lang="ru-RU" sz="1600" dirty="0" smtClean="0"/>
              <a:t> </a:t>
            </a:r>
            <a:r>
              <a:rPr lang="ru-RU" sz="1600" dirty="0" err="1" smtClean="0"/>
              <a:t>модифіковані</a:t>
            </a:r>
            <a:r>
              <a:rPr lang="ru-RU" sz="1600" dirty="0" smtClean="0"/>
              <a:t> </a:t>
            </a:r>
            <a:r>
              <a:rPr lang="ru-RU" sz="1600" dirty="0" err="1" smtClean="0"/>
              <a:t>тимчасово</a:t>
            </a:r>
            <a:r>
              <a:rPr lang="ru-RU" sz="1600" dirty="0" smtClean="0"/>
              <a:t> </a:t>
            </a:r>
            <a:r>
              <a:rPr lang="ru-RU" sz="1600" dirty="0" err="1" smtClean="0"/>
              <a:t>з</a:t>
            </a:r>
            <a:r>
              <a:rPr lang="ru-RU" sz="1600" dirty="0" smtClean="0"/>
              <a:t> метою </a:t>
            </a:r>
            <a:r>
              <a:rPr lang="ru-RU" sz="1600" dirty="0" err="1" smtClean="0"/>
              <a:t>регуляції</a:t>
            </a:r>
            <a:r>
              <a:rPr lang="ru-RU" sz="1600" dirty="0" smtClean="0"/>
              <a:t> </a:t>
            </a:r>
            <a:r>
              <a:rPr lang="ru-RU" sz="1600" dirty="0" err="1" smtClean="0"/>
              <a:t>функції</a:t>
            </a:r>
            <a:r>
              <a:rPr lang="ru-RU" sz="1600" dirty="0" smtClean="0"/>
              <a:t> </a:t>
            </a:r>
            <a:r>
              <a:rPr lang="ru-RU" sz="1600" dirty="0" err="1" smtClean="0"/>
              <a:t>білків</a:t>
            </a:r>
            <a:r>
              <a:rPr lang="ru-RU" sz="1600" dirty="0" smtClean="0"/>
              <a:t>. До таких </a:t>
            </a:r>
            <a:r>
              <a:rPr lang="ru-RU" sz="1600" dirty="0" err="1" smtClean="0"/>
              <a:t>модифікацій</a:t>
            </a:r>
            <a:r>
              <a:rPr lang="ru-RU" sz="1600" dirty="0" smtClean="0"/>
              <a:t> </a:t>
            </a:r>
            <a:r>
              <a:rPr lang="ru-RU" sz="1600" dirty="0" err="1" smtClean="0"/>
              <a:t>належить</a:t>
            </a:r>
            <a:r>
              <a:rPr lang="ru-RU" sz="1600" dirty="0" smtClean="0"/>
              <a:t> </a:t>
            </a:r>
            <a:r>
              <a:rPr lang="ru-RU" sz="1600" dirty="0" err="1" smtClean="0"/>
              <a:t>приєднання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фосфтаних</a:t>
            </a:r>
            <a:r>
              <a:rPr lang="ru-RU" sz="1600" dirty="0" smtClean="0"/>
              <a:t>, </a:t>
            </a:r>
            <a:r>
              <a:rPr lang="ru-RU" sz="1600" dirty="0" err="1" smtClean="0"/>
              <a:t>метильних</a:t>
            </a:r>
            <a:r>
              <a:rPr lang="ru-RU" sz="1600" dirty="0" smtClean="0"/>
              <a:t>, </a:t>
            </a:r>
            <a:r>
              <a:rPr lang="ru-RU" sz="1600" dirty="0" err="1" smtClean="0"/>
              <a:t>ацетильних</a:t>
            </a:r>
            <a:r>
              <a:rPr lang="ru-RU" sz="1600" dirty="0" smtClean="0"/>
              <a:t>, </a:t>
            </a:r>
            <a:r>
              <a:rPr lang="ru-RU" sz="1600" dirty="0" err="1" smtClean="0"/>
              <a:t>аденільних</a:t>
            </a:r>
            <a:r>
              <a:rPr lang="ru-RU" sz="1600" dirty="0" smtClean="0"/>
              <a:t>, </a:t>
            </a:r>
            <a:r>
              <a:rPr lang="ru-RU" sz="1600" dirty="0" err="1" smtClean="0"/>
              <a:t>АДФ-рибозильних</a:t>
            </a:r>
            <a:r>
              <a:rPr lang="ru-RU" sz="1600" dirty="0" smtClean="0"/>
              <a:t> та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груп</a:t>
            </a:r>
            <a:r>
              <a:rPr lang="ru-RU" sz="1600" dirty="0" smtClean="0"/>
              <a:t>.</a:t>
            </a:r>
            <a:endParaRPr lang="ru-RU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20040"/>
            <a:ext cx="750099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err="1" smtClean="0"/>
              <a:t>“нестандартні”</a:t>
            </a:r>
            <a:r>
              <a:rPr lang="uk-UA" dirty="0" smtClean="0"/>
              <a:t> </a:t>
            </a:r>
            <a:r>
              <a:rPr lang="uk-UA" dirty="0" err="1" smtClean="0"/>
              <a:t>аміноксилоти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err="1" smtClean="0"/>
              <a:t>Всього</a:t>
            </a:r>
            <a:r>
              <a:rPr lang="ru-RU" dirty="0" smtClean="0"/>
              <a:t> у </a:t>
            </a:r>
            <a:r>
              <a:rPr lang="ru-RU" dirty="0" err="1" smtClean="0"/>
              <a:t>живих</a:t>
            </a:r>
            <a:r>
              <a:rPr lang="ru-RU" dirty="0" smtClean="0"/>
              <a:t> </a:t>
            </a:r>
            <a:r>
              <a:rPr lang="ru-RU" dirty="0" err="1" smtClean="0"/>
              <a:t>клітинах</a:t>
            </a:r>
            <a:r>
              <a:rPr lang="ru-RU" dirty="0" smtClean="0"/>
              <a:t> </a:t>
            </a:r>
            <a:r>
              <a:rPr lang="ru-RU" dirty="0" err="1" smtClean="0"/>
              <a:t>зустрічається</a:t>
            </a:r>
            <a:r>
              <a:rPr lang="ru-RU" dirty="0" smtClean="0"/>
              <a:t> </a:t>
            </a:r>
            <a:r>
              <a:rPr lang="ru-RU" dirty="0" err="1" smtClean="0"/>
              <a:t>близько</a:t>
            </a:r>
            <a:r>
              <a:rPr lang="ru-RU" dirty="0" smtClean="0"/>
              <a:t> 700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,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виконують</a:t>
            </a:r>
            <a:r>
              <a:rPr lang="ru-RU" dirty="0" smtClean="0"/>
              <a:t> </a:t>
            </a:r>
            <a:r>
              <a:rPr lang="ru-RU" dirty="0" err="1" smtClean="0"/>
              <a:t>самостійні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b="1" dirty="0" err="1" smtClean="0"/>
              <a:t>орнітин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b="1" dirty="0" err="1" smtClean="0"/>
              <a:t>цитрулін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ключовими</a:t>
            </a:r>
            <a:r>
              <a:rPr lang="ru-RU" dirty="0" smtClean="0"/>
              <a:t> </a:t>
            </a:r>
            <a:r>
              <a:rPr lang="ru-RU" dirty="0" err="1" smtClean="0"/>
              <a:t>метаболітами</a:t>
            </a:r>
            <a:r>
              <a:rPr lang="ru-RU" dirty="0" smtClean="0"/>
              <a:t> у </a:t>
            </a:r>
            <a:r>
              <a:rPr lang="ru-RU" dirty="0" err="1" smtClean="0"/>
              <a:t>циклі</a:t>
            </a:r>
            <a:r>
              <a:rPr lang="ru-RU" dirty="0" smtClean="0"/>
              <a:t> </a:t>
            </a:r>
            <a:r>
              <a:rPr lang="ru-RU" dirty="0" err="1" smtClean="0"/>
              <a:t>сечовини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шляху </a:t>
            </a:r>
            <a:r>
              <a:rPr lang="ru-RU" dirty="0" err="1" smtClean="0"/>
              <a:t>біосинтезу</a:t>
            </a:r>
            <a:r>
              <a:rPr lang="ru-RU" dirty="0" smtClean="0"/>
              <a:t> </a:t>
            </a:r>
            <a:r>
              <a:rPr lang="ru-RU" b="1" dirty="0" err="1" smtClean="0"/>
              <a:t>аргініну</a:t>
            </a:r>
            <a:r>
              <a:rPr lang="ru-RU" dirty="0" smtClean="0"/>
              <a:t>, </a:t>
            </a:r>
            <a:r>
              <a:rPr lang="ru-RU" b="1" dirty="0" err="1" smtClean="0"/>
              <a:t>гомоцистеїн</a:t>
            </a:r>
            <a:r>
              <a:rPr lang="ru-RU" dirty="0" smtClean="0"/>
              <a:t> — </a:t>
            </a:r>
            <a:r>
              <a:rPr lang="ru-RU" dirty="0" err="1" smtClean="0"/>
              <a:t>проміжний</a:t>
            </a:r>
            <a:r>
              <a:rPr lang="ru-RU" dirty="0" smtClean="0"/>
              <a:t> продукт </a:t>
            </a:r>
            <a:r>
              <a:rPr lang="ru-RU" dirty="0" err="1" smtClean="0"/>
              <a:t>метаболізму</a:t>
            </a:r>
            <a:r>
              <a:rPr lang="ru-RU" dirty="0" smtClean="0"/>
              <a:t> </a:t>
            </a:r>
            <a:r>
              <a:rPr lang="ru-RU" dirty="0" err="1" smtClean="0"/>
              <a:t>деяких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, </a:t>
            </a:r>
            <a:r>
              <a:rPr lang="en-US" b="1" dirty="0" smtClean="0"/>
              <a:t>S-</a:t>
            </a:r>
            <a:r>
              <a:rPr lang="ru-RU" b="1" dirty="0" err="1" smtClean="0"/>
              <a:t>аденозилметіонін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відіграє</a:t>
            </a:r>
            <a:r>
              <a:rPr lang="ru-RU" dirty="0" smtClean="0"/>
              <a:t> роль </a:t>
            </a:r>
            <a:r>
              <a:rPr lang="ru-RU" dirty="0" err="1" smtClean="0"/>
              <a:t>метилюючого</a:t>
            </a:r>
            <a:r>
              <a:rPr lang="ru-RU" dirty="0" smtClean="0"/>
              <a:t> агенту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знайдені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в метеоритах, особливо в </a:t>
            </a:r>
            <a:r>
              <a:rPr lang="ru-RU" dirty="0" err="1" smtClean="0"/>
              <a:t>карбонових</a:t>
            </a:r>
            <a:r>
              <a:rPr lang="ru-RU" dirty="0" smtClean="0"/>
              <a:t> хондритах.</a:t>
            </a:r>
            <a:endParaRPr lang="ru-RU" dirty="0"/>
          </a:p>
        </p:txBody>
      </p:sp>
      <p:pic>
        <p:nvPicPr>
          <p:cNvPr id="5" name="Содержимое 4" descr="37545236_w640_h640_tsitrulin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40315" y="1600200"/>
            <a:ext cx="2797045" cy="45259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7242048" cy="71438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Функції амінокислот</a:t>
            </a:r>
            <a:endParaRPr lang="ru-RU" dirty="0"/>
          </a:p>
        </p:txBody>
      </p:sp>
      <p:pic>
        <p:nvPicPr>
          <p:cNvPr id="5" name="Содержимое 4" descr="Sh-thyroid-02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571604" y="3929066"/>
            <a:ext cx="5357850" cy="271462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785786" y="857233"/>
            <a:ext cx="7143800" cy="2214578"/>
          </a:xfrm>
          <a:solidFill>
            <a:schemeClr val="bg2"/>
          </a:solidFill>
        </p:spPr>
        <p:txBody>
          <a:bodyPr>
            <a:noAutofit/>
          </a:bodyPr>
          <a:lstStyle/>
          <a:p>
            <a:r>
              <a:rPr lang="ru-RU" sz="1600" dirty="0" smtClean="0"/>
              <a:t>На </a:t>
            </a:r>
            <a:r>
              <a:rPr lang="ru-RU" sz="1600" dirty="0" err="1" smtClean="0"/>
              <a:t>додаток</a:t>
            </a:r>
            <a:r>
              <a:rPr lang="ru-RU" sz="1600" dirty="0" smtClean="0"/>
              <a:t> до синтезу </a:t>
            </a:r>
            <a:r>
              <a:rPr lang="ru-RU" sz="1600" dirty="0" err="1" smtClean="0"/>
              <a:t>білків</a:t>
            </a:r>
            <a:r>
              <a:rPr lang="ru-RU" sz="1600" dirty="0" smtClean="0"/>
              <a:t>, </a:t>
            </a:r>
            <a:r>
              <a:rPr lang="ru-RU" sz="1600" dirty="0" err="1" smtClean="0"/>
              <a:t>стандартні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нестандартні</a:t>
            </a:r>
            <a:r>
              <a:rPr lang="ru-RU" sz="1600" dirty="0" smtClean="0"/>
              <a:t> </a:t>
            </a:r>
            <a:r>
              <a:rPr lang="ru-RU" sz="1600" dirty="0" err="1" smtClean="0"/>
              <a:t>амінокислоти</a:t>
            </a:r>
            <a:r>
              <a:rPr lang="ru-RU" sz="1600" dirty="0" smtClean="0"/>
              <a:t> в </a:t>
            </a:r>
            <a:r>
              <a:rPr lang="ru-RU" sz="1600" dirty="0" err="1" smtClean="0"/>
              <a:t>тваринному</a:t>
            </a:r>
            <a:r>
              <a:rPr lang="ru-RU" sz="1600" dirty="0" smtClean="0"/>
              <a:t> </a:t>
            </a:r>
            <a:r>
              <a:rPr lang="ru-RU" sz="1600" dirty="0" err="1" smtClean="0"/>
              <a:t>організмі</a:t>
            </a:r>
            <a:r>
              <a:rPr lang="ru-RU" sz="1600" dirty="0" smtClean="0"/>
              <a:t> </a:t>
            </a:r>
            <a:r>
              <a:rPr lang="ru-RU" sz="1600" dirty="0" err="1" smtClean="0"/>
              <a:t>виконують</a:t>
            </a:r>
            <a:r>
              <a:rPr lang="ru-RU" sz="1600" dirty="0" smtClean="0"/>
              <a:t> </a:t>
            </a:r>
            <a:r>
              <a:rPr lang="ru-RU" sz="1600" dirty="0" err="1" smtClean="0"/>
              <a:t>багато</a:t>
            </a:r>
            <a:r>
              <a:rPr lang="ru-RU" sz="1600" dirty="0" smtClean="0"/>
              <a:t> </a:t>
            </a:r>
            <a:r>
              <a:rPr lang="ru-RU" sz="1600" dirty="0" err="1" smtClean="0"/>
              <a:t>інших</a:t>
            </a:r>
            <a:r>
              <a:rPr lang="ru-RU" sz="1600" dirty="0" smtClean="0"/>
              <a:t> </a:t>
            </a:r>
            <a:r>
              <a:rPr lang="ru-RU" sz="1600" dirty="0" err="1" smtClean="0"/>
              <a:t>важливих</a:t>
            </a:r>
            <a:r>
              <a:rPr lang="ru-RU" sz="1600" dirty="0" smtClean="0"/>
              <a:t> </a:t>
            </a:r>
            <a:r>
              <a:rPr lang="ru-RU" sz="1600" dirty="0" err="1" smtClean="0"/>
              <a:t>біологічних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функцій</a:t>
            </a:r>
            <a:r>
              <a:rPr lang="ru-RU" sz="1600" dirty="0" smtClean="0"/>
              <a:t>. </a:t>
            </a:r>
            <a:r>
              <a:rPr lang="ru-RU" sz="1600" b="1" dirty="0" err="1" smtClean="0"/>
              <a:t>Гліцин</a:t>
            </a:r>
            <a:r>
              <a:rPr lang="ru-RU" sz="1600" dirty="0" smtClean="0"/>
              <a:t> та </a:t>
            </a:r>
            <a:r>
              <a:rPr lang="ru-RU" sz="1600" b="1" dirty="0" err="1" smtClean="0"/>
              <a:t>глутамат</a:t>
            </a:r>
            <a:r>
              <a:rPr lang="ru-RU" sz="1600" dirty="0" smtClean="0"/>
              <a:t> (</a:t>
            </a:r>
            <a:r>
              <a:rPr lang="ru-RU" sz="1600" dirty="0" err="1" smtClean="0"/>
              <a:t>аніон</a:t>
            </a:r>
            <a:r>
              <a:rPr lang="ru-RU" sz="1600" dirty="0" smtClean="0"/>
              <a:t> </a:t>
            </a:r>
            <a:r>
              <a:rPr lang="ru-RU" sz="1600" dirty="0" err="1" smtClean="0"/>
              <a:t>глутамінової</a:t>
            </a:r>
            <a:r>
              <a:rPr lang="ru-RU" sz="1600" dirty="0" smtClean="0"/>
              <a:t> </a:t>
            </a:r>
            <a:r>
              <a:rPr lang="ru-RU" sz="1600" dirty="0" err="1" smtClean="0"/>
              <a:t>кислоти</a:t>
            </a:r>
            <a:r>
              <a:rPr lang="ru-RU" sz="1600" dirty="0" smtClean="0"/>
              <a:t>) </a:t>
            </a:r>
            <a:r>
              <a:rPr lang="ru-RU" sz="1600" dirty="0" err="1" smtClean="0"/>
              <a:t>використовуються</a:t>
            </a:r>
            <a:r>
              <a:rPr lang="ru-RU" sz="1600" dirty="0" smtClean="0"/>
              <a:t> як </a:t>
            </a:r>
            <a:r>
              <a:rPr lang="ru-RU" sz="1600" dirty="0" err="1" smtClean="0"/>
              <a:t>нейромедіатори</a:t>
            </a:r>
            <a:r>
              <a:rPr lang="ru-RU" sz="1600" dirty="0" smtClean="0"/>
              <a:t> при </a:t>
            </a:r>
            <a:r>
              <a:rPr lang="ru-RU" sz="1600" dirty="0" err="1" smtClean="0"/>
              <a:t>нервовій</a:t>
            </a:r>
            <a:r>
              <a:rPr lang="ru-RU" sz="1600" dirty="0" smtClean="0"/>
              <a:t> </a:t>
            </a:r>
            <a:r>
              <a:rPr lang="ru-RU" sz="1600" dirty="0" err="1" smtClean="0"/>
              <a:t>передачі</a:t>
            </a:r>
            <a:r>
              <a:rPr lang="ru-RU" sz="1600" dirty="0" smtClean="0"/>
              <a:t> через </a:t>
            </a:r>
            <a:r>
              <a:rPr lang="ru-RU" sz="1600" dirty="0" err="1" smtClean="0"/>
              <a:t>хімічні</a:t>
            </a:r>
            <a:r>
              <a:rPr lang="ru-RU" sz="1600" dirty="0" smtClean="0"/>
              <a:t> </a:t>
            </a:r>
            <a:r>
              <a:rPr lang="ru-RU" sz="1600" dirty="0" err="1" smtClean="0"/>
              <a:t>синапси</a:t>
            </a:r>
            <a:r>
              <a:rPr lang="ru-RU" sz="1600" dirty="0" smtClean="0"/>
              <a:t>, </a:t>
            </a:r>
            <a:r>
              <a:rPr lang="ru-RU" sz="1600" dirty="0" err="1" smtClean="0"/>
              <a:t>нейромедіаторами</a:t>
            </a:r>
            <a:r>
              <a:rPr lang="ru-RU" sz="1600" dirty="0" smtClean="0"/>
              <a:t> </a:t>
            </a:r>
            <a:r>
              <a:rPr lang="ru-RU" sz="1600" dirty="0" err="1" smtClean="0"/>
              <a:t>також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нестандартна </a:t>
            </a:r>
            <a:r>
              <a:rPr lang="ru-RU" sz="1600" dirty="0" err="1" smtClean="0"/>
              <a:t>амінокислота</a:t>
            </a:r>
            <a:r>
              <a:rPr lang="ru-RU" sz="1600" dirty="0" smtClean="0"/>
              <a:t> </a:t>
            </a:r>
            <a:r>
              <a:rPr lang="ru-RU" sz="1600" b="1" dirty="0" err="1" smtClean="0"/>
              <a:t>гамма-аміномасляна</a:t>
            </a:r>
            <a:r>
              <a:rPr lang="ru-RU" sz="1600" b="1" dirty="0" smtClean="0"/>
              <a:t> кислота</a:t>
            </a:r>
            <a:r>
              <a:rPr lang="ru-RU" sz="1600" dirty="0" smtClean="0"/>
              <a:t>, </a:t>
            </a:r>
            <a:r>
              <a:rPr lang="ru-RU" sz="1600" dirty="0" err="1" smtClean="0"/>
              <a:t>що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продуктом </a:t>
            </a:r>
            <a:r>
              <a:rPr lang="ru-RU" sz="1600" dirty="0" err="1" smtClean="0"/>
              <a:t>декарбоксилювання</a:t>
            </a:r>
            <a:r>
              <a:rPr lang="ru-RU" sz="1600" dirty="0" smtClean="0"/>
              <a:t> </a:t>
            </a:r>
            <a:r>
              <a:rPr lang="ru-RU" sz="1600" dirty="0" err="1" smtClean="0"/>
              <a:t>глутамату</a:t>
            </a:r>
            <a:r>
              <a:rPr lang="ru-RU" sz="1600" dirty="0" smtClean="0"/>
              <a:t>, </a:t>
            </a:r>
            <a:r>
              <a:rPr lang="ru-RU" sz="1600" b="1" dirty="0" err="1" smtClean="0"/>
              <a:t>дофамін</a:t>
            </a:r>
            <a:r>
              <a:rPr lang="ru-RU" sz="1600" dirty="0" smtClean="0"/>
              <a:t> — </a:t>
            </a:r>
            <a:r>
              <a:rPr lang="ru-RU" sz="1600" dirty="0" err="1" smtClean="0"/>
              <a:t>похідне</a:t>
            </a:r>
            <a:r>
              <a:rPr lang="ru-RU" sz="1600" dirty="0" smtClean="0"/>
              <a:t> тирозину,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b="1" dirty="0" err="1" smtClean="0"/>
              <a:t>серотонін</a:t>
            </a:r>
            <a:r>
              <a:rPr lang="ru-RU" sz="1600" dirty="0" smtClean="0"/>
              <a:t>, </a:t>
            </a:r>
            <a:r>
              <a:rPr lang="ru-RU" sz="1600" dirty="0" err="1" smtClean="0"/>
              <a:t>який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утворюється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b="1" dirty="0" smtClean="0"/>
              <a:t>триптофану</a:t>
            </a:r>
            <a:r>
              <a:rPr lang="ru-RU" sz="1600" dirty="0" smtClean="0"/>
              <a:t>. </a:t>
            </a:r>
            <a:r>
              <a:rPr lang="ru-RU" sz="1600" b="1" dirty="0" err="1" smtClean="0"/>
              <a:t>Гістидин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</a:t>
            </a:r>
            <a:r>
              <a:rPr lang="ru-RU" sz="1600" dirty="0" err="1" smtClean="0"/>
              <a:t>попередником</a:t>
            </a:r>
            <a:r>
              <a:rPr lang="ru-RU" sz="1600" dirty="0" smtClean="0"/>
              <a:t> </a:t>
            </a:r>
            <a:r>
              <a:rPr lang="ru-RU" sz="1600" b="1" dirty="0" err="1" smtClean="0"/>
              <a:t>гістаміну</a:t>
            </a:r>
            <a:r>
              <a:rPr lang="ru-RU" sz="1600" b="1" dirty="0" smtClean="0"/>
              <a:t> </a:t>
            </a:r>
            <a:r>
              <a:rPr lang="ru-RU" sz="1600" dirty="0" smtClean="0"/>
              <a:t>– локального </a:t>
            </a:r>
            <a:r>
              <a:rPr lang="ru-RU" sz="1600" dirty="0" err="1" smtClean="0"/>
              <a:t>медіатора</a:t>
            </a:r>
            <a:r>
              <a:rPr lang="ru-RU" sz="1600" dirty="0" smtClean="0"/>
              <a:t> </a:t>
            </a:r>
            <a:r>
              <a:rPr lang="ru-RU" sz="1600" dirty="0" err="1" smtClean="0"/>
              <a:t>запальних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і</a:t>
            </a:r>
            <a:r>
              <a:rPr lang="ru-RU" sz="1600" dirty="0" smtClean="0"/>
              <a:t> </a:t>
            </a:r>
            <a:r>
              <a:rPr lang="ru-RU" sz="1600" dirty="0" err="1" smtClean="0"/>
              <a:t>алергічних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реакцій</a:t>
            </a:r>
            <a:r>
              <a:rPr lang="ru-RU" sz="1600" dirty="0" smtClean="0"/>
              <a:t>. </a:t>
            </a:r>
            <a:r>
              <a:rPr lang="ru-RU" sz="1600" dirty="0" err="1" smtClean="0"/>
              <a:t>Йодовмісний</a:t>
            </a:r>
            <a:r>
              <a:rPr lang="ru-RU" sz="1600" dirty="0" smtClean="0"/>
              <a:t> гормон </a:t>
            </a:r>
            <a:r>
              <a:rPr lang="ru-RU" sz="1600" dirty="0" err="1" smtClean="0"/>
              <a:t>щитоподібної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залози</a:t>
            </a:r>
            <a:r>
              <a:rPr lang="ru-RU" sz="1600" dirty="0" smtClean="0"/>
              <a:t> </a:t>
            </a:r>
            <a:r>
              <a:rPr lang="ru-RU" sz="1600" b="1" dirty="0" smtClean="0"/>
              <a:t>тироксин</a:t>
            </a:r>
            <a:r>
              <a:rPr lang="ru-RU" sz="1600" dirty="0" smtClean="0"/>
              <a:t> </a:t>
            </a:r>
            <a:r>
              <a:rPr lang="ru-RU" sz="1600" dirty="0" err="1" smtClean="0"/>
              <a:t>утворюється</a:t>
            </a:r>
            <a:r>
              <a:rPr lang="ru-RU" sz="1600" dirty="0" smtClean="0"/>
              <a:t>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b="1" dirty="0" smtClean="0"/>
              <a:t>тирозину. </a:t>
            </a:r>
            <a:r>
              <a:rPr lang="ru-RU" sz="1600" b="1" dirty="0" err="1" smtClean="0"/>
              <a:t>Гліцин</a:t>
            </a:r>
            <a:r>
              <a:rPr lang="ru-RU" sz="1600" dirty="0" smtClean="0"/>
              <a:t> </a:t>
            </a:r>
            <a:r>
              <a:rPr lang="ru-RU" sz="1600" dirty="0" err="1" smtClean="0"/>
              <a:t>є</a:t>
            </a:r>
            <a:r>
              <a:rPr lang="ru-RU" sz="1600" dirty="0" smtClean="0"/>
              <a:t> одним </a:t>
            </a:r>
            <a:r>
              <a:rPr lang="ru-RU" sz="1600" dirty="0" err="1" smtClean="0"/>
              <a:t>із</a:t>
            </a:r>
            <a:r>
              <a:rPr lang="ru-RU" sz="1600" dirty="0" smtClean="0"/>
              <a:t> </a:t>
            </a:r>
            <a:r>
              <a:rPr lang="ru-RU" sz="1600" dirty="0" err="1" smtClean="0"/>
              <a:t>метаболічних</a:t>
            </a:r>
            <a:r>
              <a:rPr lang="ru-RU" sz="1600" dirty="0" smtClean="0"/>
              <a:t> </a:t>
            </a:r>
            <a:r>
              <a:rPr lang="ru-RU" sz="1600" dirty="0" err="1" smtClean="0"/>
              <a:t>попередників</a:t>
            </a:r>
            <a:r>
              <a:rPr lang="ru-RU" sz="1600" dirty="0" smtClean="0"/>
              <a:t> </a:t>
            </a:r>
            <a:r>
              <a:rPr lang="ru-RU" sz="1600" dirty="0" err="1" smtClean="0"/>
              <a:t>порфіринів</a:t>
            </a:r>
            <a:r>
              <a:rPr lang="ru-RU" sz="1600" dirty="0" smtClean="0"/>
              <a:t> (таких як </a:t>
            </a:r>
            <a:r>
              <a:rPr lang="ru-RU" sz="1600" dirty="0" err="1" smtClean="0"/>
              <a:t>дихальний</a:t>
            </a:r>
            <a:r>
              <a:rPr lang="ru-RU" sz="1600" dirty="0" smtClean="0"/>
              <a:t> </a:t>
            </a:r>
            <a:r>
              <a:rPr lang="ru-RU" sz="1600" dirty="0" err="1" smtClean="0"/>
              <a:t>пігмент</a:t>
            </a:r>
            <a:r>
              <a:rPr lang="ru-RU" sz="1600" dirty="0" smtClean="0"/>
              <a:t> </a:t>
            </a:r>
            <a:r>
              <a:rPr lang="ru-RU" sz="1600" dirty="0" err="1" smtClean="0"/>
              <a:t>гем</a:t>
            </a:r>
            <a:r>
              <a:rPr lang="ru-RU" sz="1600" dirty="0" smtClean="0"/>
              <a:t>)</a:t>
            </a:r>
            <a:endParaRPr lang="ru-RU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4F4F4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78</TotalTime>
  <Words>758</Words>
  <Application>Microsoft Office PowerPoint</Application>
  <PresentationFormat>Экран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Амінокислоти</vt:lpstr>
      <vt:lpstr>Амінокислота</vt:lpstr>
      <vt:lpstr>номенклатура</vt:lpstr>
      <vt:lpstr>Абревіатури амінокислот</vt:lpstr>
      <vt:lpstr>Хімічна будова</vt:lpstr>
      <vt:lpstr>“нестандартні амінокислоти”</vt:lpstr>
      <vt:lpstr>“нестандартні” амінокислоти</vt:lpstr>
      <vt:lpstr>“нестандартні” аміноксилоти</vt:lpstr>
      <vt:lpstr>Функції амінокислот</vt:lpstr>
      <vt:lpstr>Функції амінокислот</vt:lpstr>
      <vt:lpstr>Кислотно-основні властивості</vt:lpstr>
    </vt:vector>
  </TitlesOfParts>
  <Company>WareZ Provider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www.PHILka.RU</dc:creator>
  <cp:lastModifiedBy>www.PHILka.RU</cp:lastModifiedBy>
  <cp:revision>11</cp:revision>
  <dcterms:created xsi:type="dcterms:W3CDTF">2013-10-03T15:54:49Z</dcterms:created>
  <dcterms:modified xsi:type="dcterms:W3CDTF">2013-10-03T17:12:50Z</dcterms:modified>
</cp:coreProperties>
</file>