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92C5"/>
  </p:clrMru>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34580" autoAdjust="0"/>
    <p:restoredTop sz="81531" autoAdjust="0"/>
  </p:normalViewPr>
  <p:slideViewPr>
    <p:cSldViewPr>
      <p:cViewPr>
        <p:scale>
          <a:sx n="80" d="100"/>
          <a:sy n="80" d="100"/>
        </p:scale>
        <p:origin x="66" y="-68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4/21/2010</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4/21/2010</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4/21/2010</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4/21/2010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4/21/2010</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4/21/2010</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4/21/2010</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4/21/2010</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4/21/2010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4/21/2010</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k.wikipedia.org/" TargetMode="External"/><Relationship Id="rId2" Type="http://schemas.openxmlformats.org/officeDocument/2006/relationships/hyperlink" Target="http://referat.repetitor.u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86380" y="5380305"/>
            <a:ext cx="3714776" cy="1477695"/>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b="1" cap="all" dirty="0" smtClean="0">
                <a:ln w="6350">
                  <a:solidFill>
                    <a:schemeClr val="tx2"/>
                  </a:solidFill>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Підготувала </a:t>
            </a:r>
          </a:p>
          <a:p>
            <a:pPr algn="ctr"/>
            <a:r>
              <a:rPr lang="uk-UA" b="1" cap="all" dirty="0" smtClean="0">
                <a:ln w="6350">
                  <a:solidFill>
                    <a:schemeClr val="tx2"/>
                  </a:solidFill>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учениця 7-В класу </a:t>
            </a:r>
          </a:p>
          <a:p>
            <a:pPr algn="ctr"/>
            <a:r>
              <a:rPr lang="uk-UA" b="1" cap="all" dirty="0" err="1" smtClean="0">
                <a:ln w="6350">
                  <a:solidFill>
                    <a:schemeClr val="tx2"/>
                  </a:solidFill>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Кошина</a:t>
            </a:r>
            <a:r>
              <a:rPr lang="uk-UA" b="1" cap="all" dirty="0" smtClean="0">
                <a:ln w="6350">
                  <a:solidFill>
                    <a:schemeClr val="tx2"/>
                  </a:solidFill>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Анна</a:t>
            </a:r>
            <a:endParaRPr lang="ru-RU" b="1" cap="all" dirty="0">
              <a:ln w="6350">
                <a:solidFill>
                  <a:schemeClr val="tx2"/>
                </a:solidFill>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itle 2"/>
          <p:cNvSpPr>
            <a:spLocks noGrp="1"/>
          </p:cNvSpPr>
          <p:nvPr>
            <p:ph type="ctrTitle"/>
          </p:nvPr>
        </p:nvSpPr>
        <p:spPr>
          <a:xfrm>
            <a:off x="2285984" y="-142900"/>
            <a:ext cx="4000528" cy="1143008"/>
          </a:xfrm>
        </p:spPr>
        <p:txBody>
          <a:bodyPr>
            <a:normAutofit/>
          </a:bodyPr>
          <a:lstStyle/>
          <a:p>
            <a:pPr algn="ctr"/>
            <a:r>
              <a:rPr lang="uk-UA" sz="6600" b="1"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Бактерії</a:t>
            </a:r>
            <a:endParaRPr lang="ru-RU" sz="6600" b="1"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endParaRPr>
          </a:p>
        </p:txBody>
      </p:sp>
      <p:pic>
        <p:nvPicPr>
          <p:cNvPr id="1026" name="Picture 2" descr="D:\Аня ;)\Школа\Биология\bacteria.jpg"/>
          <p:cNvPicPr>
            <a:picLocks noChangeAspect="1" noChangeArrowheads="1"/>
          </p:cNvPicPr>
          <p:nvPr/>
        </p:nvPicPr>
        <p:blipFill>
          <a:blip r:embed="rId3"/>
          <a:srcRect/>
          <a:stretch>
            <a:fillRect/>
          </a:stretch>
        </p:blipFill>
        <p:spPr bwMode="auto">
          <a:xfrm>
            <a:off x="1357290" y="1000108"/>
            <a:ext cx="5929354" cy="4447016"/>
          </a:xfrm>
          <a:prstGeom prst="rect">
            <a:avLst/>
          </a:prstGeom>
          <a:no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4)">
                                      <p:cBhvr>
                                        <p:cTn id="11" dur="500"/>
                                        <p:tgtEl>
                                          <p:spTgt spid="1026"/>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anim calcmode="lin" valueType="num">
                                      <p:cBhvr>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45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anim calcmode="lin" valueType="num">
                                      <p:cBhvr>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45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1285860"/>
            <a:ext cx="9144000" cy="3786214"/>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відміну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багатоклітинних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організмів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одноклітинних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організмах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ріст</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розмноження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тісно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пов'язані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доростають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пев-ного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розміру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після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проводять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процес</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форму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безстатевого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роз-множення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оптимальних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умов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можуть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рости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ділитися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надзви-чайно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швидко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одного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кожні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9,8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хвилин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для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певних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видів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При </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створюються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дві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генетично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ідентичні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дочірні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Деякі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хоча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теж</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розмножуються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безстатево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фор-</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складніші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відтворюючі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структури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полегшують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поширення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нових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дочір</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ніх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10242" name="Picture 2" descr="D:\Аня ;)\Школа\Биология\Agar_plate_with_colonies.jpg"/>
          <p:cNvPicPr>
            <a:picLocks noChangeAspect="1" noChangeArrowheads="1"/>
          </p:cNvPicPr>
          <p:nvPr/>
        </p:nvPicPr>
        <p:blipFill>
          <a:blip r:embed="rId2"/>
          <a:srcRect/>
          <a:stretch>
            <a:fillRect/>
          </a:stretch>
        </p:blipFill>
        <p:spPr bwMode="auto">
          <a:xfrm>
            <a:off x="4929191" y="2643182"/>
            <a:ext cx="3952902" cy="2964677"/>
          </a:xfrm>
          <a:prstGeom prst="rect">
            <a:avLst/>
          </a:prstGeom>
          <a:noFill/>
          <a:ln>
            <a:solidFill>
              <a:srgbClr val="002060"/>
            </a:solidFill>
          </a:ln>
          <a:effectLst>
            <a:outerShdw blurRad="50800" dist="38100" dir="2700000" algn="tl" rotWithShape="0">
              <a:prstClr val="black">
                <a:alpha val="40000"/>
              </a:prstClr>
            </a:outerShdw>
          </a:effectLst>
        </p:spPr>
      </p:pic>
      <p:sp>
        <p:nvSpPr>
          <p:cNvPr id="7" name="Title 2"/>
          <p:cNvSpPr txBox="1">
            <a:spLocks/>
          </p:cNvSpPr>
          <p:nvPr/>
        </p:nvSpPr>
        <p:spPr>
          <a:xfrm>
            <a:off x="0" y="5072074"/>
            <a:ext cx="9144000" cy="1785926"/>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лабораторних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умовах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зазви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чай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вирощують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використовуючи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тверде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або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рідке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середовище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Проте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рідке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середовище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зазвичай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викортовується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для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вимірювання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швидкості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росту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або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отримання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визначених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об'ємів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Інколи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відбірні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середовища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середовища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додаванням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антибіотику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для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виділення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ідентифікації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окремих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штамів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
        <p:nvSpPr>
          <p:cNvPr id="8" name="Title 2"/>
          <p:cNvSpPr txBox="1">
            <a:spLocks/>
          </p:cNvSpPr>
          <p:nvPr/>
        </p:nvSpPr>
        <p:spPr>
          <a:xfrm>
            <a:off x="-71470" y="571480"/>
            <a:ext cx="5786478"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Розмноження бактерій</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3000"/>
                            </p:stCondLst>
                            <p:childTnLst>
                              <p:par>
                                <p:cTn id="20" presetID="29" presetClass="entr" presetSubtype="0" fill="hold" nodeType="after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p:cTn id="22" dur="500" fill="hold"/>
                                        <p:tgtEl>
                                          <p:spTgt spid="10242"/>
                                        </p:tgtEl>
                                        <p:attrNameLst>
                                          <p:attrName>ppt_x</p:attrName>
                                        </p:attrNameLst>
                                      </p:cBhvr>
                                      <p:tavLst>
                                        <p:tav tm="0">
                                          <p:val>
                                            <p:strVal val="#ppt_x-.2"/>
                                          </p:val>
                                        </p:tav>
                                        <p:tav tm="100000">
                                          <p:val>
                                            <p:strVal val="#ppt_x"/>
                                          </p:val>
                                        </p:tav>
                                      </p:tavLst>
                                    </p:anim>
                                    <p:anim calcmode="lin" valueType="num">
                                      <p:cBhvr>
                                        <p:cTn id="23" dur="5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2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1214422"/>
            <a:ext cx="9144000" cy="5643578"/>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Ріст</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звичайно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включає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три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фази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Коли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популяція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потрапляє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багатого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поживні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оточення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яке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дозволяє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зростання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клітинам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потрібний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певний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час,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щоб</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пристосуватися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нового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оточення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Перша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фаза росту, фаза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повільного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росту,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фазою такого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пристосування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фаза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характеризується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високою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швидкістю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біосинтезу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ферментів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активного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транспорту. </a:t>
            </a:r>
          </a:p>
          <a:p>
            <a:pPr lvl="0"/>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Друга фаза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експоненціального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росту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характеризується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швидким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експоненціальним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зростанням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кількості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Швидкістю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зростання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вважається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час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подвоєння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протягом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цієї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фази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І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остання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третя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фаза росту —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стаціонарна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фаза,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спричинена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виснажуванням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поживних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скорочують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свою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метаболічну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діяльність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споживають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неістотні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Стаціонарна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фаза —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перехід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швидкого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зростання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стресового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стану,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характеризується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збільшенням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експресії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генів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беруть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участь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ремонті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ДНК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антиоксидантному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метаболізмі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
        <p:nvSpPr>
          <p:cNvPr id="5" name="Title 2"/>
          <p:cNvSpPr txBox="1">
            <a:spLocks/>
          </p:cNvSpPr>
          <p:nvPr/>
        </p:nvSpPr>
        <p:spPr>
          <a:xfrm>
            <a:off x="-785850" y="571480"/>
            <a:ext cx="4857784"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Ріст бактерій</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42876" y="0"/>
            <a:ext cx="9001124" cy="1357322"/>
          </a:xfrm>
          <a:prstGeom prst="rect">
            <a:avLst/>
          </a:prstGeom>
        </p:spPr>
        <p:txBody>
          <a:bodyPr anchor="b" anchorCtr="0">
            <a:normAutofit/>
          </a:bodyPr>
          <a:lstStyle/>
          <a:p>
            <a:pPr lvl="0"/>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Значення бактерій у природі і житті </a:t>
            </a:r>
          </a:p>
          <a:p>
            <a:pPr lvl="0"/>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людини</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
        <p:nvSpPr>
          <p:cNvPr id="5" name="Title 2"/>
          <p:cNvSpPr txBox="1">
            <a:spLocks/>
          </p:cNvSpPr>
          <p:nvPr/>
        </p:nvSpPr>
        <p:spPr>
          <a:xfrm>
            <a:off x="0" y="1357298"/>
            <a:ext cx="9144000" cy="5286388"/>
          </a:xfrm>
          <a:prstGeom prst="rect">
            <a:avLst/>
          </a:prstGeom>
        </p:spPr>
        <p:txBody>
          <a:bodyPr anchor="b" anchorCtr="0">
            <a:noAutofit/>
          </a:bodyPr>
          <a:lstStyle/>
          <a:p>
            <a:pPr lvl="0">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зоктема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en-US" sz="2000" b="1" kern="0" dirty="0" smtClean="0">
                <a:ln w="12700">
                  <a:solidFill>
                    <a:schemeClr val="tx2">
                      <a:lumMod val="75000"/>
                    </a:schemeClr>
                  </a:solidFill>
                  <a:prstDash val="solid"/>
                </a:ln>
                <a:solidFill>
                  <a:schemeClr val="tx2">
                    <a:lumMod val="60000"/>
                    <a:lumOff val="40000"/>
                  </a:schemeClr>
                </a:solidFill>
                <a:latin typeface="Candara" pitchFamily="34" charset="0"/>
              </a:rPr>
              <a:t>Lactobacillus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комбінації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дріжджами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пліснявою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протя-гом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тисяч</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для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виробництва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продуктів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бродіння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нап-риклад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сиру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солених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овочів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соєвого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соусу, оцту, вина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кефіру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Сульфатредукуючі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беруть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участь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утворенні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нафти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сірководню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лікувальних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грязях, грунтах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морях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Завдяки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життєдіяльності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грунт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звільняється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багатьох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шкідливих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продуктів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насичується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цінними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поживними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речовинами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Багато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видів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різних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галузях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промисловості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для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добування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ацетону,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етилового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бутилового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спиртів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оцтової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кислоти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ферментів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гормонів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вітамінів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антибіотиків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тощо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buFont typeface="Arial" pitchFamily="34" charset="0"/>
              <a:buChar char="•"/>
            </a:pP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Завдяки успіхам генної інженерії нині з'явилась можливість широко використовувати кишкову паличку для вироблення інсуліну, інтерферону, а водневі бактерії - для одержання кормового і харчового білків. Без бактерій неможливі процеси дублення шкіри, сушіння листків тютюну, виготовлення шовку, каучуку, кави, мочіння конопель, льону та інших лубоволокнистих рослин, квашення капусти, очищення води тощо.</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buFont typeface="Arial" pitchFamily="34" charset="0"/>
              <a:buChar char="•"/>
            </a:pP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85752" y="571480"/>
            <a:ext cx="3000364" cy="785842"/>
          </a:xfrm>
          <a:prstGeom prst="rect">
            <a:avLst/>
          </a:prstGeom>
        </p:spPr>
        <p:txBody>
          <a:bodyPr anchor="b" anchorCtr="0">
            <a:normAutofit/>
          </a:bodyPr>
          <a:lstStyle/>
          <a:p>
            <a:pPr lvl="0" algn="ctr"/>
            <a:r>
              <a:rPr kumimoji="0" lang="uk-UA" sz="4100" b="1" i="0" u="none" strike="noStrike" kern="0" cap="none" spc="0" normalizeH="0" baseline="0" noProof="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rPr>
              <a:t>Джерела</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
        <p:nvSpPr>
          <p:cNvPr id="5" name="Title 2"/>
          <p:cNvSpPr txBox="1">
            <a:spLocks/>
          </p:cNvSpPr>
          <p:nvPr/>
        </p:nvSpPr>
        <p:spPr>
          <a:xfrm>
            <a:off x="142844" y="1500174"/>
            <a:ext cx="9144000" cy="1071570"/>
          </a:xfrm>
          <a:prstGeom prst="rect">
            <a:avLst/>
          </a:prstGeom>
        </p:spPr>
        <p:txBody>
          <a:bodyPr anchor="b" anchorCtr="0">
            <a:noAutofit/>
          </a:bodyPr>
          <a:lstStyle/>
          <a:p>
            <a:pPr lvl="0">
              <a:buFont typeface="Arial" pitchFamily="34" charset="0"/>
              <a:buChar char="•"/>
            </a:pPr>
            <a:r>
              <a:rPr lang="uk-UA"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2"/>
              </a:rPr>
              <a:t> </a:t>
            </a:r>
            <a:r>
              <a:rPr lang="en-US"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2"/>
              </a:rPr>
              <a:t>http</a:t>
            </a:r>
            <a:r>
              <a:rPr lang="en-US"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2"/>
              </a:rPr>
              <a:t>://</a:t>
            </a:r>
            <a:r>
              <a:rPr lang="en-US"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2"/>
              </a:rPr>
              <a:t>referat.repetitor.ua</a:t>
            </a:r>
            <a:endParaRPr lang="uk-UA" sz="2000"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buFont typeface="Arial" pitchFamily="34" charset="0"/>
              <a:buChar char="•"/>
            </a:pPr>
            <a:r>
              <a:rPr lang="uk-UA"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3"/>
              </a:rPr>
              <a:t> </a:t>
            </a:r>
            <a:r>
              <a:rPr lang="en-US"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3"/>
              </a:rPr>
              <a:t>http</a:t>
            </a:r>
            <a:r>
              <a:rPr lang="en-US"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3"/>
              </a:rPr>
              <a:t>://</a:t>
            </a:r>
            <a:r>
              <a:rPr lang="en-US" sz="2000" kern="0" dirty="0" smtClean="0">
                <a:ln w="12700">
                  <a:solidFill>
                    <a:schemeClr val="tx2">
                      <a:lumMod val="75000"/>
                    </a:schemeClr>
                  </a:solidFill>
                  <a:prstDash val="solid"/>
                </a:ln>
                <a:solidFill>
                  <a:schemeClr val="tx2">
                    <a:lumMod val="60000"/>
                    <a:lumOff val="40000"/>
                  </a:schemeClr>
                </a:solidFill>
                <a:latin typeface="Candara" pitchFamily="34" charset="0"/>
                <a:hlinkClick r:id="rId3"/>
              </a:rPr>
              <a:t>uk.wikipedia.org</a:t>
            </a:r>
            <a:endParaRPr lang="uk-UA" sz="2000"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buFont typeface="Arial" pitchFamily="34" charset="0"/>
              <a:buChar char="•"/>
            </a:pP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357298"/>
            <a:ext cx="9144000" cy="5500702"/>
          </a:xfrm>
          <a:prstGeom prst="rect">
            <a:avLst/>
          </a:prstGeom>
        </p:spPr>
        <p:txBody>
          <a:bodyPr anchor="b" anchorCtr="0">
            <a:noAutofit/>
          </a:bodyPr>
          <a:lstStyle/>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vi-VN" sz="2000" b="1" kern="0" dirty="0" smtClean="0">
                <a:ln w="12700">
                  <a:solidFill>
                    <a:schemeClr val="tx2">
                      <a:lumMod val="75000"/>
                    </a:schemeClr>
                  </a:solidFill>
                  <a:prstDash val="solid"/>
                </a:ln>
                <a:solidFill>
                  <a:schemeClr val="tx2">
                    <a:lumMod val="60000"/>
                    <a:lumOff val="40000"/>
                  </a:schemeClr>
                </a:solidFill>
                <a:latin typeface="Candara" pitchFamily="34" charset="0"/>
              </a:rPr>
              <a:t>Бакте́рії (від </a:t>
            </a:r>
            <a:r>
              <a:rPr lang="vi-VN" sz="2000" b="1" kern="0" dirty="0" smtClean="0">
                <a:ln w="12700">
                  <a:solidFill>
                    <a:schemeClr val="tx2">
                      <a:lumMod val="75000"/>
                    </a:schemeClr>
                  </a:solidFill>
                  <a:prstDash val="solid"/>
                </a:ln>
                <a:solidFill>
                  <a:schemeClr val="tx2">
                    <a:lumMod val="60000"/>
                    <a:lumOff val="40000"/>
                  </a:schemeClr>
                </a:solidFill>
                <a:latin typeface="Candara" pitchFamily="34" charset="0"/>
              </a:rPr>
              <a:t>дав.-гр. </a:t>
            </a:r>
            <a:r>
              <a:rPr lang="el-GR"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vi-VN" sz="2000" b="1" kern="0" dirty="0" smtClean="0">
                <a:ln w="12700">
                  <a:solidFill>
                    <a:schemeClr val="tx2">
                      <a:lumMod val="75000"/>
                    </a:schemeClr>
                  </a:solidFill>
                  <a:prstDash val="solid"/>
                </a:ln>
                <a:solidFill>
                  <a:schemeClr val="tx2">
                    <a:lumMod val="60000"/>
                    <a:lumOff val="40000"/>
                  </a:schemeClr>
                </a:solidFill>
                <a:latin typeface="Candara" pitchFamily="34" charset="0"/>
              </a:rPr>
              <a:t>паличка) — </a:t>
            </a:r>
            <a:r>
              <a:rPr lang="vi-VN" sz="2000" b="1" kern="0" dirty="0" smtClean="0">
                <a:ln w="12700">
                  <a:solidFill>
                    <a:schemeClr val="tx2">
                      <a:lumMod val="75000"/>
                    </a:schemeClr>
                  </a:solidFill>
                  <a:prstDash val="solid"/>
                </a:ln>
                <a:solidFill>
                  <a:schemeClr val="tx2">
                    <a:lumMod val="60000"/>
                    <a:lumOff val="40000"/>
                  </a:schemeClr>
                </a:solidFill>
                <a:latin typeface="Candara" pitchFamily="34" charset="0"/>
              </a:rPr>
              <a:t>одна </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vi-VN" sz="2000" b="1" kern="0" dirty="0" smtClean="0">
                <a:ln w="12700">
                  <a:solidFill>
                    <a:schemeClr val="tx2">
                      <a:lumMod val="75000"/>
                    </a:schemeClr>
                  </a:solidFill>
                  <a:prstDash val="solid"/>
                </a:ln>
                <a:solidFill>
                  <a:schemeClr val="tx2">
                    <a:lumMod val="60000"/>
                    <a:lumOff val="40000"/>
                  </a:schemeClr>
                </a:solidFill>
                <a:latin typeface="Candara" pitchFamily="34" charset="0"/>
              </a:rPr>
              <a:t>з основних </a:t>
            </a:r>
            <a:r>
              <a:rPr lang="vi-VN" sz="2000" b="1" kern="0" dirty="0" smtClean="0">
                <a:ln w="12700">
                  <a:solidFill>
                    <a:schemeClr val="tx2">
                      <a:lumMod val="75000"/>
                    </a:schemeClr>
                  </a:solidFill>
                  <a:prstDash val="solid"/>
                </a:ln>
                <a:solidFill>
                  <a:schemeClr val="tx2">
                    <a:lumMod val="60000"/>
                    <a:lumOff val="40000"/>
                  </a:schemeClr>
                </a:solidFill>
                <a:latin typeface="Candara" pitchFamily="34" charset="0"/>
              </a:rPr>
              <a:t>груп живих </a:t>
            </a:r>
            <a:r>
              <a:rPr lang="vi-VN" sz="2000" b="1" kern="0" dirty="0" smtClean="0">
                <a:ln w="12700">
                  <a:solidFill>
                    <a:schemeClr val="tx2">
                      <a:lumMod val="75000"/>
                    </a:schemeClr>
                  </a:solidFill>
                  <a:prstDash val="solid"/>
                </a:ln>
                <a:solidFill>
                  <a:schemeClr val="tx2">
                    <a:lumMod val="60000"/>
                    <a:lumOff val="40000"/>
                  </a:schemeClr>
                </a:solidFill>
                <a:latin typeface="Candara" pitchFamily="34" charset="0"/>
              </a:rPr>
              <a:t>організмів.</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До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най-</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простіше побудованих організмів</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які </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можна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бачити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лише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за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великого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збільшен-</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ня</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під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мікроскопом</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належать і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бактерії. </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Більшість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з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них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дуже малі,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звичайно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тільки </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0,5-5,0 мкм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мікрометр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дорівнює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10</a:t>
            </a:r>
            <a:r>
              <a:rPr lang="uk-UA" sz="1100" b="1" kern="0" dirty="0" smtClean="0">
                <a:ln w="12700">
                  <a:solidFill>
                    <a:schemeClr val="tx2">
                      <a:lumMod val="75000"/>
                    </a:schemeClr>
                  </a:solidFill>
                  <a:prstDash val="solid"/>
                </a:ln>
                <a:solidFill>
                  <a:schemeClr val="tx2">
                    <a:lumMod val="60000"/>
                    <a:lumOff val="40000"/>
                  </a:schemeClr>
                </a:solidFill>
                <a:latin typeface="Candara" pitchFamily="34" charset="0"/>
              </a:rPr>
              <a:t>−6</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мет-</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ра</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у своєму найбільшому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розмірі, хоча є </a:t>
            </a: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також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гігантські бактерії,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можуть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вироста-</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ти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до 0,5 мм у розмірі та бути видимими </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неозброєним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оком.Традиційно</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їх вивчає </a:t>
            </a:r>
            <a:endPar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ботаніка</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однак це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доядерні</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організми (прокаріоти), які разом з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синьозеленими</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водоростями становлять царство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Дроб'янки</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Бактерії — мікроскопічні, переважно одноклітинні, організми, для яких характерна наявність клітинної стінки, цитоплазми, різних включень, відсутність ядра, мітохондрій, пластид та інших органел. Вони звичайно мають клітинні стінки, як рослинні та грибні клітини, але бактеріальні клітинні стінки звичайно зіткані з </a:t>
            </a:r>
            <a:r>
              <a:rPr lang="uk-UA"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пептидогліканів</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2050" name="Picture 2" descr="D:\Аня ;)\Школа\Биология\four_bacteria.jpg"/>
          <p:cNvPicPr>
            <a:picLocks noChangeAspect="1" noChangeArrowheads="1"/>
          </p:cNvPicPr>
          <p:nvPr/>
        </p:nvPicPr>
        <p:blipFill>
          <a:blip r:embed="rId2"/>
          <a:srcRect/>
          <a:stretch>
            <a:fillRect/>
          </a:stretch>
        </p:blipFill>
        <p:spPr bwMode="auto">
          <a:xfrm>
            <a:off x="5024409" y="1535869"/>
            <a:ext cx="3976747" cy="2982560"/>
          </a:xfrm>
          <a:prstGeom prst="rect">
            <a:avLst/>
          </a:prstGeom>
          <a:noFill/>
          <a:ln>
            <a:solidFill>
              <a:srgbClr val="002060"/>
            </a:solidFill>
          </a:ln>
          <a:effectLst>
            <a:outerShdw blurRad="50800" dist="38100" dir="2700000" algn="tl" rotWithShape="0">
              <a:prstClr val="black">
                <a:alpha val="40000"/>
              </a:prstClr>
            </a:outerShdw>
          </a:effectLst>
        </p:spPr>
      </p:pic>
      <p:sp>
        <p:nvSpPr>
          <p:cNvPr id="14" name="Title 2"/>
          <p:cNvSpPr txBox="1">
            <a:spLocks/>
          </p:cNvSpPr>
          <p:nvPr/>
        </p:nvSpPr>
        <p:spPr>
          <a:xfrm>
            <a:off x="-357222" y="571480"/>
            <a:ext cx="5715040"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Загальна інформація</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from="(-#ppt_w/2)" to="(#ppt_x)" calcmode="lin" valueType="num">
                                      <p:cBhvr>
                                        <p:cTn id="7" dur="600" fill="hold">
                                          <p:stCondLst>
                                            <p:cond delay="0"/>
                                          </p:stCondLst>
                                        </p:cTn>
                                        <p:tgtEl>
                                          <p:spTgt spid="14"/>
                                        </p:tgtEl>
                                        <p:attrNameLst>
                                          <p:attrName>ppt_x</p:attrName>
                                        </p:attrNameLst>
                                      </p:cBhvr>
                                    </p:anim>
                                    <p:anim from="0" to="-1.0" calcmode="lin" valueType="num">
                                      <p:cBhvr>
                                        <p:cTn id="8" dur="200" decel="50000" autoRev="1" fill="hold">
                                          <p:stCondLst>
                                            <p:cond delay="600"/>
                                          </p:stCondLst>
                                        </p:cTn>
                                        <p:tgtEl>
                                          <p:spTgt spid="14"/>
                                        </p:tgtEl>
                                        <p:attrNameLst>
                                          <p:attrName>xshear</p:attrName>
                                        </p:attrNameLst>
                                      </p:cBhvr>
                                    </p:anim>
                                    <p:animScale>
                                      <p:cBhvr>
                                        <p:cTn id="9" dur="200" decel="100000" autoRev="1" fill="hold">
                                          <p:stCondLst>
                                            <p:cond delay="600"/>
                                          </p:stCondLst>
                                        </p:cTn>
                                        <p:tgtEl>
                                          <p:spTgt spid="14"/>
                                        </p:tgtEl>
                                      </p:cBhvr>
                                      <p:from x="100000" y="100000"/>
                                      <p:to x="80000" y="100000"/>
                                    </p:animScale>
                                    <p:anim by="(#ppt_h/3+#ppt_w*0.1)" calcmode="lin" valueType="num">
                                      <p:cBhvr additive="sum">
                                        <p:cTn id="10" dur="200" decel="100000" autoRev="1" fill="hold">
                                          <p:stCondLst>
                                            <p:cond delay="600"/>
                                          </p:stCondLst>
                                        </p:cTn>
                                        <p:tgtEl>
                                          <p:spTgt spid="14"/>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500" fill="hold"/>
                                        <p:tgtEl>
                                          <p:spTgt spid="2050"/>
                                        </p:tgtEl>
                                        <p:attrNameLst>
                                          <p:attrName>ppt_w</p:attrName>
                                        </p:attrNameLst>
                                      </p:cBhvr>
                                      <p:tavLst>
                                        <p:tav tm="0">
                                          <p:val>
                                            <p:fltVal val="0"/>
                                          </p:val>
                                        </p:tav>
                                        <p:tav tm="100000">
                                          <p:val>
                                            <p:strVal val="#ppt_w"/>
                                          </p:val>
                                        </p:tav>
                                      </p:tavLst>
                                    </p:anim>
                                    <p:anim calcmode="lin" valueType="num">
                                      <p:cBhvr>
                                        <p:cTn id="19" dur="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71406" y="3143248"/>
            <a:ext cx="9001156" cy="3714752"/>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Робертом Кох та </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Луї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Пастер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були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одними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авторів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пер-</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захисників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бактеріальної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теорії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виникнення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хвороб.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берт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Кох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піонером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медич</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ної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мікробіології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працюючи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такими хворобами, як хо-</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лера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сибірська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виразка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туберкульоз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своєму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дослід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женні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туберкульозу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Кох остаточно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довів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бактеріологіч</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теорію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наго-роджений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Нобелівською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пре-</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мією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1905 року.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своїх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«Постулатах Коха»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встановив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критерії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перевірки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хвороба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викликається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мікроорганізмом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постулати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все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сьогодні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
        <p:nvSpPr>
          <p:cNvPr id="4" name="Title 2"/>
          <p:cNvSpPr txBox="1">
            <a:spLocks/>
          </p:cNvSpPr>
          <p:nvPr/>
        </p:nvSpPr>
        <p:spPr>
          <a:xfrm>
            <a:off x="-285784" y="571480"/>
            <a:ext cx="5715040"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Із історії </a:t>
            </a: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дослідження</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pic>
        <p:nvPicPr>
          <p:cNvPr id="3074" name="Picture 2" descr="D:\Аня ;)\Школа\Биология\Jan_Verkolje_-_Antonie_van_Leeuwenhoek.jpg"/>
          <p:cNvPicPr>
            <a:picLocks noChangeAspect="1" noChangeArrowheads="1"/>
          </p:cNvPicPr>
          <p:nvPr/>
        </p:nvPicPr>
        <p:blipFill>
          <a:blip r:embed="rId2"/>
          <a:srcRect/>
          <a:stretch>
            <a:fillRect/>
          </a:stretch>
        </p:blipFill>
        <p:spPr bwMode="auto">
          <a:xfrm>
            <a:off x="162610" y="1428736"/>
            <a:ext cx="2837754" cy="3214709"/>
          </a:xfrm>
          <a:prstGeom prst="rect">
            <a:avLst/>
          </a:prstGeom>
          <a:noFill/>
          <a:ln>
            <a:solidFill>
              <a:srgbClr val="002060"/>
            </a:solidFill>
          </a:ln>
          <a:effectLst>
            <a:outerShdw blurRad="50800" dist="38100" dir="2700000" algn="tl" rotWithShape="0">
              <a:prstClr val="black">
                <a:alpha val="40000"/>
              </a:prstClr>
            </a:outerShdw>
          </a:effectLst>
        </p:spPr>
      </p:pic>
      <p:sp>
        <p:nvSpPr>
          <p:cNvPr id="6" name="Title 2"/>
          <p:cNvSpPr txBox="1">
            <a:spLocks/>
          </p:cNvSpPr>
          <p:nvPr/>
        </p:nvSpPr>
        <p:spPr>
          <a:xfrm>
            <a:off x="3000396" y="1214422"/>
            <a:ext cx="6143636" cy="2000264"/>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Вперше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спостерігав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Антон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Левенгук в 1674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році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використовуючи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мікроскоп</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сконструйований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ним самим.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Назва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з'явилася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пізніше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вона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була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запропонована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Крістіаном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Ернбергом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1828,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виведене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грецького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слова</a:t>
            </a:r>
            <a:r>
              <a:rPr lang="el-GR"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яке означало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маленька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паличка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3075" name="Picture 3" descr="D:\Аня ;)\Школа\Биология\12359824709521.jpg"/>
          <p:cNvPicPr>
            <a:picLocks noChangeAspect="1" noChangeArrowheads="1"/>
          </p:cNvPicPr>
          <p:nvPr/>
        </p:nvPicPr>
        <p:blipFill>
          <a:blip r:embed="rId3"/>
          <a:srcRect/>
          <a:stretch>
            <a:fillRect/>
          </a:stretch>
        </p:blipFill>
        <p:spPr bwMode="auto">
          <a:xfrm>
            <a:off x="6572264" y="2928934"/>
            <a:ext cx="2441649" cy="3214710"/>
          </a:xfrm>
          <a:prstGeom prst="rect">
            <a:avLst/>
          </a:prstGeom>
          <a:noFill/>
          <a:ln>
            <a:solidFill>
              <a:srgbClr val="002060"/>
            </a:solidFill>
          </a:ln>
          <a:effectLst>
            <a:outerShdw blurRad="50800" dist="38100" dir="2700000" algn="tl" rotWithShape="0">
              <a:prstClr val="black">
                <a:alpha val="40000"/>
              </a:prstClr>
            </a:outerShdw>
          </a:effectLst>
        </p:spPr>
      </p:pic>
      <p:sp>
        <p:nvSpPr>
          <p:cNvPr id="8" name="Прямоугольник 7"/>
          <p:cNvSpPr/>
          <p:nvPr/>
        </p:nvSpPr>
        <p:spPr>
          <a:xfrm>
            <a:off x="142844" y="4214818"/>
            <a:ext cx="2000264" cy="400110"/>
          </a:xfrm>
          <a:prstGeom prst="rect">
            <a:avLst/>
          </a:prstGeom>
          <a:noFill/>
        </p:spPr>
        <p:txBody>
          <a:bodyPr wrap="square" lIns="91440" tIns="45720" rIns="91440" bIns="45720">
            <a:spAutoFit/>
          </a:bodyPr>
          <a:lstStyle/>
          <a:p>
            <a:pPr algn="ctr"/>
            <a:r>
              <a:rPr lang="ru-RU" sz="2000" b="1" cap="none" spc="0" dirty="0" smtClean="0">
                <a:ln w="6350" cmpd="sng">
                  <a:solidFill>
                    <a:schemeClr val="bg1"/>
                  </a:solidFill>
                  <a:prstDash val="solid"/>
                  <a:miter lim="800000"/>
                </a:ln>
                <a:effectLst>
                  <a:outerShdw blurRad="50800" algn="tl" rotWithShape="0">
                    <a:srgbClr val="000000"/>
                  </a:outerShdw>
                </a:effectLst>
              </a:rPr>
              <a:t>Антон Левенгук</a:t>
            </a:r>
            <a:endParaRPr lang="ru-RU" sz="2000" b="1" cap="none" spc="0" dirty="0">
              <a:ln w="6350" cmpd="sng">
                <a:solidFill>
                  <a:schemeClr val="bg1"/>
                </a:solidFill>
                <a:prstDash val="solid"/>
                <a:miter lim="800000"/>
              </a:ln>
              <a:effectLst>
                <a:outerShdw blurRad="50800" algn="tl" rotWithShape="0">
                  <a:srgbClr val="000000"/>
                </a:outerShdw>
              </a:effectLst>
            </a:endParaRPr>
          </a:p>
        </p:txBody>
      </p:sp>
      <p:sp>
        <p:nvSpPr>
          <p:cNvPr id="10" name="Прямоугольник 9"/>
          <p:cNvSpPr/>
          <p:nvPr/>
        </p:nvSpPr>
        <p:spPr>
          <a:xfrm>
            <a:off x="7429520" y="5715016"/>
            <a:ext cx="1571636" cy="400110"/>
          </a:xfrm>
          <a:prstGeom prst="rect">
            <a:avLst/>
          </a:prstGeom>
          <a:noFill/>
        </p:spPr>
        <p:txBody>
          <a:bodyPr wrap="square" lIns="91440" tIns="45720" rIns="91440" bIns="45720">
            <a:spAutoFit/>
          </a:bodyPr>
          <a:lstStyle/>
          <a:p>
            <a:pPr algn="ctr"/>
            <a:r>
              <a:rPr lang="ru-RU" sz="2000" b="1" cap="none" spc="0" dirty="0" smtClean="0">
                <a:ln w="6350" cmpd="sng">
                  <a:solidFill>
                    <a:schemeClr val="bg1"/>
                  </a:solidFill>
                  <a:prstDash val="solid"/>
                  <a:miter lim="800000"/>
                </a:ln>
                <a:effectLst>
                  <a:outerShdw blurRad="50800" algn="tl" rotWithShape="0">
                    <a:srgbClr val="000000"/>
                  </a:outerShdw>
                </a:effectLst>
              </a:rPr>
              <a:t>Роберт Кох</a:t>
            </a:r>
            <a:endParaRPr lang="ru-RU" sz="2000" b="1" cap="none" spc="0" dirty="0">
              <a:ln w="6350" cmpd="sng">
                <a:solidFill>
                  <a:schemeClr val="bg1"/>
                </a:solidFill>
                <a:prstDash val="solid"/>
                <a:miter lim="800000"/>
              </a:ln>
              <a:effectLst>
                <a:outerShdw blurRad="50800" algn="tl" rotWithShape="0">
                  <a:srgbClr val="000000"/>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Scale>
                                      <p:cBhvr>
                                        <p:cTn id="21"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074"/>
                                        </p:tgtEl>
                                        <p:attrNameLst>
                                          <p:attrName>ppt_x</p:attrName>
                                          <p:attrName>ppt_y</p:attrName>
                                        </p:attrNameLst>
                                      </p:cBhvr>
                                    </p:animMotion>
                                    <p:animEffect transition="in" filter="fade">
                                      <p:cBhvr>
                                        <p:cTn id="23" dur="1000"/>
                                        <p:tgtEl>
                                          <p:spTgt spid="3074"/>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par>
                                <p:cTn id="29" presetID="52" presetClass="entr" presetSubtype="0" fill="hold" nodeType="withEffect">
                                  <p:stCondLst>
                                    <p:cond delay="0"/>
                                  </p:stCondLst>
                                  <p:childTnLst>
                                    <p:set>
                                      <p:cBhvr>
                                        <p:cTn id="30" dur="1" fill="hold">
                                          <p:stCondLst>
                                            <p:cond delay="0"/>
                                          </p:stCondLst>
                                        </p:cTn>
                                        <p:tgtEl>
                                          <p:spTgt spid="3075"/>
                                        </p:tgtEl>
                                        <p:attrNameLst>
                                          <p:attrName>style.visibility</p:attrName>
                                        </p:attrNameLst>
                                      </p:cBhvr>
                                      <p:to>
                                        <p:strVal val="visible"/>
                                      </p:to>
                                    </p:set>
                                    <p:animScale>
                                      <p:cBhvr>
                                        <p:cTn id="31" dur="1000" decel="50000" fill="hold">
                                          <p:stCondLst>
                                            <p:cond delay="0"/>
                                          </p:stCondLst>
                                        </p:cTn>
                                        <p:tgtEl>
                                          <p:spTgt spid="30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075"/>
                                        </p:tgtEl>
                                        <p:attrNameLst>
                                          <p:attrName>ppt_x</p:attrName>
                                          <p:attrName>ppt_y</p:attrName>
                                        </p:attrNameLst>
                                      </p:cBhvr>
                                    </p:animMotion>
                                    <p:animEffect transition="in" filter="fade">
                                      <p:cBhvr>
                                        <p:cTn id="33" dur="1000"/>
                                        <p:tgtEl>
                                          <p:spTgt spid="3075"/>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Scale>
                                      <p:cBhvr>
                                        <p:cTn id="3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0"/>
                                        </p:tgtEl>
                                        <p:attrNameLst>
                                          <p:attrName>ppt_x</p:attrName>
                                          <p:attrName>ppt_y</p:attrName>
                                        </p:attrNameLst>
                                      </p:cBhvr>
                                    </p:animMotion>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1357298"/>
            <a:ext cx="8929718" cy="5500702"/>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Хоча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в 19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столітті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вже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було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відомо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причина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багатьох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хвороб, не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існувало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нія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ефективних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засобів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антибактеріального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ліку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1910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році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Пауль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Ерліх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створив перший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антибіотик</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модифікувавши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фарбник</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вибір</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ково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фарбував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спірохету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викликає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сифіліс</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яка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вибірково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вбиває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па-</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тоген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Ерліх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також</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нагороджений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Нобелів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ською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премією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свою роботу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імунології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відкриття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фарбників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для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виявлен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ідентифікації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кінці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19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на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почат-</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20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століття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завдяки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працям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Мартінуса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Бейє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рінка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Сергія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Миколайовича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Виноградського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були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закладені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основи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загальної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екологічної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мікробіології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Важливий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крок</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вперед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вивченні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зроблений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1977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році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Кар-лом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Воузом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встановив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археї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окрема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лінія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еволюцій-ного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розвитку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4098" name="Picture 2" descr="D:\Аня ;)\Школа\Биология\index.jpg"/>
          <p:cNvPicPr>
            <a:picLocks noChangeAspect="1" noChangeArrowheads="1"/>
          </p:cNvPicPr>
          <p:nvPr/>
        </p:nvPicPr>
        <p:blipFill>
          <a:blip r:embed="rId2"/>
          <a:srcRect/>
          <a:stretch>
            <a:fillRect/>
          </a:stretch>
        </p:blipFill>
        <p:spPr bwMode="auto">
          <a:xfrm>
            <a:off x="5715008" y="1428736"/>
            <a:ext cx="3227670" cy="4167180"/>
          </a:xfrm>
          <a:prstGeom prst="rect">
            <a:avLst/>
          </a:prstGeom>
          <a:noFill/>
          <a:ln>
            <a:solidFill>
              <a:srgbClr val="002060"/>
            </a:solidFill>
          </a:ln>
          <a:effectLst>
            <a:outerShdw blurRad="50800" dist="38100" dir="2700000" algn="tl" rotWithShape="0">
              <a:prstClr val="black">
                <a:alpha val="40000"/>
              </a:prstClr>
            </a:outerShdw>
          </a:effectLst>
        </p:spPr>
      </p:pic>
      <p:sp>
        <p:nvSpPr>
          <p:cNvPr id="6" name="Title 2"/>
          <p:cNvSpPr txBox="1">
            <a:spLocks/>
          </p:cNvSpPr>
          <p:nvPr/>
        </p:nvSpPr>
        <p:spPr>
          <a:xfrm>
            <a:off x="-285784" y="571480"/>
            <a:ext cx="9429784" cy="785842"/>
          </a:xfrm>
          <a:prstGeom prst="rect">
            <a:avLst/>
          </a:prstGeom>
        </p:spPr>
        <p:txBody>
          <a:bodyPr anchor="b" anchorCtr="0">
            <a:no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Із історії дослідження (продовження)</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
        <p:nvSpPr>
          <p:cNvPr id="7" name="Прямоугольник 6"/>
          <p:cNvSpPr/>
          <p:nvPr/>
        </p:nvSpPr>
        <p:spPr>
          <a:xfrm>
            <a:off x="5643570" y="5143512"/>
            <a:ext cx="2000264" cy="400110"/>
          </a:xfrm>
          <a:prstGeom prst="rect">
            <a:avLst/>
          </a:prstGeom>
          <a:noFill/>
        </p:spPr>
        <p:txBody>
          <a:bodyPr wrap="square" lIns="91440" tIns="45720" rIns="91440" bIns="45720">
            <a:spAutoFit/>
          </a:bodyPr>
          <a:lstStyle/>
          <a:p>
            <a:pPr algn="ctr"/>
            <a:r>
              <a:rPr lang="ru-RU" sz="2000" b="1" cap="none" spc="0" dirty="0" err="1" smtClean="0">
                <a:ln w="6350" cmpd="sng">
                  <a:solidFill>
                    <a:schemeClr val="bg1"/>
                  </a:solidFill>
                  <a:prstDash val="solid"/>
                  <a:miter lim="800000"/>
                </a:ln>
                <a:effectLst>
                  <a:outerShdw blurRad="50800" algn="tl" rotWithShape="0">
                    <a:srgbClr val="000000"/>
                  </a:outerShdw>
                </a:effectLst>
              </a:rPr>
              <a:t>Пауль</a:t>
            </a:r>
            <a:r>
              <a:rPr lang="ru-RU" sz="2000" b="1" cap="none" spc="0" dirty="0" smtClean="0">
                <a:ln w="6350" cmpd="sng">
                  <a:solidFill>
                    <a:schemeClr val="bg1"/>
                  </a:solidFill>
                  <a:prstDash val="solid"/>
                  <a:miter lim="800000"/>
                </a:ln>
                <a:effectLst>
                  <a:outerShdw blurRad="50800" algn="tl" rotWithShape="0">
                    <a:srgbClr val="000000"/>
                  </a:outerShdw>
                </a:effectLst>
              </a:rPr>
              <a:t> </a:t>
            </a:r>
            <a:r>
              <a:rPr lang="ru-RU" sz="2000" b="1" cap="none" spc="0" dirty="0" err="1" smtClean="0">
                <a:ln w="6350" cmpd="sng">
                  <a:solidFill>
                    <a:schemeClr val="bg1"/>
                  </a:solidFill>
                  <a:prstDash val="solid"/>
                  <a:miter lim="800000"/>
                </a:ln>
                <a:effectLst>
                  <a:outerShdw blurRad="50800" algn="tl" rotWithShape="0">
                    <a:srgbClr val="000000"/>
                  </a:outerShdw>
                </a:effectLst>
              </a:rPr>
              <a:t>Ерліх</a:t>
            </a:r>
            <a:endParaRPr lang="ru-RU" sz="2000" b="1" cap="none" spc="0" dirty="0">
              <a:ln w="6350" cmpd="sng">
                <a:solidFill>
                  <a:schemeClr val="bg1"/>
                </a:solidFill>
                <a:prstDash val="solid"/>
                <a:miter lim="800000"/>
              </a:ln>
              <a:effectLst>
                <a:outerShdw blurRad="50800" algn="tl" rotWithShape="0">
                  <a:srgbClr val="000000"/>
                </a:outerShdw>
              </a:effectLst>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par>
                          <p:cTn id="15" fill="hold">
                            <p:stCondLst>
                              <p:cond delay="2000"/>
                            </p:stCondLst>
                            <p:childTnLst>
                              <p:par>
                                <p:cTn id="16" presetID="3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400" decel="100000"/>
                                        <p:tgtEl>
                                          <p:spTgt spid="4098"/>
                                        </p:tgtEl>
                                      </p:cBhvr>
                                    </p:animEffect>
                                    <p:anim calcmode="lin" valueType="num">
                                      <p:cBhvr>
                                        <p:cTn id="19" dur="400" decel="100000" fill="hold"/>
                                        <p:tgtEl>
                                          <p:spTgt spid="4098"/>
                                        </p:tgtEl>
                                        <p:attrNameLst>
                                          <p:attrName>style.rotation</p:attrName>
                                        </p:attrNameLst>
                                      </p:cBhvr>
                                      <p:tavLst>
                                        <p:tav tm="0">
                                          <p:val>
                                            <p:fltVal val="-90"/>
                                          </p:val>
                                        </p:tav>
                                        <p:tav tm="100000">
                                          <p:val>
                                            <p:fltVal val="0"/>
                                          </p:val>
                                        </p:tav>
                                      </p:tavLst>
                                    </p:anim>
                                    <p:anim calcmode="lin" valueType="num">
                                      <p:cBhvr>
                                        <p:cTn id="20" dur="400" decel="100000" fill="hold"/>
                                        <p:tgtEl>
                                          <p:spTgt spid="4098"/>
                                        </p:tgtEl>
                                        <p:attrNameLst>
                                          <p:attrName>ppt_x</p:attrName>
                                        </p:attrNameLst>
                                      </p:cBhvr>
                                      <p:tavLst>
                                        <p:tav tm="0">
                                          <p:val>
                                            <p:strVal val="#ppt_x+0.4"/>
                                          </p:val>
                                        </p:tav>
                                        <p:tav tm="100000">
                                          <p:val>
                                            <p:strVal val="#ppt_x-0.05"/>
                                          </p:val>
                                        </p:tav>
                                      </p:tavLst>
                                    </p:anim>
                                    <p:anim calcmode="lin" valueType="num">
                                      <p:cBhvr>
                                        <p:cTn id="21" dur="400" decel="100000" fill="hold"/>
                                        <p:tgtEl>
                                          <p:spTgt spid="4098"/>
                                        </p:tgtEl>
                                        <p:attrNameLst>
                                          <p:attrName>ppt_y</p:attrName>
                                        </p:attrNameLst>
                                      </p:cBhvr>
                                      <p:tavLst>
                                        <p:tav tm="0">
                                          <p:val>
                                            <p:strVal val="#ppt_y-0.4"/>
                                          </p:val>
                                        </p:tav>
                                        <p:tav tm="100000">
                                          <p:val>
                                            <p:strVal val="#ppt_y+0.1"/>
                                          </p:val>
                                        </p:tav>
                                      </p:tavLst>
                                    </p:anim>
                                    <p:anim calcmode="lin" valueType="num">
                                      <p:cBhvr>
                                        <p:cTn id="22" dur="100" accel="100000" fill="hold">
                                          <p:stCondLst>
                                            <p:cond delay="400"/>
                                          </p:stCondLst>
                                        </p:cTn>
                                        <p:tgtEl>
                                          <p:spTgt spid="4098"/>
                                        </p:tgtEl>
                                        <p:attrNameLst>
                                          <p:attrName>ppt_x</p:attrName>
                                        </p:attrNameLst>
                                      </p:cBhvr>
                                      <p:tavLst>
                                        <p:tav tm="0">
                                          <p:val>
                                            <p:strVal val="#ppt_x-0.05"/>
                                          </p:val>
                                        </p:tav>
                                        <p:tav tm="100000">
                                          <p:val>
                                            <p:strVal val="#ppt_x"/>
                                          </p:val>
                                        </p:tav>
                                      </p:tavLst>
                                    </p:anim>
                                    <p:anim calcmode="lin" valueType="num">
                                      <p:cBhvr>
                                        <p:cTn id="23" dur="100" accel="100000" fill="hold">
                                          <p:stCondLst>
                                            <p:cond delay="400"/>
                                          </p:stCondLst>
                                        </p:cTn>
                                        <p:tgtEl>
                                          <p:spTgt spid="4098"/>
                                        </p:tgtEl>
                                        <p:attrNameLst>
                                          <p:attrName>ppt_y</p:attrName>
                                        </p:attrNameLst>
                                      </p:cBhvr>
                                      <p:tavLst>
                                        <p:tav tm="0">
                                          <p:val>
                                            <p:strVal val="#ppt_y+0.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800" decel="100000"/>
                                        <p:tgtEl>
                                          <p:spTgt spid="7"/>
                                        </p:tgtEl>
                                      </p:cBhvr>
                                    </p:animEffect>
                                    <p:anim calcmode="lin" valueType="num">
                                      <p:cBhvr>
                                        <p:cTn id="27" dur="800" decel="100000" fill="hold"/>
                                        <p:tgtEl>
                                          <p:spTgt spid="7"/>
                                        </p:tgtEl>
                                        <p:attrNameLst>
                                          <p:attrName>style.rotation</p:attrName>
                                        </p:attrNameLst>
                                      </p:cBhvr>
                                      <p:tavLst>
                                        <p:tav tm="0">
                                          <p:val>
                                            <p:fltVal val="-90"/>
                                          </p:val>
                                        </p:tav>
                                        <p:tav tm="100000">
                                          <p:val>
                                            <p:fltVal val="0"/>
                                          </p:val>
                                        </p:tav>
                                      </p:tavLst>
                                    </p:anim>
                                    <p:anim calcmode="lin" valueType="num">
                                      <p:cBhvr>
                                        <p:cTn id="28" dur="800" decel="100000" fill="hold"/>
                                        <p:tgtEl>
                                          <p:spTgt spid="7"/>
                                        </p:tgtEl>
                                        <p:attrNameLst>
                                          <p:attrName>ppt_x</p:attrName>
                                        </p:attrNameLst>
                                      </p:cBhvr>
                                      <p:tavLst>
                                        <p:tav tm="0">
                                          <p:val>
                                            <p:strVal val="#ppt_x+0.4"/>
                                          </p:val>
                                        </p:tav>
                                        <p:tav tm="100000">
                                          <p:val>
                                            <p:strVal val="#ppt_x-0.05"/>
                                          </p:val>
                                        </p:tav>
                                      </p:tavLst>
                                    </p:anim>
                                    <p:anim calcmode="lin" valueType="num">
                                      <p:cBhvr>
                                        <p:cTn id="29" dur="800" decel="100000" fill="hold"/>
                                        <p:tgtEl>
                                          <p:spTgt spid="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42908" y="571480"/>
            <a:ext cx="7429552"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Будова бактерій (морфологія) </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
        <p:nvSpPr>
          <p:cNvPr id="5" name="Title 2"/>
          <p:cNvSpPr txBox="1">
            <a:spLocks/>
          </p:cNvSpPr>
          <p:nvPr/>
        </p:nvSpPr>
        <p:spPr>
          <a:xfrm>
            <a:off x="-214346" y="1428736"/>
            <a:ext cx="6929486" cy="1643074"/>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формою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одноклітинні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поділяються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на: </a:t>
            </a:r>
          </a:p>
          <a:p>
            <a:pPr lvl="1">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коки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форму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кулі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1">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палички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бацили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форму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циліндра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1">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вібріони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форму коми;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1">
              <a:buFont typeface="Arial" pitchFamily="34" charset="0"/>
              <a:buChar char="•"/>
            </a:pP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спірили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форму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спірально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вигнуті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палички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5122" name="Picture 2" descr="D:\Аня ;)\Школа\Биология\Treponema_pallidum_01.png"/>
          <p:cNvPicPr>
            <a:picLocks noChangeAspect="1" noChangeArrowheads="1"/>
          </p:cNvPicPr>
          <p:nvPr/>
        </p:nvPicPr>
        <p:blipFill>
          <a:blip r:embed="rId2"/>
          <a:srcRect l="16981" t="2787" b="10831"/>
          <a:stretch>
            <a:fillRect/>
          </a:stretch>
        </p:blipFill>
        <p:spPr bwMode="auto">
          <a:xfrm>
            <a:off x="5929322" y="4500570"/>
            <a:ext cx="3071834" cy="2164247"/>
          </a:xfrm>
          <a:prstGeom prst="rect">
            <a:avLst/>
          </a:prstGeom>
          <a:noFill/>
          <a:ln>
            <a:solidFill>
              <a:srgbClr val="002060"/>
            </a:solidFill>
          </a:ln>
          <a:effectLst>
            <a:outerShdw blurRad="50800" dist="38100" dir="2700000" algn="tl" rotWithShape="0">
              <a:prstClr val="black">
                <a:alpha val="40000"/>
              </a:prstClr>
            </a:outerShdw>
          </a:effectLst>
        </p:spPr>
      </p:pic>
      <p:pic>
        <p:nvPicPr>
          <p:cNvPr id="5123" name="Picture 3" descr="D:\Аня ;)\Школа\Биология\Anthrax_cells.jpg"/>
          <p:cNvPicPr>
            <a:picLocks noChangeAspect="1" noChangeArrowheads="1"/>
          </p:cNvPicPr>
          <p:nvPr/>
        </p:nvPicPr>
        <p:blipFill>
          <a:blip r:embed="rId3" cstate="print"/>
          <a:srcRect t="8326" r="13043"/>
          <a:stretch>
            <a:fillRect/>
          </a:stretch>
        </p:blipFill>
        <p:spPr bwMode="auto">
          <a:xfrm>
            <a:off x="3000364" y="3714752"/>
            <a:ext cx="2857520" cy="2359835"/>
          </a:xfrm>
          <a:prstGeom prst="rect">
            <a:avLst/>
          </a:prstGeom>
          <a:noFill/>
          <a:ln>
            <a:solidFill>
              <a:srgbClr val="002060"/>
            </a:solidFill>
          </a:ln>
          <a:effectLst>
            <a:outerShdw blurRad="50800" dist="38100" dir="2700000" algn="tl" rotWithShape="0">
              <a:prstClr val="black">
                <a:alpha val="40000"/>
              </a:prstClr>
            </a:outerShdw>
          </a:effectLst>
        </p:spPr>
      </p:pic>
      <p:pic>
        <p:nvPicPr>
          <p:cNvPr id="5124" name="Picture 4" descr="D:\Аня ;)\Школа\Биология\Staphylococcus_aureus_Gram.jpg"/>
          <p:cNvPicPr>
            <a:picLocks noChangeAspect="1" noChangeArrowheads="1"/>
          </p:cNvPicPr>
          <p:nvPr/>
        </p:nvPicPr>
        <p:blipFill>
          <a:blip r:embed="rId4"/>
          <a:srcRect l="25000" t="25000"/>
          <a:stretch>
            <a:fillRect/>
          </a:stretch>
        </p:blipFill>
        <p:spPr bwMode="auto">
          <a:xfrm>
            <a:off x="6500859" y="2071678"/>
            <a:ext cx="2571735" cy="1928801"/>
          </a:xfrm>
          <a:prstGeom prst="rect">
            <a:avLst/>
          </a:prstGeom>
          <a:noFill/>
          <a:ln>
            <a:solidFill>
              <a:srgbClr val="002060"/>
            </a:solidFill>
          </a:ln>
          <a:effectLst>
            <a:outerShdw blurRad="50800" dist="38100" dir="2700000" algn="tl" rotWithShape="0">
              <a:prstClr val="black">
                <a:alpha val="40000"/>
              </a:prstClr>
            </a:outerShdw>
          </a:effectLst>
        </p:spPr>
      </p:pic>
      <p:pic>
        <p:nvPicPr>
          <p:cNvPr id="5125" name="Picture 5" descr="D:\Аня ;)\Школа\Биология\Vibrio_cholerae_01.jpg"/>
          <p:cNvPicPr>
            <a:picLocks noChangeAspect="1" noChangeArrowheads="1"/>
          </p:cNvPicPr>
          <p:nvPr/>
        </p:nvPicPr>
        <p:blipFill>
          <a:blip r:embed="rId5" cstate="print"/>
          <a:srcRect l="3804" t="2825" r="22010" b="9604"/>
          <a:stretch>
            <a:fillRect/>
          </a:stretch>
        </p:blipFill>
        <p:spPr bwMode="auto">
          <a:xfrm>
            <a:off x="214282" y="3143248"/>
            <a:ext cx="2714644" cy="2157794"/>
          </a:xfrm>
          <a:prstGeom prst="rect">
            <a:avLst/>
          </a:prstGeom>
          <a:noFill/>
          <a:ln>
            <a:solidFill>
              <a:srgbClr val="002060"/>
            </a:solidFill>
          </a:ln>
          <a:effectLst>
            <a:outerShdw blurRad="50800" dist="38100" dir="2700000" algn="tl" rotWithShape="0">
              <a:prstClr val="black">
                <a:alpha val="40000"/>
              </a:prstClr>
            </a:outerShdw>
          </a:effectLst>
        </p:spPr>
      </p:pic>
      <p:sp>
        <p:nvSpPr>
          <p:cNvPr id="10" name="Прямоугольник 9"/>
          <p:cNvSpPr/>
          <p:nvPr/>
        </p:nvSpPr>
        <p:spPr>
          <a:xfrm>
            <a:off x="7429520" y="4396095"/>
            <a:ext cx="1357322" cy="461665"/>
          </a:xfrm>
          <a:prstGeom prst="rect">
            <a:avLst/>
          </a:prstGeom>
          <a:noFill/>
        </p:spPr>
        <p:txBody>
          <a:bodyPr wrap="square" lIns="91440" tIns="45720" rIns="91440" bIns="45720">
            <a:spAutoFit/>
          </a:bodyPr>
          <a:lstStyle/>
          <a:p>
            <a:pPr algn="ctr"/>
            <a:r>
              <a:rPr lang="ru-RU" sz="2400" b="1" cap="none" spc="0" dirty="0" err="1" smtClean="0">
                <a:ln w="3175" cmpd="sng">
                  <a:solidFill>
                    <a:schemeClr val="bg1">
                      <a:lumMod val="50000"/>
                    </a:schemeClr>
                  </a:solidFill>
                  <a:prstDash val="solid"/>
                  <a:miter lim="800000"/>
                </a:ln>
                <a:effectLst>
                  <a:outerShdw blurRad="38100" dist="38100" dir="2700000" algn="tl">
                    <a:srgbClr val="000000">
                      <a:alpha val="43137"/>
                    </a:srgbClr>
                  </a:outerShdw>
                </a:effectLst>
              </a:rPr>
              <a:t>спірили</a:t>
            </a:r>
            <a:endParaRPr lang="ru-RU" sz="2400" b="1" cap="none" spc="0" dirty="0">
              <a:ln w="3175" cmpd="sng">
                <a:solidFill>
                  <a:schemeClr val="bg1">
                    <a:lumMod val="50000"/>
                  </a:schemeClr>
                </a:solidFill>
                <a:prstDash val="solid"/>
                <a:miter lim="800000"/>
              </a:ln>
              <a:effectLst>
                <a:outerShdw blurRad="38100" dist="38100" dir="2700000" algn="tl">
                  <a:srgbClr val="000000">
                    <a:alpha val="43137"/>
                  </a:srgbClr>
                </a:outerShdw>
              </a:effectLst>
            </a:endParaRPr>
          </a:p>
        </p:txBody>
      </p:sp>
      <p:sp>
        <p:nvSpPr>
          <p:cNvPr id="11" name="Прямоугольник 10"/>
          <p:cNvSpPr/>
          <p:nvPr/>
        </p:nvSpPr>
        <p:spPr>
          <a:xfrm>
            <a:off x="7929586" y="1967203"/>
            <a:ext cx="1143008" cy="461665"/>
          </a:xfrm>
          <a:prstGeom prst="rect">
            <a:avLst/>
          </a:prstGeom>
          <a:noFill/>
        </p:spPr>
        <p:txBody>
          <a:bodyPr wrap="square" lIns="91440" tIns="45720" rIns="91440" bIns="45720">
            <a:spAutoFit/>
          </a:bodyPr>
          <a:lstStyle/>
          <a:p>
            <a:pPr algn="ctr"/>
            <a:r>
              <a:rPr lang="ru-RU" sz="2400" b="1" cap="none" spc="0" dirty="0" smtClean="0">
                <a:ln w="3175" cmpd="sng">
                  <a:solidFill>
                    <a:schemeClr val="bg1">
                      <a:lumMod val="50000"/>
                    </a:schemeClr>
                  </a:solidFill>
                  <a:prstDash val="solid"/>
                  <a:miter lim="800000"/>
                </a:ln>
                <a:effectLst>
                  <a:outerShdw blurRad="38100" dist="38100" dir="2700000" algn="tl">
                    <a:srgbClr val="000000">
                      <a:alpha val="43137"/>
                    </a:srgbClr>
                  </a:outerShdw>
                </a:effectLst>
              </a:rPr>
              <a:t>коки</a:t>
            </a:r>
            <a:endParaRPr lang="ru-RU" sz="2400" b="1" cap="none" spc="0" dirty="0">
              <a:ln w="3175" cmpd="sng">
                <a:solidFill>
                  <a:schemeClr val="bg1">
                    <a:lumMod val="50000"/>
                  </a:schemeClr>
                </a:solidFill>
                <a:prstDash val="solid"/>
                <a:miter lim="800000"/>
              </a:ln>
              <a:effectLst>
                <a:outerShdw blurRad="38100" dist="38100" dir="2700000" algn="tl">
                  <a:srgbClr val="000000">
                    <a:alpha val="43137"/>
                  </a:srgbClr>
                </a:outerShdw>
              </a:effectLst>
            </a:endParaRPr>
          </a:p>
        </p:txBody>
      </p:sp>
      <p:sp>
        <p:nvSpPr>
          <p:cNvPr id="12" name="Прямоугольник 11"/>
          <p:cNvSpPr/>
          <p:nvPr/>
        </p:nvSpPr>
        <p:spPr>
          <a:xfrm>
            <a:off x="1428728" y="3071810"/>
            <a:ext cx="1428760" cy="461665"/>
          </a:xfrm>
          <a:prstGeom prst="rect">
            <a:avLst/>
          </a:prstGeom>
          <a:noFill/>
        </p:spPr>
        <p:txBody>
          <a:bodyPr wrap="square" lIns="91440" tIns="45720" rIns="91440" bIns="45720">
            <a:spAutoFit/>
          </a:bodyPr>
          <a:lstStyle/>
          <a:p>
            <a:pPr algn="ctr"/>
            <a:r>
              <a:rPr lang="ru-RU" sz="2400" b="1" cap="none" spc="0" dirty="0" err="1" smtClean="0">
                <a:ln w="3175" cmpd="sng">
                  <a:solidFill>
                    <a:schemeClr val="bg1">
                      <a:lumMod val="50000"/>
                    </a:schemeClr>
                  </a:solidFill>
                  <a:prstDash val="solid"/>
                  <a:miter lim="800000"/>
                </a:ln>
                <a:effectLst>
                  <a:outerShdw blurRad="38100" dist="38100" dir="2700000" algn="tl">
                    <a:srgbClr val="000000">
                      <a:alpha val="43137"/>
                    </a:srgbClr>
                  </a:outerShdw>
                </a:effectLst>
              </a:rPr>
              <a:t>вібріони</a:t>
            </a:r>
            <a:endParaRPr lang="ru-RU" sz="2400" b="1" cap="none" spc="0" dirty="0">
              <a:ln w="3175" cmpd="sng">
                <a:solidFill>
                  <a:schemeClr val="bg1">
                    <a:lumMod val="50000"/>
                  </a:schemeClr>
                </a:solidFill>
                <a:prstDash val="solid"/>
                <a:miter lim="800000"/>
              </a:ln>
              <a:effectLst>
                <a:outerShdw blurRad="38100" dist="38100" dir="2700000" algn="tl">
                  <a:srgbClr val="000000">
                    <a:alpha val="43137"/>
                  </a:srgbClr>
                </a:outerShdw>
              </a:effectLst>
            </a:endParaRPr>
          </a:p>
        </p:txBody>
      </p:sp>
      <p:sp>
        <p:nvSpPr>
          <p:cNvPr id="13" name="Прямоугольник 12"/>
          <p:cNvSpPr/>
          <p:nvPr/>
        </p:nvSpPr>
        <p:spPr>
          <a:xfrm>
            <a:off x="4071934" y="3643314"/>
            <a:ext cx="1428760" cy="461665"/>
          </a:xfrm>
          <a:prstGeom prst="rect">
            <a:avLst/>
          </a:prstGeom>
          <a:noFill/>
        </p:spPr>
        <p:txBody>
          <a:bodyPr wrap="square" lIns="91440" tIns="45720" rIns="91440" bIns="45720">
            <a:spAutoFit/>
          </a:bodyPr>
          <a:lstStyle/>
          <a:p>
            <a:pPr algn="ctr"/>
            <a:r>
              <a:rPr lang="ru-RU" sz="2400" b="1" cap="none" spc="0" dirty="0" err="1" smtClean="0">
                <a:ln w="3175" cmpd="sng">
                  <a:solidFill>
                    <a:schemeClr val="bg1">
                      <a:lumMod val="50000"/>
                    </a:schemeClr>
                  </a:solidFill>
                  <a:prstDash val="solid"/>
                  <a:miter lim="800000"/>
                </a:ln>
                <a:effectLst>
                  <a:outerShdw blurRad="38100" dist="38100" dir="2700000" algn="tl">
                    <a:srgbClr val="000000">
                      <a:alpha val="43137"/>
                    </a:srgbClr>
                  </a:outerShdw>
                </a:effectLst>
              </a:rPr>
              <a:t>бацили</a:t>
            </a:r>
            <a:endParaRPr lang="ru-RU" sz="2400" b="1" cap="none" spc="0" dirty="0">
              <a:ln w="3175" cmpd="sng">
                <a:solidFill>
                  <a:schemeClr val="bg1">
                    <a:lumMod val="50000"/>
                  </a:schemeClr>
                </a:solidFill>
                <a:prstDash val="solid"/>
                <a:miter lim="800000"/>
              </a:ln>
              <a:effectLst>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fade">
                                      <p:cBhvr>
                                        <p:cTn id="18" dur="1000"/>
                                        <p:tgtEl>
                                          <p:spTgt spid="5125"/>
                                        </p:tgtEl>
                                      </p:cBhvr>
                                    </p:animEffect>
                                    <p:anim calcmode="lin" valueType="num">
                                      <p:cBhvr>
                                        <p:cTn id="19" dur="1000" fill="hold"/>
                                        <p:tgtEl>
                                          <p:spTgt spid="5125"/>
                                        </p:tgtEl>
                                        <p:attrNameLst>
                                          <p:attrName>ppt_x</p:attrName>
                                        </p:attrNameLst>
                                      </p:cBhvr>
                                      <p:tavLst>
                                        <p:tav tm="0">
                                          <p:val>
                                            <p:strVal val="#ppt_x"/>
                                          </p:val>
                                        </p:tav>
                                        <p:tav tm="100000">
                                          <p:val>
                                            <p:strVal val="#ppt_x"/>
                                          </p:val>
                                        </p:tav>
                                      </p:tavLst>
                                    </p:anim>
                                    <p:anim calcmode="lin" valueType="num">
                                      <p:cBhvr>
                                        <p:cTn id="20" dur="1000" fill="hold"/>
                                        <p:tgtEl>
                                          <p:spTgt spid="512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fade">
                                      <p:cBhvr>
                                        <p:cTn id="23" dur="1000"/>
                                        <p:tgtEl>
                                          <p:spTgt spid="5123"/>
                                        </p:tgtEl>
                                      </p:cBhvr>
                                    </p:animEffect>
                                    <p:anim calcmode="lin" valueType="num">
                                      <p:cBhvr>
                                        <p:cTn id="24" dur="1000" fill="hold"/>
                                        <p:tgtEl>
                                          <p:spTgt spid="5123"/>
                                        </p:tgtEl>
                                        <p:attrNameLst>
                                          <p:attrName>ppt_x</p:attrName>
                                        </p:attrNameLst>
                                      </p:cBhvr>
                                      <p:tavLst>
                                        <p:tav tm="0">
                                          <p:val>
                                            <p:strVal val="#ppt_x"/>
                                          </p:val>
                                        </p:tav>
                                        <p:tav tm="100000">
                                          <p:val>
                                            <p:strVal val="#ppt_x"/>
                                          </p:val>
                                        </p:tav>
                                      </p:tavLst>
                                    </p:anim>
                                    <p:anim calcmode="lin" valueType="num">
                                      <p:cBhvr>
                                        <p:cTn id="25" dur="1000" fill="hold"/>
                                        <p:tgtEl>
                                          <p:spTgt spid="512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fade">
                                      <p:cBhvr>
                                        <p:cTn id="33" dur="1000"/>
                                        <p:tgtEl>
                                          <p:spTgt spid="5124"/>
                                        </p:tgtEl>
                                      </p:cBhvr>
                                    </p:animEffect>
                                    <p:anim calcmode="lin" valueType="num">
                                      <p:cBhvr>
                                        <p:cTn id="34" dur="1000" fill="hold"/>
                                        <p:tgtEl>
                                          <p:spTgt spid="5124"/>
                                        </p:tgtEl>
                                        <p:attrNameLst>
                                          <p:attrName>ppt_x</p:attrName>
                                        </p:attrNameLst>
                                      </p:cBhvr>
                                      <p:tavLst>
                                        <p:tav tm="0">
                                          <p:val>
                                            <p:strVal val="#ppt_x"/>
                                          </p:val>
                                        </p:tav>
                                        <p:tav tm="100000">
                                          <p:val>
                                            <p:strVal val="#ppt_x"/>
                                          </p:val>
                                        </p:tav>
                                      </p:tavLst>
                                    </p:anim>
                                    <p:anim calcmode="lin" valueType="num">
                                      <p:cBhvr>
                                        <p:cTn id="35" dur="1000" fill="hold"/>
                                        <p:tgtEl>
                                          <p:spTgt spid="51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1285836"/>
            <a:ext cx="9001156" cy="5572164"/>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Бакткріальна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оточена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щільною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оболонкою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яка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складається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гемі-целюлози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пектину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іноді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білкових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Здебільшого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оболонка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вкрита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слизовою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капсулою, яка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захищає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несприятливих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умов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навко-лишнього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середовища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оболонкою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знаходиться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цитоплазматична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мем-брана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яка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оточує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цитоплазму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Цитоплазма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містить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вуглево-ди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глікоген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крохмаль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жири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мінеральні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рибосоми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вели-ку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кількість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мембран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мембранних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структур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тощо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ДНК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знаходиться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особливій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ядерній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зоні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яку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на-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зивають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нуклеоїдом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Навколо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нуклеоїду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не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утворюється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ядерної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мембрани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Коки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по одному такому "ядру", 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баци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ли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по два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більше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Всі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не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ядерця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Більшість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безбарвні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деякі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них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червоне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зелене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пурпурове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забарвлення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пов'язано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наявністю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них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специфічного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бактеріохлорофілу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бактеріопурпурину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6146" name="Picture 2" descr="D:\Аня ;)\Школа\Биология\Prokaryote_cell_diagram-uk.png"/>
          <p:cNvPicPr>
            <a:picLocks noChangeAspect="1" noChangeArrowheads="1"/>
          </p:cNvPicPr>
          <p:nvPr/>
        </p:nvPicPr>
        <p:blipFill>
          <a:blip r:embed="rId2"/>
          <a:srcRect/>
          <a:stretch>
            <a:fillRect/>
          </a:stretch>
        </p:blipFill>
        <p:spPr bwMode="auto">
          <a:xfrm>
            <a:off x="87738" y="3571877"/>
            <a:ext cx="4055634" cy="3143271"/>
          </a:xfrm>
          <a:prstGeom prst="rect">
            <a:avLst/>
          </a:prstGeom>
          <a:noFill/>
          <a:ln>
            <a:solidFill>
              <a:srgbClr val="002060"/>
            </a:solidFill>
          </a:ln>
          <a:effectLst>
            <a:outerShdw blurRad="50800" dist="38100" dir="2700000" algn="tl" rotWithShape="0">
              <a:prstClr val="black">
                <a:alpha val="40000"/>
              </a:prstClr>
            </a:outerShdw>
          </a:effectLst>
        </p:spPr>
      </p:pic>
      <p:sp>
        <p:nvSpPr>
          <p:cNvPr id="4" name="Title 2"/>
          <p:cNvSpPr txBox="1">
            <a:spLocks/>
          </p:cNvSpPr>
          <p:nvPr/>
        </p:nvSpPr>
        <p:spPr>
          <a:xfrm>
            <a:off x="-71470" y="571480"/>
            <a:ext cx="9358378"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Будова бактерій(внутрішня структура)</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2000"/>
                            </p:stCondLst>
                            <p:childTnLst>
                              <p:par>
                                <p:cTn id="16" presetID="25"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 calcmode="lin" valueType="num">
                                      <p:cBhvr>
                                        <p:cTn id="18" dur="25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6146"/>
                                        </p:tgtEl>
                                        <p:attrNameLst>
                                          <p:attrName>ppt_w</p:attrName>
                                        </p:attrNameLst>
                                      </p:cBhvr>
                                      <p:tavLst>
                                        <p:tav tm="0">
                                          <p:val>
                                            <p:strVal val="#ppt_w*.05"/>
                                          </p:val>
                                        </p:tav>
                                        <p:tav tm="100000">
                                          <p:val>
                                            <p:strVal val="#ppt_w"/>
                                          </p:val>
                                        </p:tav>
                                      </p:tavLst>
                                    </p:anim>
                                    <p:anim calcmode="lin" valueType="num">
                                      <p:cBhvr>
                                        <p:cTn id="21" dur="500" fill="hold"/>
                                        <p:tgtEl>
                                          <p:spTgt spid="6146"/>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6146"/>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00098" y="571480"/>
            <a:ext cx="5715040"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Живлення бактерій</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
        <p:nvSpPr>
          <p:cNvPr id="5" name="Title 2"/>
          <p:cNvSpPr txBox="1">
            <a:spLocks/>
          </p:cNvSpPr>
          <p:nvPr/>
        </p:nvSpPr>
        <p:spPr>
          <a:xfrm>
            <a:off x="0" y="1357298"/>
            <a:ext cx="9144000" cy="2500330"/>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характером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живлення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поділяються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гетеротрофні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автотрофні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Гетеротрофні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їх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більшість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свою</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чергу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поділяються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сапрофітів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симбіон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Бактерії-сапрофіти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живляться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органіч</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ними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рештками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відмерлих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рослин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тварин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продуктами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харчування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людини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Вони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спри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чиняють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гниття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бродіння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ферментацію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органічних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7170" name="Picture 2" descr="D:\Аня ;)\Школа\Биология\117.jpg"/>
          <p:cNvPicPr>
            <a:picLocks noChangeAspect="1" noChangeArrowheads="1"/>
          </p:cNvPicPr>
          <p:nvPr/>
        </p:nvPicPr>
        <p:blipFill>
          <a:blip r:embed="rId2"/>
          <a:srcRect/>
          <a:stretch>
            <a:fillRect/>
          </a:stretch>
        </p:blipFill>
        <p:spPr bwMode="auto">
          <a:xfrm>
            <a:off x="5204313" y="1785926"/>
            <a:ext cx="3796843" cy="2857520"/>
          </a:xfrm>
          <a:prstGeom prst="rect">
            <a:avLst/>
          </a:prstGeom>
          <a:noFill/>
          <a:ln>
            <a:solidFill>
              <a:srgbClr val="002060"/>
            </a:solidFill>
          </a:ln>
          <a:effectLst>
            <a:outerShdw blurRad="50800" dist="38100" dir="2700000" algn="tl" rotWithShape="0">
              <a:prstClr val="black">
                <a:alpha val="40000"/>
              </a:prstClr>
            </a:outerShdw>
          </a:effectLst>
        </p:spPr>
      </p:pic>
      <p:sp>
        <p:nvSpPr>
          <p:cNvPr id="10" name="Title 2"/>
          <p:cNvSpPr txBox="1">
            <a:spLocks/>
          </p:cNvSpPr>
          <p:nvPr/>
        </p:nvSpPr>
        <p:spPr>
          <a:xfrm>
            <a:off x="0" y="3857628"/>
            <a:ext cx="9144000" cy="1214446"/>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Гниття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розчеплення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жирів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азотовмісних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сполук</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дією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гнійних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результаті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гниття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виділяються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азото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сірковмісні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сполуки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неприємний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запах. </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
        <p:nvSpPr>
          <p:cNvPr id="11" name="Title 2"/>
          <p:cNvSpPr txBox="1">
            <a:spLocks/>
          </p:cNvSpPr>
          <p:nvPr/>
        </p:nvSpPr>
        <p:spPr>
          <a:xfrm>
            <a:off x="0" y="5143512"/>
            <a:ext cx="9144000" cy="1214446"/>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Бродіння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або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ферментація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анаеробне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розщеплення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вуглеводів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дією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ферментів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Цей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процес</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давно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відомий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людям.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Упродовж</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тисячоліть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люди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виготовляли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вино,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використовуючи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спиртове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бродіння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квасили плоди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овочі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допомогою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молочнокислотного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бродіння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тощо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par>
                          <p:cTn id="23" fill="hold">
                            <p:stCondLst>
                              <p:cond delay="4000"/>
                            </p:stCondLst>
                            <p:childTnLst>
                              <p:par>
                                <p:cTn id="24" presetID="54" presetClass="entr" presetSubtype="0" accel="100000" fill="hold" nodeType="after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p:cTn id="26" dur="500" fill="hold"/>
                                        <p:tgtEl>
                                          <p:spTgt spid="7170"/>
                                        </p:tgtEl>
                                        <p:attrNameLst>
                                          <p:attrName>ppt_w</p:attrName>
                                        </p:attrNameLst>
                                      </p:cBhvr>
                                      <p:tavLst>
                                        <p:tav tm="0">
                                          <p:val>
                                            <p:strVal val="#ppt_w*0.05"/>
                                          </p:val>
                                        </p:tav>
                                        <p:tav tm="100000">
                                          <p:val>
                                            <p:strVal val="#ppt_w"/>
                                          </p:val>
                                        </p:tav>
                                      </p:tavLst>
                                    </p:anim>
                                    <p:anim calcmode="lin" valueType="num">
                                      <p:cBhvr>
                                        <p:cTn id="27" dur="500" fill="hold"/>
                                        <p:tgtEl>
                                          <p:spTgt spid="7170"/>
                                        </p:tgtEl>
                                        <p:attrNameLst>
                                          <p:attrName>ppt_h</p:attrName>
                                        </p:attrNameLst>
                                      </p:cBhvr>
                                      <p:tavLst>
                                        <p:tav tm="0">
                                          <p:val>
                                            <p:strVal val="#ppt_h"/>
                                          </p:val>
                                        </p:tav>
                                        <p:tav tm="100000">
                                          <p:val>
                                            <p:strVal val="#ppt_h"/>
                                          </p:val>
                                        </p:tav>
                                      </p:tavLst>
                                    </p:anim>
                                    <p:anim calcmode="lin" valueType="num">
                                      <p:cBhvr>
                                        <p:cTn id="28" dur="500" fill="hold"/>
                                        <p:tgtEl>
                                          <p:spTgt spid="7170"/>
                                        </p:tgtEl>
                                        <p:attrNameLst>
                                          <p:attrName>ppt_x</p:attrName>
                                        </p:attrNameLst>
                                      </p:cBhvr>
                                      <p:tavLst>
                                        <p:tav tm="0">
                                          <p:val>
                                            <p:strVal val="#ppt_x-.2"/>
                                          </p:val>
                                        </p:tav>
                                        <p:tav tm="100000">
                                          <p:val>
                                            <p:strVal val="#ppt_x"/>
                                          </p:val>
                                        </p:tav>
                                      </p:tavLst>
                                    </p:anim>
                                    <p:anim calcmode="lin" valueType="num">
                                      <p:cBhvr>
                                        <p:cTn id="29" dur="500" fill="hold"/>
                                        <p:tgtEl>
                                          <p:spTgt spid="7170"/>
                                        </p:tgtEl>
                                        <p:attrNameLst>
                                          <p:attrName>ppt_y</p:attrName>
                                        </p:attrNameLst>
                                      </p:cBhvr>
                                      <p:tavLst>
                                        <p:tav tm="0">
                                          <p:val>
                                            <p:strVal val="#ppt_y"/>
                                          </p:val>
                                        </p:tav>
                                        <p:tav tm="100000">
                                          <p:val>
                                            <p:strVal val="#ppt_y"/>
                                          </p:val>
                                        </p:tav>
                                      </p:tavLst>
                                    </p:anim>
                                    <p:animEffect transition="in" filter="fade">
                                      <p:cBhvr>
                                        <p:cTn id="3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4357694"/>
            <a:ext cx="9144000" cy="2500330"/>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Автотрофні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що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можуть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син-тезувати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органічні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неорганічних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результаті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фотосинтезу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фотот-рофні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або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хемосинтезу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хемотрофні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фототрофних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належать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пурпурові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зелені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сіркобактерії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синтезують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складові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частини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свого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тіла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мінеральних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вуглекислого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газу, 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енергію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використовують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світлову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Хемотрофні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або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хемосинтетики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живляться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допомогою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хемосинтезу,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оскільки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органічні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речовини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синтезуються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неорганічних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разунок</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енергії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хімічних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реакцій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8194" name="Picture 2" descr="D:\Аня ;)\Школа\Биология\spirali.jpg"/>
          <p:cNvPicPr>
            <a:picLocks noChangeAspect="1" noChangeArrowheads="1"/>
          </p:cNvPicPr>
          <p:nvPr/>
        </p:nvPicPr>
        <p:blipFill>
          <a:blip r:embed="rId2"/>
          <a:srcRect/>
          <a:stretch>
            <a:fillRect/>
          </a:stretch>
        </p:blipFill>
        <p:spPr bwMode="auto">
          <a:xfrm>
            <a:off x="142844" y="2285992"/>
            <a:ext cx="2921235" cy="2428892"/>
          </a:xfrm>
          <a:prstGeom prst="rect">
            <a:avLst/>
          </a:prstGeom>
          <a:noFill/>
          <a:ln>
            <a:solidFill>
              <a:srgbClr val="002060"/>
            </a:solidFill>
          </a:ln>
          <a:effectLst>
            <a:outerShdw blurRad="50800" dist="38100" dir="2700000" algn="tl" rotWithShape="0">
              <a:prstClr val="black">
                <a:alpha val="40000"/>
              </a:prstClr>
            </a:outerShdw>
          </a:effectLst>
        </p:spPr>
      </p:pic>
      <p:sp>
        <p:nvSpPr>
          <p:cNvPr id="4" name="Title 2"/>
          <p:cNvSpPr txBox="1">
            <a:spLocks/>
          </p:cNvSpPr>
          <p:nvPr/>
        </p:nvSpPr>
        <p:spPr>
          <a:xfrm>
            <a:off x="0" y="1357298"/>
            <a:ext cx="9144000" cy="3071834"/>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Деякі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гетеротрофні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процесі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єволюції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виробили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здатність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симбі-озу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мутуалізму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вищими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рослинами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наприклад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азотфіксуючі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живуть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коренях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бобових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рослин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бульбочкові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Вони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поглина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азот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грунту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повітря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перетворюються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його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сполуки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доступні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для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використання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бобовими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рослинами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свою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чергу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постачають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бактеріям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вуглеводи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мінеральні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солі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один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вегетаційний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період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бульбочкові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накопичують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до 100 кг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азоту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на 1 га.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враховують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час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складання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планів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сівозмін</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
        <p:nvSpPr>
          <p:cNvPr id="9" name="Title 2"/>
          <p:cNvSpPr txBox="1">
            <a:spLocks/>
          </p:cNvSpPr>
          <p:nvPr/>
        </p:nvSpPr>
        <p:spPr>
          <a:xfrm>
            <a:off x="-71470" y="571480"/>
            <a:ext cx="8572560"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Живлення бактерій (продовження)</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childTnLst>
                                </p:cTn>
                              </p:par>
                            </p:childTnLst>
                          </p:cTn>
                        </p:par>
                        <p:par>
                          <p:cTn id="19" fill="hold">
                            <p:stCondLst>
                              <p:cond delay="3000"/>
                            </p:stCondLst>
                            <p:childTnLst>
                              <p:par>
                                <p:cTn id="20" presetID="26" presetClass="entr" presetSubtype="0" fill="hold" nodeType="after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wipe(down)">
                                      <p:cBhvr>
                                        <p:cTn id="22" dur="580">
                                          <p:stCondLst>
                                            <p:cond delay="0"/>
                                          </p:stCondLst>
                                        </p:cTn>
                                        <p:tgtEl>
                                          <p:spTgt spid="8194"/>
                                        </p:tgtEl>
                                      </p:cBhvr>
                                    </p:animEffect>
                                    <p:anim calcmode="lin" valueType="num">
                                      <p:cBhvr>
                                        <p:cTn id="23"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8" dur="26">
                                          <p:stCondLst>
                                            <p:cond delay="650"/>
                                          </p:stCondLst>
                                        </p:cTn>
                                        <p:tgtEl>
                                          <p:spTgt spid="8194"/>
                                        </p:tgtEl>
                                      </p:cBhvr>
                                      <p:to x="100000" y="60000"/>
                                    </p:animScale>
                                    <p:animScale>
                                      <p:cBhvr>
                                        <p:cTn id="29" dur="166" decel="50000">
                                          <p:stCondLst>
                                            <p:cond delay="676"/>
                                          </p:stCondLst>
                                        </p:cTn>
                                        <p:tgtEl>
                                          <p:spTgt spid="8194"/>
                                        </p:tgtEl>
                                      </p:cBhvr>
                                      <p:to x="100000" y="100000"/>
                                    </p:animScale>
                                    <p:animScale>
                                      <p:cBhvr>
                                        <p:cTn id="30" dur="26">
                                          <p:stCondLst>
                                            <p:cond delay="1312"/>
                                          </p:stCondLst>
                                        </p:cTn>
                                        <p:tgtEl>
                                          <p:spTgt spid="8194"/>
                                        </p:tgtEl>
                                      </p:cBhvr>
                                      <p:to x="100000" y="80000"/>
                                    </p:animScale>
                                    <p:animScale>
                                      <p:cBhvr>
                                        <p:cTn id="31" dur="166" decel="50000">
                                          <p:stCondLst>
                                            <p:cond delay="1338"/>
                                          </p:stCondLst>
                                        </p:cTn>
                                        <p:tgtEl>
                                          <p:spTgt spid="8194"/>
                                        </p:tgtEl>
                                      </p:cBhvr>
                                      <p:to x="100000" y="100000"/>
                                    </p:animScale>
                                    <p:animScale>
                                      <p:cBhvr>
                                        <p:cTn id="32" dur="26">
                                          <p:stCondLst>
                                            <p:cond delay="1642"/>
                                          </p:stCondLst>
                                        </p:cTn>
                                        <p:tgtEl>
                                          <p:spTgt spid="8194"/>
                                        </p:tgtEl>
                                      </p:cBhvr>
                                      <p:to x="100000" y="90000"/>
                                    </p:animScale>
                                    <p:animScale>
                                      <p:cBhvr>
                                        <p:cTn id="33" dur="166" decel="50000">
                                          <p:stCondLst>
                                            <p:cond delay="1668"/>
                                          </p:stCondLst>
                                        </p:cTn>
                                        <p:tgtEl>
                                          <p:spTgt spid="8194"/>
                                        </p:tgtEl>
                                      </p:cBhvr>
                                      <p:to x="100000" y="100000"/>
                                    </p:animScale>
                                    <p:animScale>
                                      <p:cBhvr>
                                        <p:cTn id="34" dur="26">
                                          <p:stCondLst>
                                            <p:cond delay="1808"/>
                                          </p:stCondLst>
                                        </p:cTn>
                                        <p:tgtEl>
                                          <p:spTgt spid="8194"/>
                                        </p:tgtEl>
                                      </p:cBhvr>
                                      <p:to x="100000" y="95000"/>
                                    </p:animScale>
                                    <p:animScale>
                                      <p:cBhvr>
                                        <p:cTn id="35"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1357298"/>
            <a:ext cx="9144000" cy="1643074"/>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Деякі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здатність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рухатись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за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допомогою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джгутиків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які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бува-ють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більшими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саму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тоненькими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виростками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цитоплазми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Кіль-кість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джгутиків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у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різних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видів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неоднакова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(один, два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більше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Частина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мікробактерії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рухаються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завдяки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виділенню</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слизу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реактивний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рух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Спірилам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властиві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поступальні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маятнико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штопоро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хвилеподібні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рухи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sp>
        <p:nvSpPr>
          <p:cNvPr id="7" name="Title 2"/>
          <p:cNvSpPr txBox="1">
            <a:spLocks/>
          </p:cNvSpPr>
          <p:nvPr/>
        </p:nvSpPr>
        <p:spPr>
          <a:xfrm>
            <a:off x="0" y="2928934"/>
            <a:ext cx="9144000" cy="2500330"/>
          </a:xfrm>
          <a:prstGeom prst="rect">
            <a:avLst/>
          </a:prstGeom>
        </p:spPr>
        <p:txBody>
          <a:bodyPr anchor="b" anchorCtr="0">
            <a:noAutofit/>
          </a:bodyPr>
          <a:lstStyle/>
          <a:p>
            <a:pPr lvl="0"/>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Бактеріальні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джгутики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en-US"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це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інші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структури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ніж</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еукаріотів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Залежно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від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міс-ця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їх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розташування</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клітині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бактерії</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поділяють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endPar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endParaRP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монотрихи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одним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джгу-тиком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кінці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лофотри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хи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із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жмутком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джгутиків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на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кінці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перитрихи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з</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ба-</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гатьма</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джгутиками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по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всій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поверхні</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Багато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бакте</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наприклад</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en-US" sz="2000" b="1" kern="0" dirty="0" err="1" smtClean="0">
                <a:ln w="12700">
                  <a:solidFill>
                    <a:schemeClr val="tx2">
                      <a:lumMod val="75000"/>
                    </a:schemeClr>
                  </a:solidFill>
                  <a:prstDash val="solid"/>
                </a:ln>
                <a:solidFill>
                  <a:schemeClr val="tx2">
                    <a:lumMod val="60000"/>
                    <a:lumOff val="40000"/>
                  </a:schemeClr>
                </a:solidFill>
                <a:latin typeface="Candara" pitchFamily="34" charset="0"/>
              </a:rPr>
              <a:t>E.coli</a:t>
            </a:r>
            <a:r>
              <a:rPr lang="en-US"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мають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два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різних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режими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робо</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ти</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джгутиків</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рух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вперед та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танець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uk-UA"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en-US"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Танець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доз-</a:t>
            </a:r>
          </a:p>
          <a:p>
            <a:pPr lvl="0"/>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воляє</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їм</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внести в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свій</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рух</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необхідну</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 «</a:t>
            </a:r>
            <a:r>
              <a:rPr lang="ru-RU" sz="2000" b="1" kern="0" dirty="0" err="1" smtClean="0">
                <a:ln w="12700">
                  <a:solidFill>
                    <a:schemeClr val="tx2">
                      <a:lumMod val="75000"/>
                    </a:schemeClr>
                  </a:solidFill>
                  <a:prstDash val="solid"/>
                </a:ln>
                <a:solidFill>
                  <a:schemeClr val="tx2">
                    <a:lumMod val="60000"/>
                    <a:lumOff val="40000"/>
                  </a:schemeClr>
                </a:solidFill>
                <a:latin typeface="Candara" pitchFamily="34" charset="0"/>
              </a:rPr>
              <a:t>випадковість</a:t>
            </a:r>
            <a:r>
              <a:rPr lang="ru-RU" sz="2000" b="1" kern="0" dirty="0" smtClean="0">
                <a:ln w="12700">
                  <a:solidFill>
                    <a:schemeClr val="tx2">
                      <a:lumMod val="75000"/>
                    </a:schemeClr>
                  </a:solidFill>
                  <a:prstDash val="solid"/>
                </a:ln>
                <a:solidFill>
                  <a:schemeClr val="tx2">
                    <a:lumMod val="60000"/>
                    <a:lumOff val="40000"/>
                  </a:schemeClr>
                </a:solidFill>
                <a:latin typeface="Candara" pitchFamily="34" charset="0"/>
              </a:rPr>
              <a:t>».</a:t>
            </a:r>
            <a:endParaRPr kumimoji="0" lang="ru-RU" sz="2000" b="1" i="0" u="none" strike="noStrike" kern="0" normalizeH="0" baseline="0" noProof="0" dirty="0">
              <a:ln w="12700">
                <a:solidFill>
                  <a:schemeClr val="tx2">
                    <a:lumMod val="75000"/>
                  </a:schemeClr>
                </a:solidFill>
                <a:prstDash val="solid"/>
              </a:ln>
              <a:solidFill>
                <a:schemeClr val="tx2">
                  <a:lumMod val="60000"/>
                  <a:lumOff val="40000"/>
                </a:schemeClr>
              </a:solidFill>
              <a:uLnTx/>
              <a:uFillTx/>
              <a:latin typeface="Candara" pitchFamily="34" charset="0"/>
            </a:endParaRPr>
          </a:p>
        </p:txBody>
      </p:sp>
      <p:pic>
        <p:nvPicPr>
          <p:cNvPr id="9219" name="Picture 3" descr="D:\Аня ;)\Школа\Биология\Flagella.png"/>
          <p:cNvPicPr>
            <a:picLocks noChangeAspect="1" noChangeArrowheads="1"/>
          </p:cNvPicPr>
          <p:nvPr/>
        </p:nvPicPr>
        <p:blipFill>
          <a:blip r:embed="rId2"/>
          <a:srcRect/>
          <a:stretch>
            <a:fillRect/>
          </a:stretch>
        </p:blipFill>
        <p:spPr bwMode="auto">
          <a:xfrm>
            <a:off x="6160476" y="3286124"/>
            <a:ext cx="2912118" cy="3429019"/>
          </a:xfrm>
          <a:prstGeom prst="rect">
            <a:avLst/>
          </a:prstGeom>
          <a:noFill/>
          <a:ln>
            <a:solidFill>
              <a:srgbClr val="002060"/>
            </a:solidFill>
          </a:ln>
          <a:effectLst>
            <a:outerShdw blurRad="50800" dist="38100" dir="2700000" algn="tl" rotWithShape="0">
              <a:prstClr val="black">
                <a:alpha val="40000"/>
              </a:prstClr>
            </a:outerShdw>
          </a:effectLst>
        </p:spPr>
      </p:pic>
      <p:sp>
        <p:nvSpPr>
          <p:cNvPr id="10" name="Прямоугольник 9"/>
          <p:cNvSpPr/>
          <p:nvPr/>
        </p:nvSpPr>
        <p:spPr>
          <a:xfrm>
            <a:off x="1500166" y="5380672"/>
            <a:ext cx="4572000" cy="1554272"/>
          </a:xfrm>
          <a:prstGeom prst="rect">
            <a:avLst/>
          </a:prstGeom>
        </p:spPr>
        <p:txBody>
          <a:bodyPr>
            <a:spAutoFit/>
          </a:bodyPr>
          <a:lstStyle/>
          <a:p>
            <a:pPr algn="r"/>
            <a:r>
              <a:rPr lang="ru-RU" sz="1900" b="1" i="1" dirty="0" err="1" smtClean="0">
                <a:ln>
                  <a:solidFill>
                    <a:srgbClr val="002060"/>
                  </a:solidFill>
                </a:ln>
                <a:solidFill>
                  <a:schemeClr val="tx2">
                    <a:lumMod val="40000"/>
                    <a:lumOff val="60000"/>
                  </a:schemeClr>
                </a:solidFill>
                <a:latin typeface="Candara" pitchFamily="34" charset="0"/>
              </a:rPr>
              <a:t>Типи</a:t>
            </a:r>
            <a:r>
              <a:rPr lang="ru-RU" sz="1900" b="1" i="1" dirty="0" smtClean="0">
                <a:ln>
                  <a:solidFill>
                    <a:srgbClr val="002060"/>
                  </a:solidFill>
                </a:ln>
                <a:solidFill>
                  <a:schemeClr val="tx2">
                    <a:lumMod val="40000"/>
                    <a:lumOff val="60000"/>
                  </a:schemeClr>
                </a:solidFill>
                <a:latin typeface="Candara" pitchFamily="34" charset="0"/>
              </a:rPr>
              <a:t> </a:t>
            </a:r>
            <a:r>
              <a:rPr lang="ru-RU" sz="1900" b="1" i="1" dirty="0" err="1" smtClean="0">
                <a:ln>
                  <a:solidFill>
                    <a:srgbClr val="002060"/>
                  </a:solidFill>
                </a:ln>
                <a:solidFill>
                  <a:schemeClr val="tx2">
                    <a:lumMod val="40000"/>
                    <a:lumOff val="60000"/>
                  </a:schemeClr>
                </a:solidFill>
                <a:latin typeface="Candara" pitchFamily="34" charset="0"/>
              </a:rPr>
              <a:t>розташування</a:t>
            </a:r>
            <a:r>
              <a:rPr lang="ru-RU" sz="1900" b="1" i="1" dirty="0" smtClean="0">
                <a:ln>
                  <a:solidFill>
                    <a:srgbClr val="002060"/>
                  </a:solidFill>
                </a:ln>
                <a:solidFill>
                  <a:schemeClr val="tx2">
                    <a:lumMod val="40000"/>
                    <a:lumOff val="60000"/>
                  </a:schemeClr>
                </a:solidFill>
                <a:latin typeface="Candara" pitchFamily="34" charset="0"/>
              </a:rPr>
              <a:t> </a:t>
            </a:r>
            <a:r>
              <a:rPr lang="ru-RU" sz="1900" b="1" i="1" dirty="0" err="1" smtClean="0">
                <a:ln>
                  <a:solidFill>
                    <a:srgbClr val="002060"/>
                  </a:solidFill>
                </a:ln>
                <a:solidFill>
                  <a:schemeClr val="tx2">
                    <a:lumMod val="40000"/>
                    <a:lumOff val="60000"/>
                  </a:schemeClr>
                </a:solidFill>
                <a:latin typeface="Candara" pitchFamily="34" charset="0"/>
              </a:rPr>
              <a:t>джгутиків</a:t>
            </a:r>
            <a:r>
              <a:rPr lang="ru-RU" sz="1900" b="1" i="1" dirty="0" smtClean="0">
                <a:ln>
                  <a:solidFill>
                    <a:srgbClr val="002060"/>
                  </a:solidFill>
                </a:ln>
                <a:solidFill>
                  <a:schemeClr val="tx2">
                    <a:lumMod val="40000"/>
                    <a:lumOff val="60000"/>
                  </a:schemeClr>
                </a:solidFill>
                <a:latin typeface="Candara" pitchFamily="34" charset="0"/>
              </a:rPr>
              <a:t>:</a:t>
            </a:r>
          </a:p>
          <a:p>
            <a:pPr algn="r"/>
            <a:r>
              <a:rPr lang="en-US" sz="1900" b="1" i="1" dirty="0" smtClean="0">
                <a:ln>
                  <a:solidFill>
                    <a:srgbClr val="002060"/>
                  </a:solidFill>
                </a:ln>
                <a:solidFill>
                  <a:schemeClr val="tx2">
                    <a:lumMod val="40000"/>
                    <a:lumOff val="60000"/>
                  </a:schemeClr>
                </a:solidFill>
                <a:latin typeface="Candara" pitchFamily="34" charset="0"/>
              </a:rPr>
              <a:t>A</a:t>
            </a:r>
            <a:r>
              <a:rPr lang="uk-UA" sz="1900" b="1" i="1" dirty="0" smtClean="0">
                <a:ln>
                  <a:solidFill>
                    <a:srgbClr val="002060"/>
                  </a:solidFill>
                </a:ln>
                <a:solidFill>
                  <a:schemeClr val="tx2">
                    <a:lumMod val="40000"/>
                    <a:lumOff val="60000"/>
                  </a:schemeClr>
                </a:solidFill>
                <a:latin typeface="Candara" pitchFamily="34" charset="0"/>
              </a:rPr>
              <a:t> </a:t>
            </a:r>
            <a:r>
              <a:rPr lang="en-US" sz="1900" b="1" i="1" dirty="0" smtClean="0">
                <a:ln>
                  <a:solidFill>
                    <a:srgbClr val="002060"/>
                  </a:solidFill>
                </a:ln>
                <a:solidFill>
                  <a:schemeClr val="tx2">
                    <a:lumMod val="40000"/>
                    <a:lumOff val="60000"/>
                  </a:schemeClr>
                </a:solidFill>
                <a:latin typeface="Candara" pitchFamily="34" charset="0"/>
              </a:rPr>
              <a:t>-</a:t>
            </a:r>
            <a:r>
              <a:rPr lang="uk-UA" sz="1900" b="1" i="1" dirty="0" smtClean="0">
                <a:ln>
                  <a:solidFill>
                    <a:srgbClr val="002060"/>
                  </a:solidFill>
                </a:ln>
                <a:solidFill>
                  <a:schemeClr val="tx2">
                    <a:lumMod val="40000"/>
                    <a:lumOff val="60000"/>
                  </a:schemeClr>
                </a:solidFill>
                <a:latin typeface="Candara" pitchFamily="34" charset="0"/>
              </a:rPr>
              <a:t> </a:t>
            </a:r>
            <a:r>
              <a:rPr lang="ru-RU" sz="1900" b="1" i="1" dirty="0" err="1" smtClean="0">
                <a:ln>
                  <a:solidFill>
                    <a:srgbClr val="002060"/>
                  </a:solidFill>
                </a:ln>
                <a:solidFill>
                  <a:schemeClr val="tx2">
                    <a:lumMod val="40000"/>
                    <a:lumOff val="60000"/>
                  </a:schemeClr>
                </a:solidFill>
                <a:latin typeface="Candara" pitchFamily="34" charset="0"/>
              </a:rPr>
              <a:t>монотрихи</a:t>
            </a:r>
            <a:r>
              <a:rPr lang="ru-RU" sz="1900" b="1" i="1" dirty="0" smtClean="0">
                <a:ln>
                  <a:solidFill>
                    <a:srgbClr val="002060"/>
                  </a:solidFill>
                </a:ln>
                <a:solidFill>
                  <a:schemeClr val="tx2">
                    <a:lumMod val="40000"/>
                    <a:lumOff val="60000"/>
                  </a:schemeClr>
                </a:solidFill>
                <a:latin typeface="Candara" pitchFamily="34" charset="0"/>
              </a:rPr>
              <a:t>;</a:t>
            </a:r>
          </a:p>
          <a:p>
            <a:pPr algn="r"/>
            <a:r>
              <a:rPr lang="en-US" sz="1900" b="1" i="1" dirty="0" smtClean="0">
                <a:ln>
                  <a:solidFill>
                    <a:srgbClr val="002060"/>
                  </a:solidFill>
                </a:ln>
                <a:solidFill>
                  <a:schemeClr val="tx2">
                    <a:lumMod val="40000"/>
                    <a:lumOff val="60000"/>
                  </a:schemeClr>
                </a:solidFill>
                <a:latin typeface="Candara" pitchFamily="34" charset="0"/>
              </a:rPr>
              <a:t>B</a:t>
            </a:r>
            <a:r>
              <a:rPr lang="uk-UA" sz="1900" b="1" i="1" dirty="0" smtClean="0">
                <a:ln>
                  <a:solidFill>
                    <a:srgbClr val="002060"/>
                  </a:solidFill>
                </a:ln>
                <a:solidFill>
                  <a:schemeClr val="tx2">
                    <a:lumMod val="40000"/>
                    <a:lumOff val="60000"/>
                  </a:schemeClr>
                </a:solidFill>
                <a:latin typeface="Candara" pitchFamily="34" charset="0"/>
              </a:rPr>
              <a:t> </a:t>
            </a:r>
            <a:r>
              <a:rPr lang="en-US" sz="1900" b="1" i="1" dirty="0" smtClean="0">
                <a:ln>
                  <a:solidFill>
                    <a:srgbClr val="002060"/>
                  </a:solidFill>
                </a:ln>
                <a:solidFill>
                  <a:schemeClr val="tx2">
                    <a:lumMod val="40000"/>
                    <a:lumOff val="60000"/>
                  </a:schemeClr>
                </a:solidFill>
                <a:latin typeface="Candara" pitchFamily="34" charset="0"/>
              </a:rPr>
              <a:t>-</a:t>
            </a:r>
            <a:r>
              <a:rPr lang="uk-UA" sz="1900" b="1" i="1" dirty="0" smtClean="0">
                <a:ln>
                  <a:solidFill>
                    <a:srgbClr val="002060"/>
                  </a:solidFill>
                </a:ln>
                <a:solidFill>
                  <a:schemeClr val="tx2">
                    <a:lumMod val="40000"/>
                    <a:lumOff val="60000"/>
                  </a:schemeClr>
                </a:solidFill>
                <a:latin typeface="Candara" pitchFamily="34" charset="0"/>
              </a:rPr>
              <a:t> </a:t>
            </a:r>
            <a:r>
              <a:rPr lang="ru-RU" sz="1900" b="1" i="1" dirty="0" err="1" smtClean="0">
                <a:ln>
                  <a:solidFill>
                    <a:srgbClr val="002060"/>
                  </a:solidFill>
                </a:ln>
                <a:solidFill>
                  <a:schemeClr val="tx2">
                    <a:lumMod val="40000"/>
                    <a:lumOff val="60000"/>
                  </a:schemeClr>
                </a:solidFill>
                <a:latin typeface="Candara" pitchFamily="34" charset="0"/>
              </a:rPr>
              <a:t>лофотрихи</a:t>
            </a:r>
            <a:r>
              <a:rPr lang="ru-RU" sz="1900" b="1" i="1" dirty="0" smtClean="0">
                <a:ln>
                  <a:solidFill>
                    <a:srgbClr val="002060"/>
                  </a:solidFill>
                </a:ln>
                <a:solidFill>
                  <a:schemeClr val="tx2">
                    <a:lumMod val="40000"/>
                    <a:lumOff val="60000"/>
                  </a:schemeClr>
                </a:solidFill>
                <a:latin typeface="Candara" pitchFamily="34" charset="0"/>
              </a:rPr>
              <a:t>;</a:t>
            </a:r>
          </a:p>
          <a:p>
            <a:pPr algn="r"/>
            <a:r>
              <a:rPr lang="en-US" sz="1900" b="1" i="1" dirty="0" smtClean="0">
                <a:ln>
                  <a:solidFill>
                    <a:srgbClr val="002060"/>
                  </a:solidFill>
                </a:ln>
                <a:solidFill>
                  <a:schemeClr val="tx2">
                    <a:lumMod val="40000"/>
                    <a:lumOff val="60000"/>
                  </a:schemeClr>
                </a:solidFill>
                <a:latin typeface="Candara" pitchFamily="34" charset="0"/>
              </a:rPr>
              <a:t>C</a:t>
            </a:r>
            <a:r>
              <a:rPr lang="uk-UA" sz="1900" b="1" i="1" dirty="0" smtClean="0">
                <a:ln>
                  <a:solidFill>
                    <a:srgbClr val="002060"/>
                  </a:solidFill>
                </a:ln>
                <a:solidFill>
                  <a:schemeClr val="tx2">
                    <a:lumMod val="40000"/>
                    <a:lumOff val="60000"/>
                  </a:schemeClr>
                </a:solidFill>
                <a:latin typeface="Candara" pitchFamily="34" charset="0"/>
              </a:rPr>
              <a:t> </a:t>
            </a:r>
            <a:r>
              <a:rPr lang="en-US" sz="1900" b="1" i="1" dirty="0" smtClean="0">
                <a:ln>
                  <a:solidFill>
                    <a:srgbClr val="002060"/>
                  </a:solidFill>
                </a:ln>
                <a:solidFill>
                  <a:schemeClr val="tx2">
                    <a:lumMod val="40000"/>
                    <a:lumOff val="60000"/>
                  </a:schemeClr>
                </a:solidFill>
                <a:latin typeface="Candara" pitchFamily="34" charset="0"/>
              </a:rPr>
              <a:t>-</a:t>
            </a:r>
            <a:r>
              <a:rPr lang="uk-UA" sz="1900" b="1" i="1" dirty="0" smtClean="0">
                <a:ln>
                  <a:solidFill>
                    <a:srgbClr val="002060"/>
                  </a:solidFill>
                </a:ln>
                <a:solidFill>
                  <a:schemeClr val="tx2">
                    <a:lumMod val="40000"/>
                    <a:lumOff val="60000"/>
                  </a:schemeClr>
                </a:solidFill>
                <a:latin typeface="Candara" pitchFamily="34" charset="0"/>
              </a:rPr>
              <a:t> </a:t>
            </a:r>
            <a:r>
              <a:rPr lang="ru-RU" sz="1900" b="1" i="1" dirty="0" err="1" smtClean="0">
                <a:ln>
                  <a:solidFill>
                    <a:srgbClr val="002060"/>
                  </a:solidFill>
                </a:ln>
                <a:solidFill>
                  <a:schemeClr val="tx2">
                    <a:lumMod val="40000"/>
                    <a:lumOff val="60000"/>
                  </a:schemeClr>
                </a:solidFill>
                <a:latin typeface="Candara" pitchFamily="34" charset="0"/>
              </a:rPr>
              <a:t>амфитрихи</a:t>
            </a:r>
            <a:r>
              <a:rPr lang="ru-RU" sz="1900" b="1" i="1" dirty="0" smtClean="0">
                <a:ln>
                  <a:solidFill>
                    <a:srgbClr val="002060"/>
                  </a:solidFill>
                </a:ln>
                <a:solidFill>
                  <a:schemeClr val="tx2">
                    <a:lumMod val="40000"/>
                    <a:lumOff val="60000"/>
                  </a:schemeClr>
                </a:solidFill>
                <a:latin typeface="Candara" pitchFamily="34" charset="0"/>
              </a:rPr>
              <a:t>;</a:t>
            </a:r>
          </a:p>
          <a:p>
            <a:pPr algn="r"/>
            <a:r>
              <a:rPr lang="en-US" sz="1900" b="1" i="1" dirty="0" smtClean="0">
                <a:ln>
                  <a:solidFill>
                    <a:srgbClr val="002060"/>
                  </a:solidFill>
                </a:ln>
                <a:solidFill>
                  <a:schemeClr val="tx2">
                    <a:lumMod val="40000"/>
                    <a:lumOff val="60000"/>
                  </a:schemeClr>
                </a:solidFill>
                <a:latin typeface="Candara" pitchFamily="34" charset="0"/>
              </a:rPr>
              <a:t>D</a:t>
            </a:r>
            <a:r>
              <a:rPr lang="uk-UA" sz="1900" b="1" i="1" dirty="0" smtClean="0">
                <a:ln>
                  <a:solidFill>
                    <a:srgbClr val="002060"/>
                  </a:solidFill>
                </a:ln>
                <a:solidFill>
                  <a:schemeClr val="tx2">
                    <a:lumMod val="40000"/>
                    <a:lumOff val="60000"/>
                  </a:schemeClr>
                </a:solidFill>
                <a:latin typeface="Candara" pitchFamily="34" charset="0"/>
              </a:rPr>
              <a:t> </a:t>
            </a:r>
            <a:r>
              <a:rPr lang="en-US" sz="1900" b="1" i="1" dirty="0" smtClean="0">
                <a:ln>
                  <a:solidFill>
                    <a:srgbClr val="002060"/>
                  </a:solidFill>
                </a:ln>
                <a:solidFill>
                  <a:schemeClr val="tx2">
                    <a:lumMod val="40000"/>
                    <a:lumOff val="60000"/>
                  </a:schemeClr>
                </a:solidFill>
                <a:latin typeface="Candara" pitchFamily="34" charset="0"/>
              </a:rPr>
              <a:t>-</a:t>
            </a:r>
            <a:r>
              <a:rPr lang="uk-UA" sz="1900" b="1" i="1" dirty="0" smtClean="0">
                <a:ln>
                  <a:solidFill>
                    <a:srgbClr val="002060"/>
                  </a:solidFill>
                </a:ln>
                <a:solidFill>
                  <a:schemeClr val="tx2">
                    <a:lumMod val="40000"/>
                    <a:lumOff val="60000"/>
                  </a:schemeClr>
                </a:solidFill>
                <a:latin typeface="Candara" pitchFamily="34" charset="0"/>
              </a:rPr>
              <a:t> </a:t>
            </a:r>
            <a:r>
              <a:rPr lang="ru-RU" sz="1900" b="1" i="1" dirty="0" err="1" smtClean="0">
                <a:ln>
                  <a:solidFill>
                    <a:srgbClr val="002060"/>
                  </a:solidFill>
                </a:ln>
                <a:solidFill>
                  <a:schemeClr val="tx2">
                    <a:lumMod val="40000"/>
                    <a:lumOff val="60000"/>
                  </a:schemeClr>
                </a:solidFill>
                <a:latin typeface="Candara" pitchFamily="34" charset="0"/>
              </a:rPr>
              <a:t>перитрихи</a:t>
            </a:r>
            <a:r>
              <a:rPr lang="ru-RU" sz="1900" b="1" i="1" dirty="0" smtClean="0">
                <a:ln>
                  <a:solidFill>
                    <a:srgbClr val="002060"/>
                  </a:solidFill>
                </a:ln>
                <a:solidFill>
                  <a:schemeClr val="tx2">
                    <a:lumMod val="40000"/>
                    <a:lumOff val="60000"/>
                  </a:schemeClr>
                </a:solidFill>
                <a:latin typeface="Candara" pitchFamily="34" charset="0"/>
              </a:rPr>
              <a:t>.</a:t>
            </a:r>
            <a:endParaRPr lang="ru-RU" sz="1900" b="1" i="1" dirty="0">
              <a:ln>
                <a:solidFill>
                  <a:srgbClr val="002060"/>
                </a:solidFill>
              </a:ln>
              <a:solidFill>
                <a:schemeClr val="tx2">
                  <a:lumMod val="40000"/>
                  <a:lumOff val="60000"/>
                </a:schemeClr>
              </a:solidFill>
              <a:latin typeface="Candara" pitchFamily="34" charset="0"/>
            </a:endParaRPr>
          </a:p>
        </p:txBody>
      </p:sp>
      <p:sp>
        <p:nvSpPr>
          <p:cNvPr id="11" name="Title 2"/>
          <p:cNvSpPr txBox="1">
            <a:spLocks/>
          </p:cNvSpPr>
          <p:nvPr/>
        </p:nvSpPr>
        <p:spPr>
          <a:xfrm>
            <a:off x="-428660" y="571480"/>
            <a:ext cx="4214842" cy="785842"/>
          </a:xfrm>
          <a:prstGeom prst="rect">
            <a:avLst/>
          </a:prstGeom>
        </p:spPr>
        <p:txBody>
          <a:bodyPr anchor="b" anchorCtr="0">
            <a:normAutofit/>
          </a:bodyPr>
          <a:lstStyle/>
          <a:p>
            <a:pPr lvl="0" algn="ctr"/>
            <a:r>
              <a:rPr lang="uk-UA" sz="4100" b="1" kern="0" dirty="0" smtClean="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latin typeface="Candara" pitchFamily="34" charset="0"/>
              </a:rPr>
              <a:t>Рух бактерій</a:t>
            </a:r>
            <a:endParaRPr kumimoji="0" lang="ru-RU" sz="4100" b="1" i="0" u="none" strike="noStrike" kern="0" cap="none" spc="0" normalizeH="0" baseline="0" noProof="0" dirty="0">
              <a:ln w="19050" cmpd="sng">
                <a:solidFill>
                  <a:schemeClr val="tx2">
                    <a:alpha val="55000"/>
                  </a:schemeClr>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uLnTx/>
              <a:uFillTx/>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4000"/>
                            </p:stCondLst>
                            <p:childTnLst>
                              <p:par>
                                <p:cTn id="24" presetID="49" presetClass="entr" presetSubtype="0" decel="100000" fill="hold" nodeType="afterEffect">
                                  <p:stCondLst>
                                    <p:cond delay="0"/>
                                  </p:stCondLst>
                                  <p:childTnLst>
                                    <p:set>
                                      <p:cBhvr>
                                        <p:cTn id="25" dur="1" fill="hold">
                                          <p:stCondLst>
                                            <p:cond delay="0"/>
                                          </p:stCondLst>
                                        </p:cTn>
                                        <p:tgtEl>
                                          <p:spTgt spid="9219"/>
                                        </p:tgtEl>
                                        <p:attrNameLst>
                                          <p:attrName>style.visibility</p:attrName>
                                        </p:attrNameLst>
                                      </p:cBhvr>
                                      <p:to>
                                        <p:strVal val="visible"/>
                                      </p:to>
                                    </p:set>
                                    <p:anim calcmode="lin" valueType="num">
                                      <p:cBhvr>
                                        <p:cTn id="26" dur="500" fill="hold"/>
                                        <p:tgtEl>
                                          <p:spTgt spid="9219"/>
                                        </p:tgtEl>
                                        <p:attrNameLst>
                                          <p:attrName>ppt_w</p:attrName>
                                        </p:attrNameLst>
                                      </p:cBhvr>
                                      <p:tavLst>
                                        <p:tav tm="0">
                                          <p:val>
                                            <p:fltVal val="0"/>
                                          </p:val>
                                        </p:tav>
                                        <p:tav tm="100000">
                                          <p:val>
                                            <p:strVal val="#ppt_w"/>
                                          </p:val>
                                        </p:tav>
                                      </p:tavLst>
                                    </p:anim>
                                    <p:anim calcmode="lin" valueType="num">
                                      <p:cBhvr>
                                        <p:cTn id="27" dur="500" fill="hold"/>
                                        <p:tgtEl>
                                          <p:spTgt spid="9219"/>
                                        </p:tgtEl>
                                        <p:attrNameLst>
                                          <p:attrName>ppt_h</p:attrName>
                                        </p:attrNameLst>
                                      </p:cBhvr>
                                      <p:tavLst>
                                        <p:tav tm="0">
                                          <p:val>
                                            <p:fltVal val="0"/>
                                          </p:val>
                                        </p:tav>
                                        <p:tav tm="100000">
                                          <p:val>
                                            <p:strVal val="#ppt_h"/>
                                          </p:val>
                                        </p:tav>
                                      </p:tavLst>
                                    </p:anim>
                                    <p:anim calcmode="lin" valueType="num">
                                      <p:cBhvr>
                                        <p:cTn id="28" dur="500" fill="hold"/>
                                        <p:tgtEl>
                                          <p:spTgt spid="9219"/>
                                        </p:tgtEl>
                                        <p:attrNameLst>
                                          <p:attrName>style.rotation</p:attrName>
                                        </p:attrNameLst>
                                      </p:cBhvr>
                                      <p:tavLst>
                                        <p:tav tm="0">
                                          <p:val>
                                            <p:fltVal val="360"/>
                                          </p:val>
                                        </p:tav>
                                        <p:tav tm="100000">
                                          <p:val>
                                            <p:fltVal val="0"/>
                                          </p:val>
                                        </p:tav>
                                      </p:tavLst>
                                    </p:anim>
                                    <p:animEffect transition="in" filter="fade">
                                      <p:cBhvr>
                                        <p:cTn id="29"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theme/theme1.xml><?xml version="1.0" encoding="utf-8"?>
<a:theme xmlns:a="http://schemas.openxmlformats.org/drawingml/2006/main" name="1007384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10073846</Template>
  <TotalTime>0</TotalTime>
  <Words>1596</Words>
  <Application>Microsoft Office PowerPoint</Application>
  <PresentationFormat>Экран (4:3)</PresentationFormat>
  <Paragraphs>141</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10073846</vt:lpstr>
      <vt:lpstr>Бактерії</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2010-04-21T15:00:13Z</dcterms:created>
  <dcterms:modified xsi:type="dcterms:W3CDTF">2010-04-21T18:17:55Z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1049</vt:lpwstr>
  </property>
  <property fmtid="{D5CDD505-2E9C-101B-9397-08002B2CF9AE}" pid="3" name="_TemplateID">
    <vt:lpwstr>TC100738461049</vt:lpwstr>
  </property>
</Properties>
</file>