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75" r:id="rId4"/>
    <p:sldId id="272" r:id="rId5"/>
    <p:sldId id="256" r:id="rId6"/>
    <p:sldId id="263" r:id="rId7"/>
    <p:sldId id="265" r:id="rId8"/>
    <p:sldId id="282" r:id="rId9"/>
    <p:sldId id="278" r:id="rId10"/>
    <p:sldId id="280" r:id="rId11"/>
    <p:sldId id="258" r:id="rId12"/>
    <p:sldId id="261" r:id="rId13"/>
    <p:sldId id="277" r:id="rId14"/>
    <p:sldId id="270" r:id="rId15"/>
    <p:sldId id="279" r:id="rId16"/>
    <p:sldId id="268" r:id="rId17"/>
    <p:sldId id="266" r:id="rId18"/>
    <p:sldId id="259" r:id="rId19"/>
    <p:sldId id="269" r:id="rId20"/>
    <p:sldId id="281" r:id="rId21"/>
    <p:sldId id="262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52" d="100"/>
          <a:sy n="52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4906E-41BF-4C3A-9333-2382CE3E7C1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C57C069-5BFC-47C3-BB1B-CD20E91A66CD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Загальні наслідки куріння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027303B3-77C7-415D-B11D-0A62AD93F6C8}" type="parTrans" cxnId="{366FF8BC-5D94-428D-A05B-2027D47F51BF}">
      <dgm:prSet/>
      <dgm:spPr/>
      <dgm:t>
        <a:bodyPr/>
        <a:lstStyle/>
        <a:p>
          <a:endParaRPr lang="uk-UA"/>
        </a:p>
      </dgm:t>
    </dgm:pt>
    <dgm:pt modelId="{474C416F-40EF-4929-9D07-A05DC47EBB33}" type="sibTrans" cxnId="{366FF8BC-5D94-428D-A05B-2027D47F51BF}">
      <dgm:prSet/>
      <dgm:spPr/>
      <dgm:t>
        <a:bodyPr/>
        <a:lstStyle/>
        <a:p>
          <a:endParaRPr lang="uk-UA"/>
        </a:p>
      </dgm:t>
    </dgm:pt>
    <dgm:pt modelId="{5E9D1567-B2BB-4403-B666-0DB13655B3E2}">
      <dgm:prSet phldrT="[Текст]" custT="1"/>
      <dgm:spPr/>
      <dgm:t>
        <a:bodyPr/>
        <a:lstStyle/>
        <a:p>
          <a:r>
            <a:rPr lang="uk-UA" sz="1800" dirty="0" smtClean="0"/>
            <a:t>Хвороби </a:t>
          </a:r>
          <a:r>
            <a:rPr lang="uk-UA" sz="1700" dirty="0" smtClean="0"/>
            <a:t>дихальної</a:t>
          </a:r>
          <a:r>
            <a:rPr lang="uk-UA" sz="1800" dirty="0" smtClean="0"/>
            <a:t> системи </a:t>
          </a:r>
          <a:endParaRPr lang="uk-UA" sz="1800" dirty="0"/>
        </a:p>
      </dgm:t>
    </dgm:pt>
    <dgm:pt modelId="{4C8FAA70-61B5-4537-8B96-8B45EA51EF43}" type="parTrans" cxnId="{F399C2B0-149C-4535-BFDD-8CA9E4C45317}">
      <dgm:prSet/>
      <dgm:spPr/>
      <dgm:t>
        <a:bodyPr/>
        <a:lstStyle/>
        <a:p>
          <a:endParaRPr lang="uk-UA"/>
        </a:p>
      </dgm:t>
    </dgm:pt>
    <dgm:pt modelId="{D0CE4529-3ECE-4FD8-9D53-84D499B55EB5}" type="sibTrans" cxnId="{F399C2B0-149C-4535-BFDD-8CA9E4C45317}">
      <dgm:prSet/>
      <dgm:spPr/>
      <dgm:t>
        <a:bodyPr/>
        <a:lstStyle/>
        <a:p>
          <a:endParaRPr lang="uk-UA"/>
        </a:p>
      </dgm:t>
    </dgm:pt>
    <dgm:pt modelId="{DCBC5E63-5CE3-4E64-BF99-BEA9A9184931}">
      <dgm:prSet phldrT="[Текст]" custT="1"/>
      <dgm:spPr/>
      <dgm:t>
        <a:bodyPr/>
        <a:lstStyle/>
        <a:p>
          <a:r>
            <a:rPr lang="uk-UA" sz="1800" dirty="0" smtClean="0"/>
            <a:t>Хвороби серцево-судинної системи</a:t>
          </a:r>
          <a:endParaRPr lang="uk-UA" sz="1800" dirty="0"/>
        </a:p>
      </dgm:t>
    </dgm:pt>
    <dgm:pt modelId="{48659561-F1FE-450B-B50B-978D5A351C69}" type="parTrans" cxnId="{43B622DA-FBE2-4FD8-8766-45F98AF260E8}">
      <dgm:prSet/>
      <dgm:spPr/>
      <dgm:t>
        <a:bodyPr/>
        <a:lstStyle/>
        <a:p>
          <a:endParaRPr lang="uk-UA"/>
        </a:p>
      </dgm:t>
    </dgm:pt>
    <dgm:pt modelId="{3CEA6CD8-7DE1-4D90-AB2E-E9FB90109D57}" type="sibTrans" cxnId="{43B622DA-FBE2-4FD8-8766-45F98AF260E8}">
      <dgm:prSet/>
      <dgm:spPr/>
      <dgm:t>
        <a:bodyPr/>
        <a:lstStyle/>
        <a:p>
          <a:endParaRPr lang="uk-UA"/>
        </a:p>
      </dgm:t>
    </dgm:pt>
    <dgm:pt modelId="{2B6D02C2-AC03-45D9-B6F5-B791E2568C6A}">
      <dgm:prSet phldrT="[Текст]" custT="1"/>
      <dgm:spPr/>
      <dgm:t>
        <a:bodyPr/>
        <a:lstStyle/>
        <a:p>
          <a:r>
            <a:rPr lang="uk-UA" sz="1700" dirty="0" smtClean="0"/>
            <a:t>Злоякісні </a:t>
          </a:r>
          <a:r>
            <a:rPr lang="uk-UA" sz="1700" dirty="0" err="1" smtClean="0"/>
            <a:t>утворен-ня</a:t>
          </a:r>
          <a:endParaRPr lang="uk-UA" sz="1700" dirty="0"/>
        </a:p>
      </dgm:t>
    </dgm:pt>
    <dgm:pt modelId="{5DB27C1C-B63B-46CB-992B-A2551D4ED2FA}" type="parTrans" cxnId="{AF02687C-4164-46CD-A5A5-D0602C01EECC}">
      <dgm:prSet/>
      <dgm:spPr/>
      <dgm:t>
        <a:bodyPr/>
        <a:lstStyle/>
        <a:p>
          <a:endParaRPr lang="uk-UA"/>
        </a:p>
      </dgm:t>
    </dgm:pt>
    <dgm:pt modelId="{64C5828C-FA11-4588-AFA6-87E57FA30DB3}" type="sibTrans" cxnId="{AF02687C-4164-46CD-A5A5-D0602C01EECC}">
      <dgm:prSet/>
      <dgm:spPr/>
      <dgm:t>
        <a:bodyPr/>
        <a:lstStyle/>
        <a:p>
          <a:endParaRPr lang="uk-UA"/>
        </a:p>
      </dgm:t>
    </dgm:pt>
    <dgm:pt modelId="{F13D8D65-A5AC-494B-A1FD-34B1CF3ECF79}">
      <dgm:prSet phldrT="[Текст]" custT="1"/>
      <dgm:spPr/>
      <dgm:t>
        <a:bodyPr/>
        <a:lstStyle/>
        <a:p>
          <a:r>
            <a:rPr lang="uk-UA" sz="1800" dirty="0" err="1" smtClean="0"/>
            <a:t>Патоло-гія</a:t>
          </a:r>
          <a:r>
            <a:rPr lang="uk-UA" sz="1800" dirty="0" smtClean="0"/>
            <a:t> шкіри</a:t>
          </a:r>
          <a:endParaRPr lang="uk-UA" sz="1800" dirty="0"/>
        </a:p>
      </dgm:t>
    </dgm:pt>
    <dgm:pt modelId="{9796D57B-7B11-4316-BE44-1B27A2CC254B}" type="parTrans" cxnId="{DC8B2E22-C776-47D2-B6FE-D8D4AFA1BDBE}">
      <dgm:prSet/>
      <dgm:spPr/>
      <dgm:t>
        <a:bodyPr/>
        <a:lstStyle/>
        <a:p>
          <a:endParaRPr lang="uk-UA"/>
        </a:p>
      </dgm:t>
    </dgm:pt>
    <dgm:pt modelId="{7B44D70A-5C24-43D4-8898-2A85EF6D8D12}" type="sibTrans" cxnId="{DC8B2E22-C776-47D2-B6FE-D8D4AFA1BDBE}">
      <dgm:prSet/>
      <dgm:spPr/>
      <dgm:t>
        <a:bodyPr/>
        <a:lstStyle/>
        <a:p>
          <a:endParaRPr lang="uk-UA"/>
        </a:p>
      </dgm:t>
    </dgm:pt>
    <dgm:pt modelId="{BF6984A3-E678-4865-81FB-7D66E3F43D13}">
      <dgm:prSet phldrT="[Текст]" custT="1"/>
      <dgm:spPr/>
      <dgm:t>
        <a:bodyPr/>
        <a:lstStyle/>
        <a:p>
          <a:r>
            <a:rPr lang="uk-UA" sz="1800" dirty="0" smtClean="0"/>
            <a:t>Інші </a:t>
          </a:r>
          <a:r>
            <a:rPr lang="uk-UA" sz="1800" dirty="0" err="1" smtClean="0"/>
            <a:t>захворю-</a:t>
          </a:r>
          <a:r>
            <a:rPr lang="uk-UA" sz="1800" dirty="0" smtClean="0"/>
            <a:t> </a:t>
          </a:r>
          <a:r>
            <a:rPr lang="uk-UA" sz="1800" dirty="0" err="1" smtClean="0"/>
            <a:t>вання</a:t>
          </a:r>
          <a:endParaRPr lang="uk-UA" sz="1800" dirty="0"/>
        </a:p>
      </dgm:t>
    </dgm:pt>
    <dgm:pt modelId="{9AEC94F1-02E2-4DE6-8364-304489C4F3D8}" type="parTrans" cxnId="{E1BE6766-CA3A-4B40-B3BD-D6C4522EEDF1}">
      <dgm:prSet/>
      <dgm:spPr/>
      <dgm:t>
        <a:bodyPr/>
        <a:lstStyle/>
        <a:p>
          <a:endParaRPr lang="uk-UA"/>
        </a:p>
      </dgm:t>
    </dgm:pt>
    <dgm:pt modelId="{BBAAB25C-CEBB-49CA-A14F-1C24CEBED539}" type="sibTrans" cxnId="{E1BE6766-CA3A-4B40-B3BD-D6C4522EEDF1}">
      <dgm:prSet/>
      <dgm:spPr/>
      <dgm:t>
        <a:bodyPr/>
        <a:lstStyle/>
        <a:p>
          <a:endParaRPr lang="uk-UA"/>
        </a:p>
      </dgm:t>
    </dgm:pt>
    <dgm:pt modelId="{DE3154FE-E26E-4D35-8A01-F0BFFE7D1D4F}">
      <dgm:prSet phldrT="[Текст]" custT="1"/>
      <dgm:spPr/>
      <dgm:t>
        <a:bodyPr/>
        <a:lstStyle/>
        <a:p>
          <a:r>
            <a:rPr lang="ru-RU" sz="1800" dirty="0" err="1" smtClean="0"/>
            <a:t>Хвороби</a:t>
          </a:r>
          <a:r>
            <a:rPr lang="ru-RU" sz="1800" dirty="0" smtClean="0"/>
            <a:t> </a:t>
          </a:r>
          <a:r>
            <a:rPr lang="ru-RU" sz="1800" dirty="0" err="1" smtClean="0"/>
            <a:t>травної</a:t>
          </a:r>
          <a:r>
            <a:rPr lang="ru-RU" sz="1800" dirty="0" smtClean="0"/>
            <a:t> </a:t>
          </a:r>
          <a:r>
            <a:rPr lang="ru-RU" sz="1800" dirty="0" err="1" smtClean="0"/>
            <a:t>системи</a:t>
          </a:r>
          <a:endParaRPr lang="uk-UA" sz="1800" dirty="0"/>
        </a:p>
      </dgm:t>
    </dgm:pt>
    <dgm:pt modelId="{9F5DB86B-06B8-4D2D-B5FB-DCF517DB14F1}" type="parTrans" cxnId="{59B0B38C-C151-4A5C-BE36-BB34778BB1DD}">
      <dgm:prSet/>
      <dgm:spPr/>
      <dgm:t>
        <a:bodyPr/>
        <a:lstStyle/>
        <a:p>
          <a:endParaRPr lang="uk-UA"/>
        </a:p>
      </dgm:t>
    </dgm:pt>
    <dgm:pt modelId="{8178F70D-9799-4F0C-AB9A-71D69AE7DBE5}" type="sibTrans" cxnId="{59B0B38C-C151-4A5C-BE36-BB34778BB1DD}">
      <dgm:prSet/>
      <dgm:spPr/>
      <dgm:t>
        <a:bodyPr/>
        <a:lstStyle/>
        <a:p>
          <a:endParaRPr lang="uk-UA"/>
        </a:p>
      </dgm:t>
    </dgm:pt>
    <dgm:pt modelId="{931F7F7E-DE2C-4C95-8189-3FF7BEF0E9ED}">
      <dgm:prSet/>
      <dgm:spPr/>
      <dgm:t>
        <a:bodyPr/>
        <a:lstStyle/>
        <a:p>
          <a:endParaRPr lang="uk-UA"/>
        </a:p>
      </dgm:t>
    </dgm:pt>
    <dgm:pt modelId="{49445D24-CF8D-49F2-93AA-88529C6EB60A}" type="parTrans" cxnId="{F55C914B-FB7A-44D7-9422-2464216B503C}">
      <dgm:prSet/>
      <dgm:spPr/>
      <dgm:t>
        <a:bodyPr/>
        <a:lstStyle/>
        <a:p>
          <a:endParaRPr lang="uk-UA"/>
        </a:p>
      </dgm:t>
    </dgm:pt>
    <dgm:pt modelId="{F255CC9D-A436-47B0-AA71-7C12596AA7C5}" type="sibTrans" cxnId="{F55C914B-FB7A-44D7-9422-2464216B503C}">
      <dgm:prSet/>
      <dgm:spPr/>
      <dgm:t>
        <a:bodyPr/>
        <a:lstStyle/>
        <a:p>
          <a:endParaRPr lang="uk-UA"/>
        </a:p>
      </dgm:t>
    </dgm:pt>
    <dgm:pt modelId="{A2BDDE84-3702-482E-8605-389AC740980A}" type="pres">
      <dgm:prSet presAssocID="{3604906E-41BF-4C3A-9333-2382CE3E7C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40530B2C-FA9F-41F5-8D34-261FD04FB3E0}" type="pres">
      <dgm:prSet presAssocID="{0C57C069-5BFC-47C3-BB1B-CD20E91A66C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uk-UA"/>
        </a:p>
      </dgm:t>
    </dgm:pt>
    <dgm:pt modelId="{24AE83D2-2815-4C9C-BAA0-B03844B22A75}" type="pres">
      <dgm:prSet presAssocID="{5E9D1567-B2BB-4403-B666-0DB13655B3E2}" presName="Accent1" presStyleCnt="0"/>
      <dgm:spPr/>
    </dgm:pt>
    <dgm:pt modelId="{2AD4C8C9-8E4C-4F1D-9849-336D673641B1}" type="pres">
      <dgm:prSet presAssocID="{5E9D1567-B2BB-4403-B666-0DB13655B3E2}" presName="Accent" presStyleLbl="bgShp" presStyleIdx="0" presStyleCnt="6"/>
      <dgm:spPr/>
    </dgm:pt>
    <dgm:pt modelId="{035B6259-9033-4865-A77D-A203EF968237}" type="pres">
      <dgm:prSet presAssocID="{5E9D1567-B2BB-4403-B666-0DB13655B3E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A79D84-8F69-4B9F-B5DE-AA96FD4A6078}" type="pres">
      <dgm:prSet presAssocID="{DCBC5E63-5CE3-4E64-BF99-BEA9A9184931}" presName="Accent2" presStyleCnt="0"/>
      <dgm:spPr/>
    </dgm:pt>
    <dgm:pt modelId="{DCD845A7-8EA1-442F-B166-CC1CBC9AE813}" type="pres">
      <dgm:prSet presAssocID="{DCBC5E63-5CE3-4E64-BF99-BEA9A9184931}" presName="Accent" presStyleLbl="bgShp" presStyleIdx="1" presStyleCnt="6"/>
      <dgm:spPr/>
    </dgm:pt>
    <dgm:pt modelId="{6CD5B365-1398-4314-9C69-41FA137E35AC}" type="pres">
      <dgm:prSet presAssocID="{DCBC5E63-5CE3-4E64-BF99-BEA9A918493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1D1C4E-3498-416C-A45B-9EAF53A8226B}" type="pres">
      <dgm:prSet presAssocID="{2B6D02C2-AC03-45D9-B6F5-B791E2568C6A}" presName="Accent3" presStyleCnt="0"/>
      <dgm:spPr/>
    </dgm:pt>
    <dgm:pt modelId="{5CBB8FF7-BAEE-4607-9C9D-178D6311AF44}" type="pres">
      <dgm:prSet presAssocID="{2B6D02C2-AC03-45D9-B6F5-B791E2568C6A}" presName="Accent" presStyleLbl="bgShp" presStyleIdx="2" presStyleCnt="6"/>
      <dgm:spPr/>
    </dgm:pt>
    <dgm:pt modelId="{8DC50154-083A-433E-B78E-89DFF8B8A1FA}" type="pres">
      <dgm:prSet presAssocID="{2B6D02C2-AC03-45D9-B6F5-B791E2568C6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CE5221-A5BC-4BFD-9CCC-51782E98A288}" type="pres">
      <dgm:prSet presAssocID="{F13D8D65-A5AC-494B-A1FD-34B1CF3ECF79}" presName="Accent4" presStyleCnt="0"/>
      <dgm:spPr/>
    </dgm:pt>
    <dgm:pt modelId="{7A275351-A6FE-4FC1-B0D0-A5794F4C7643}" type="pres">
      <dgm:prSet presAssocID="{F13D8D65-A5AC-494B-A1FD-34B1CF3ECF79}" presName="Accent" presStyleLbl="bgShp" presStyleIdx="3" presStyleCnt="6"/>
      <dgm:spPr/>
    </dgm:pt>
    <dgm:pt modelId="{45F95552-EF3C-4908-8C9D-1EDEAACCFB3B}" type="pres">
      <dgm:prSet presAssocID="{F13D8D65-A5AC-494B-A1FD-34B1CF3ECF7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49E17D-FC08-4169-9547-FD2E10CCAD53}" type="pres">
      <dgm:prSet presAssocID="{BF6984A3-E678-4865-81FB-7D66E3F43D13}" presName="Accent5" presStyleCnt="0"/>
      <dgm:spPr/>
    </dgm:pt>
    <dgm:pt modelId="{70622B66-429E-4CBA-A00C-D6BC01902B98}" type="pres">
      <dgm:prSet presAssocID="{BF6984A3-E678-4865-81FB-7D66E3F43D13}" presName="Accent" presStyleLbl="bgShp" presStyleIdx="4" presStyleCnt="6"/>
      <dgm:spPr/>
    </dgm:pt>
    <dgm:pt modelId="{6F176E5C-54DA-4420-99FD-94B28162B56E}" type="pres">
      <dgm:prSet presAssocID="{BF6984A3-E678-4865-81FB-7D66E3F43D1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7BB27F-A5DD-4EE8-8CCD-E98BB0BE9AA0}" type="pres">
      <dgm:prSet presAssocID="{DE3154FE-E26E-4D35-8A01-F0BFFE7D1D4F}" presName="Accent6" presStyleCnt="0"/>
      <dgm:spPr/>
    </dgm:pt>
    <dgm:pt modelId="{A9662283-8DB2-4D06-8109-7F3256EF7835}" type="pres">
      <dgm:prSet presAssocID="{DE3154FE-E26E-4D35-8A01-F0BFFE7D1D4F}" presName="Accent" presStyleLbl="bgShp" presStyleIdx="5" presStyleCnt="6"/>
      <dgm:spPr/>
    </dgm:pt>
    <dgm:pt modelId="{E7C1FDAF-2B10-43B4-8898-9E4C43FC698F}" type="pres">
      <dgm:prSet presAssocID="{DE3154FE-E26E-4D35-8A01-F0BFFE7D1D4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9B0B38C-C151-4A5C-BE36-BB34778BB1DD}" srcId="{0C57C069-5BFC-47C3-BB1B-CD20E91A66CD}" destId="{DE3154FE-E26E-4D35-8A01-F0BFFE7D1D4F}" srcOrd="5" destOrd="0" parTransId="{9F5DB86B-06B8-4D2D-B5FB-DCF517DB14F1}" sibTransId="{8178F70D-9799-4F0C-AB9A-71D69AE7DBE5}"/>
    <dgm:cxn modelId="{F55C914B-FB7A-44D7-9422-2464216B503C}" srcId="{3604906E-41BF-4C3A-9333-2382CE3E7C1E}" destId="{931F7F7E-DE2C-4C95-8189-3FF7BEF0E9ED}" srcOrd="1" destOrd="0" parTransId="{49445D24-CF8D-49F2-93AA-88529C6EB60A}" sibTransId="{F255CC9D-A436-47B0-AA71-7C12596AA7C5}"/>
    <dgm:cxn modelId="{CF2C65BD-8A53-431B-9A5D-DEC2798E679A}" type="presOf" srcId="{F13D8D65-A5AC-494B-A1FD-34B1CF3ECF79}" destId="{45F95552-EF3C-4908-8C9D-1EDEAACCFB3B}" srcOrd="0" destOrd="0" presId="urn:microsoft.com/office/officeart/2011/layout/HexagonRadial"/>
    <dgm:cxn modelId="{A2A18580-9054-496B-90A7-6FECE264A6EB}" type="presOf" srcId="{2B6D02C2-AC03-45D9-B6F5-B791E2568C6A}" destId="{8DC50154-083A-433E-B78E-89DFF8B8A1FA}" srcOrd="0" destOrd="0" presId="urn:microsoft.com/office/officeart/2011/layout/HexagonRadial"/>
    <dgm:cxn modelId="{6DD5DE0B-1CEA-4E18-A3D6-71F3FAAF6157}" type="presOf" srcId="{DE3154FE-E26E-4D35-8A01-F0BFFE7D1D4F}" destId="{E7C1FDAF-2B10-43B4-8898-9E4C43FC698F}" srcOrd="0" destOrd="0" presId="urn:microsoft.com/office/officeart/2011/layout/HexagonRadial"/>
    <dgm:cxn modelId="{8023DC93-F932-4D05-B805-9BBF2C045CF0}" type="presOf" srcId="{DCBC5E63-5CE3-4E64-BF99-BEA9A9184931}" destId="{6CD5B365-1398-4314-9C69-41FA137E35AC}" srcOrd="0" destOrd="0" presId="urn:microsoft.com/office/officeart/2011/layout/HexagonRadial"/>
    <dgm:cxn modelId="{AF02687C-4164-46CD-A5A5-D0602C01EECC}" srcId="{0C57C069-5BFC-47C3-BB1B-CD20E91A66CD}" destId="{2B6D02C2-AC03-45D9-B6F5-B791E2568C6A}" srcOrd="2" destOrd="0" parTransId="{5DB27C1C-B63B-46CB-992B-A2551D4ED2FA}" sibTransId="{64C5828C-FA11-4588-AFA6-87E57FA30DB3}"/>
    <dgm:cxn modelId="{F399C2B0-149C-4535-BFDD-8CA9E4C45317}" srcId="{0C57C069-5BFC-47C3-BB1B-CD20E91A66CD}" destId="{5E9D1567-B2BB-4403-B666-0DB13655B3E2}" srcOrd="0" destOrd="0" parTransId="{4C8FAA70-61B5-4537-8B96-8B45EA51EF43}" sibTransId="{D0CE4529-3ECE-4FD8-9D53-84D499B55EB5}"/>
    <dgm:cxn modelId="{43B622DA-FBE2-4FD8-8766-45F98AF260E8}" srcId="{0C57C069-5BFC-47C3-BB1B-CD20E91A66CD}" destId="{DCBC5E63-5CE3-4E64-BF99-BEA9A9184931}" srcOrd="1" destOrd="0" parTransId="{48659561-F1FE-450B-B50B-978D5A351C69}" sibTransId="{3CEA6CD8-7DE1-4D90-AB2E-E9FB90109D57}"/>
    <dgm:cxn modelId="{EFDF9D86-A1A0-481C-B119-1FFEC6DC510A}" type="presOf" srcId="{0C57C069-5BFC-47C3-BB1B-CD20E91A66CD}" destId="{40530B2C-FA9F-41F5-8D34-261FD04FB3E0}" srcOrd="0" destOrd="0" presId="urn:microsoft.com/office/officeart/2011/layout/HexagonRadial"/>
    <dgm:cxn modelId="{B631A030-4612-41A9-90A1-40DD56625CA4}" type="presOf" srcId="{3604906E-41BF-4C3A-9333-2382CE3E7C1E}" destId="{A2BDDE84-3702-482E-8605-389AC740980A}" srcOrd="0" destOrd="0" presId="urn:microsoft.com/office/officeart/2011/layout/HexagonRadial"/>
    <dgm:cxn modelId="{E1BE6766-CA3A-4B40-B3BD-D6C4522EEDF1}" srcId="{0C57C069-5BFC-47C3-BB1B-CD20E91A66CD}" destId="{BF6984A3-E678-4865-81FB-7D66E3F43D13}" srcOrd="4" destOrd="0" parTransId="{9AEC94F1-02E2-4DE6-8364-304489C4F3D8}" sibTransId="{BBAAB25C-CEBB-49CA-A14F-1C24CEBED539}"/>
    <dgm:cxn modelId="{366FF8BC-5D94-428D-A05B-2027D47F51BF}" srcId="{3604906E-41BF-4C3A-9333-2382CE3E7C1E}" destId="{0C57C069-5BFC-47C3-BB1B-CD20E91A66CD}" srcOrd="0" destOrd="0" parTransId="{027303B3-77C7-415D-B11D-0A62AD93F6C8}" sibTransId="{474C416F-40EF-4929-9D07-A05DC47EBB33}"/>
    <dgm:cxn modelId="{4AE15F7D-B932-45BC-9528-87476DCC93CB}" type="presOf" srcId="{BF6984A3-E678-4865-81FB-7D66E3F43D13}" destId="{6F176E5C-54DA-4420-99FD-94B28162B56E}" srcOrd="0" destOrd="0" presId="urn:microsoft.com/office/officeart/2011/layout/HexagonRadial"/>
    <dgm:cxn modelId="{DC8B2E22-C776-47D2-B6FE-D8D4AFA1BDBE}" srcId="{0C57C069-5BFC-47C3-BB1B-CD20E91A66CD}" destId="{F13D8D65-A5AC-494B-A1FD-34B1CF3ECF79}" srcOrd="3" destOrd="0" parTransId="{9796D57B-7B11-4316-BE44-1B27A2CC254B}" sibTransId="{7B44D70A-5C24-43D4-8898-2A85EF6D8D12}"/>
    <dgm:cxn modelId="{2526E2EB-9A55-4602-B41B-C57CF7E9B00A}" type="presOf" srcId="{5E9D1567-B2BB-4403-B666-0DB13655B3E2}" destId="{035B6259-9033-4865-A77D-A203EF968237}" srcOrd="0" destOrd="0" presId="urn:microsoft.com/office/officeart/2011/layout/HexagonRadial"/>
    <dgm:cxn modelId="{DE11A56C-0C1C-49C9-B667-E76BD6B43C1F}" type="presParOf" srcId="{A2BDDE84-3702-482E-8605-389AC740980A}" destId="{40530B2C-FA9F-41F5-8D34-261FD04FB3E0}" srcOrd="0" destOrd="0" presId="urn:microsoft.com/office/officeart/2011/layout/HexagonRadial"/>
    <dgm:cxn modelId="{E88444C8-5429-4E76-9E0F-307061D5F395}" type="presParOf" srcId="{A2BDDE84-3702-482E-8605-389AC740980A}" destId="{24AE83D2-2815-4C9C-BAA0-B03844B22A75}" srcOrd="1" destOrd="0" presId="urn:microsoft.com/office/officeart/2011/layout/HexagonRadial"/>
    <dgm:cxn modelId="{34CE3E31-887E-4FA9-93A8-EC2C5AA86D72}" type="presParOf" srcId="{24AE83D2-2815-4C9C-BAA0-B03844B22A75}" destId="{2AD4C8C9-8E4C-4F1D-9849-336D673641B1}" srcOrd="0" destOrd="0" presId="urn:microsoft.com/office/officeart/2011/layout/HexagonRadial"/>
    <dgm:cxn modelId="{3E413A3F-877F-4B5B-AAD9-F356D3624D31}" type="presParOf" srcId="{A2BDDE84-3702-482E-8605-389AC740980A}" destId="{035B6259-9033-4865-A77D-A203EF968237}" srcOrd="2" destOrd="0" presId="urn:microsoft.com/office/officeart/2011/layout/HexagonRadial"/>
    <dgm:cxn modelId="{F82D3316-7D5B-4A61-AA9E-296A039EA313}" type="presParOf" srcId="{A2BDDE84-3702-482E-8605-389AC740980A}" destId="{51A79D84-8F69-4B9F-B5DE-AA96FD4A6078}" srcOrd="3" destOrd="0" presId="urn:microsoft.com/office/officeart/2011/layout/HexagonRadial"/>
    <dgm:cxn modelId="{AAC10420-FC18-43E3-9FE3-E8EEB2F46607}" type="presParOf" srcId="{51A79D84-8F69-4B9F-B5DE-AA96FD4A6078}" destId="{DCD845A7-8EA1-442F-B166-CC1CBC9AE813}" srcOrd="0" destOrd="0" presId="urn:microsoft.com/office/officeart/2011/layout/HexagonRadial"/>
    <dgm:cxn modelId="{4B4DE59F-9F1A-4861-854F-93C2FED27EAC}" type="presParOf" srcId="{A2BDDE84-3702-482E-8605-389AC740980A}" destId="{6CD5B365-1398-4314-9C69-41FA137E35AC}" srcOrd="4" destOrd="0" presId="urn:microsoft.com/office/officeart/2011/layout/HexagonRadial"/>
    <dgm:cxn modelId="{C38E8DDB-D7A7-43E2-A8A5-5D74788B1AE2}" type="presParOf" srcId="{A2BDDE84-3702-482E-8605-389AC740980A}" destId="{A41D1C4E-3498-416C-A45B-9EAF53A8226B}" srcOrd="5" destOrd="0" presId="urn:microsoft.com/office/officeart/2011/layout/HexagonRadial"/>
    <dgm:cxn modelId="{A39B610B-8EA8-4188-93A8-08AFB72F648C}" type="presParOf" srcId="{A41D1C4E-3498-416C-A45B-9EAF53A8226B}" destId="{5CBB8FF7-BAEE-4607-9C9D-178D6311AF44}" srcOrd="0" destOrd="0" presId="urn:microsoft.com/office/officeart/2011/layout/HexagonRadial"/>
    <dgm:cxn modelId="{A0FEB2D3-14D1-4BDF-AB7D-5582148E1C8C}" type="presParOf" srcId="{A2BDDE84-3702-482E-8605-389AC740980A}" destId="{8DC50154-083A-433E-B78E-89DFF8B8A1FA}" srcOrd="6" destOrd="0" presId="urn:microsoft.com/office/officeart/2011/layout/HexagonRadial"/>
    <dgm:cxn modelId="{A0EB0DC8-D580-413E-84F9-B2035708D12C}" type="presParOf" srcId="{A2BDDE84-3702-482E-8605-389AC740980A}" destId="{BACE5221-A5BC-4BFD-9CCC-51782E98A288}" srcOrd="7" destOrd="0" presId="urn:microsoft.com/office/officeart/2011/layout/HexagonRadial"/>
    <dgm:cxn modelId="{A97436C2-5651-4192-810D-BB80FB892A04}" type="presParOf" srcId="{BACE5221-A5BC-4BFD-9CCC-51782E98A288}" destId="{7A275351-A6FE-4FC1-B0D0-A5794F4C7643}" srcOrd="0" destOrd="0" presId="urn:microsoft.com/office/officeart/2011/layout/HexagonRadial"/>
    <dgm:cxn modelId="{48627568-0656-4F97-9328-808E064AA1F3}" type="presParOf" srcId="{A2BDDE84-3702-482E-8605-389AC740980A}" destId="{45F95552-EF3C-4908-8C9D-1EDEAACCFB3B}" srcOrd="8" destOrd="0" presId="urn:microsoft.com/office/officeart/2011/layout/HexagonRadial"/>
    <dgm:cxn modelId="{86559FD8-FF7F-49C1-B398-FCFADDF472BD}" type="presParOf" srcId="{A2BDDE84-3702-482E-8605-389AC740980A}" destId="{5349E17D-FC08-4169-9547-FD2E10CCAD53}" srcOrd="9" destOrd="0" presId="urn:microsoft.com/office/officeart/2011/layout/HexagonRadial"/>
    <dgm:cxn modelId="{0DE4BB42-C762-4F83-B2EC-AD5574FC0277}" type="presParOf" srcId="{5349E17D-FC08-4169-9547-FD2E10CCAD53}" destId="{70622B66-429E-4CBA-A00C-D6BC01902B98}" srcOrd="0" destOrd="0" presId="urn:microsoft.com/office/officeart/2011/layout/HexagonRadial"/>
    <dgm:cxn modelId="{61F56AC6-2E77-43CB-8E3F-2A4E4260B74C}" type="presParOf" srcId="{A2BDDE84-3702-482E-8605-389AC740980A}" destId="{6F176E5C-54DA-4420-99FD-94B28162B56E}" srcOrd="10" destOrd="0" presId="urn:microsoft.com/office/officeart/2011/layout/HexagonRadial"/>
    <dgm:cxn modelId="{5595B04E-656A-4BC8-B508-E80CAB06005C}" type="presParOf" srcId="{A2BDDE84-3702-482E-8605-389AC740980A}" destId="{657BB27F-A5DD-4EE8-8CCD-E98BB0BE9AA0}" srcOrd="11" destOrd="0" presId="urn:microsoft.com/office/officeart/2011/layout/HexagonRadial"/>
    <dgm:cxn modelId="{F8E03F68-0882-43D0-AB8D-C9557B4EE111}" type="presParOf" srcId="{657BB27F-A5DD-4EE8-8CCD-E98BB0BE9AA0}" destId="{A9662283-8DB2-4D06-8109-7F3256EF7835}" srcOrd="0" destOrd="0" presId="urn:microsoft.com/office/officeart/2011/layout/HexagonRadial"/>
    <dgm:cxn modelId="{372BAA76-AE81-4335-986A-56188D3D4583}" type="presParOf" srcId="{A2BDDE84-3702-482E-8605-389AC740980A}" destId="{E7C1FDAF-2B10-43B4-8898-9E4C43FC698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30B2C-FA9F-41F5-8D34-261FD04FB3E0}">
      <dsp:nvSpPr>
        <dsp:cNvPr id="0" name=""/>
        <dsp:cNvSpPr/>
      </dsp:nvSpPr>
      <dsp:spPr>
        <a:xfrm>
          <a:off x="2454386" y="1562326"/>
          <a:ext cx="1985785" cy="17177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Загальні наслідки куріння</a:t>
          </a:r>
          <a:endParaRPr lang="uk-UA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4386" y="1562326"/>
        <a:ext cx="1985785" cy="1717784"/>
      </dsp:txXfrm>
    </dsp:sp>
    <dsp:sp modelId="{DCD845A7-8EA1-442F-B166-CC1CBC9AE813}">
      <dsp:nvSpPr>
        <dsp:cNvPr id="0" name=""/>
        <dsp:cNvSpPr/>
      </dsp:nvSpPr>
      <dsp:spPr>
        <a:xfrm>
          <a:off x="3697869" y="740482"/>
          <a:ext cx="749230" cy="6455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B6259-9033-4865-A77D-A203EF968237}">
      <dsp:nvSpPr>
        <dsp:cNvPr id="0" name=""/>
        <dsp:cNvSpPr/>
      </dsp:nvSpPr>
      <dsp:spPr>
        <a:xfrm>
          <a:off x="2637306" y="0"/>
          <a:ext cx="1627336" cy="14078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Хвороби </a:t>
          </a:r>
          <a:r>
            <a:rPr lang="uk-UA" sz="1700" kern="1200" dirty="0" smtClean="0"/>
            <a:t>дихальної</a:t>
          </a:r>
          <a:r>
            <a:rPr lang="uk-UA" sz="1800" kern="1200" dirty="0" smtClean="0"/>
            <a:t> системи </a:t>
          </a:r>
          <a:endParaRPr lang="uk-UA" sz="1800" kern="1200" dirty="0"/>
        </a:p>
      </dsp:txBody>
      <dsp:txXfrm>
        <a:off x="2637306" y="0"/>
        <a:ext cx="1627336" cy="1407837"/>
      </dsp:txXfrm>
    </dsp:sp>
    <dsp:sp modelId="{5CBB8FF7-BAEE-4607-9C9D-178D6311AF44}">
      <dsp:nvSpPr>
        <dsp:cNvPr id="0" name=""/>
        <dsp:cNvSpPr/>
      </dsp:nvSpPr>
      <dsp:spPr>
        <a:xfrm>
          <a:off x="4572280" y="1947338"/>
          <a:ext cx="749230" cy="6455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5B365-1398-4314-9C69-41FA137E35AC}">
      <dsp:nvSpPr>
        <dsp:cNvPr id="0" name=""/>
        <dsp:cNvSpPr/>
      </dsp:nvSpPr>
      <dsp:spPr>
        <a:xfrm>
          <a:off x="4129762" y="865914"/>
          <a:ext cx="1627336" cy="14078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Хвороби серцево-судинної системи</a:t>
          </a:r>
          <a:endParaRPr lang="uk-UA" sz="1800" kern="1200" dirty="0"/>
        </a:p>
      </dsp:txBody>
      <dsp:txXfrm>
        <a:off x="4129762" y="865914"/>
        <a:ext cx="1627336" cy="1407837"/>
      </dsp:txXfrm>
    </dsp:sp>
    <dsp:sp modelId="{7A275351-A6FE-4FC1-B0D0-A5794F4C7643}">
      <dsp:nvSpPr>
        <dsp:cNvPr id="0" name=""/>
        <dsp:cNvSpPr/>
      </dsp:nvSpPr>
      <dsp:spPr>
        <a:xfrm>
          <a:off x="3964858" y="3309652"/>
          <a:ext cx="749230" cy="6455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50154-083A-433E-B78E-89DFF8B8A1FA}">
      <dsp:nvSpPr>
        <dsp:cNvPr id="0" name=""/>
        <dsp:cNvSpPr/>
      </dsp:nvSpPr>
      <dsp:spPr>
        <a:xfrm>
          <a:off x="4129762" y="2568201"/>
          <a:ext cx="1627336" cy="14078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Злоякісні </a:t>
          </a:r>
          <a:r>
            <a:rPr lang="uk-UA" sz="1700" kern="1200" dirty="0" err="1" smtClean="0"/>
            <a:t>утворен-ня</a:t>
          </a:r>
          <a:endParaRPr lang="uk-UA" sz="1700" kern="1200" dirty="0"/>
        </a:p>
      </dsp:txBody>
      <dsp:txXfrm>
        <a:off x="4129762" y="2568201"/>
        <a:ext cx="1627336" cy="1407837"/>
      </dsp:txXfrm>
    </dsp:sp>
    <dsp:sp modelId="{70622B66-429E-4CBA-A00C-D6BC01902B98}">
      <dsp:nvSpPr>
        <dsp:cNvPr id="0" name=""/>
        <dsp:cNvSpPr/>
      </dsp:nvSpPr>
      <dsp:spPr>
        <a:xfrm>
          <a:off x="2458081" y="3451066"/>
          <a:ext cx="749230" cy="6455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95552-EF3C-4908-8C9D-1EDEAACCFB3B}">
      <dsp:nvSpPr>
        <dsp:cNvPr id="0" name=""/>
        <dsp:cNvSpPr/>
      </dsp:nvSpPr>
      <dsp:spPr>
        <a:xfrm>
          <a:off x="2637306" y="3435084"/>
          <a:ext cx="1627336" cy="14078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Патоло-гія</a:t>
          </a:r>
          <a:r>
            <a:rPr lang="uk-UA" sz="1800" kern="1200" dirty="0" smtClean="0"/>
            <a:t> шкіри</a:t>
          </a:r>
          <a:endParaRPr lang="uk-UA" sz="1800" kern="1200" dirty="0"/>
        </a:p>
      </dsp:txBody>
      <dsp:txXfrm>
        <a:off x="2637306" y="3435084"/>
        <a:ext cx="1627336" cy="1407837"/>
      </dsp:txXfrm>
    </dsp:sp>
    <dsp:sp modelId="{A9662283-8DB2-4D06-8109-7F3256EF7835}">
      <dsp:nvSpPr>
        <dsp:cNvPr id="0" name=""/>
        <dsp:cNvSpPr/>
      </dsp:nvSpPr>
      <dsp:spPr>
        <a:xfrm>
          <a:off x="1569351" y="2244694"/>
          <a:ext cx="749230" cy="6455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76E5C-54DA-4420-99FD-94B28162B56E}">
      <dsp:nvSpPr>
        <dsp:cNvPr id="0" name=""/>
        <dsp:cNvSpPr/>
      </dsp:nvSpPr>
      <dsp:spPr>
        <a:xfrm>
          <a:off x="1137920" y="2569170"/>
          <a:ext cx="1627336" cy="14078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Інші </a:t>
          </a:r>
          <a:r>
            <a:rPr lang="uk-UA" sz="1800" kern="1200" dirty="0" err="1" smtClean="0"/>
            <a:t>захворю-</a:t>
          </a:r>
          <a:r>
            <a:rPr lang="uk-UA" sz="1800" kern="1200" dirty="0" smtClean="0"/>
            <a:t> </a:t>
          </a:r>
          <a:r>
            <a:rPr lang="uk-UA" sz="1800" kern="1200" dirty="0" err="1" smtClean="0"/>
            <a:t>вання</a:t>
          </a:r>
          <a:endParaRPr lang="uk-UA" sz="1800" kern="1200" dirty="0"/>
        </a:p>
      </dsp:txBody>
      <dsp:txXfrm>
        <a:off x="1137920" y="2569170"/>
        <a:ext cx="1627336" cy="1407837"/>
      </dsp:txXfrm>
    </dsp:sp>
    <dsp:sp modelId="{E7C1FDAF-2B10-43B4-8898-9E4C43FC698F}">
      <dsp:nvSpPr>
        <dsp:cNvPr id="0" name=""/>
        <dsp:cNvSpPr/>
      </dsp:nvSpPr>
      <dsp:spPr>
        <a:xfrm>
          <a:off x="1137920" y="863977"/>
          <a:ext cx="1627336" cy="14078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Хвороби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травної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системи</a:t>
          </a:r>
          <a:endParaRPr lang="uk-UA" sz="1800" kern="1200" dirty="0"/>
        </a:p>
      </dsp:txBody>
      <dsp:txXfrm>
        <a:off x="1137920" y="863977"/>
        <a:ext cx="1627336" cy="140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іальний шестикутник"/>
  <dgm:desc val="Використовується для відображення послідовного процесу, який стосується центральної ідеї або теми. Максимальна кількість фігур другого рівня – 6. Найкраще підходить для невеликої кількості тексту. Невикористаний текст не відображається, але залишається доступним на випадок змінення макета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0A66AE-81F5-474A-B74B-EE41E9320F19}" type="datetimeFigureOut">
              <a:rPr lang="uk-UA" smtClean="0"/>
              <a:pPr/>
              <a:t>30.01.2013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icorette.ua/section/about/what_happens_when_give_up_smoking" TargetMode="External"/><Relationship Id="rId2" Type="http://schemas.openxmlformats.org/officeDocument/2006/relationships/hyperlink" Target="http://www.valeologija.ru/valeologja-ukrainska/10/77-vpliv-palinnya-na-organizm-lyudin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otruskavets.org.ua/2012/05/30/nebezpeka-pasyvnoho-kurinnya/" TargetMode="External"/><Relationship Id="rId4" Type="http://schemas.openxmlformats.org/officeDocument/2006/relationships/hyperlink" Target="http://tverezo.com/photo/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90818" y="620688"/>
            <a:ext cx="67623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Шкідливий вплив </a:t>
            </a:r>
          </a:p>
          <a:p>
            <a:pPr algn="ctr"/>
            <a:r>
              <a:rPr lang="uk-UA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тютюнопаління</a:t>
            </a:r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 організм людини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9" y="3645024"/>
            <a:ext cx="4139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Виконали учениці 7 – Б (гімн.) класу</a:t>
            </a:r>
          </a:p>
          <a:p>
            <a:pPr algn="r"/>
            <a:r>
              <a:rPr lang="uk-UA" dirty="0" err="1" smtClean="0"/>
              <a:t>Петрівська</a:t>
            </a:r>
            <a:r>
              <a:rPr lang="uk-UA" dirty="0" smtClean="0"/>
              <a:t> Марія</a:t>
            </a:r>
          </a:p>
          <a:p>
            <a:pPr algn="r"/>
            <a:r>
              <a:rPr lang="uk-UA" dirty="0" err="1" smtClean="0"/>
              <a:t>Андрухів</a:t>
            </a:r>
            <a:r>
              <a:rPr lang="uk-UA" dirty="0" smtClean="0"/>
              <a:t> Юля </a:t>
            </a:r>
          </a:p>
          <a:p>
            <a:pPr algn="r"/>
            <a:r>
              <a:rPr lang="uk-UA" dirty="0" err="1" smtClean="0"/>
              <a:t>Шевчишин</a:t>
            </a:r>
            <a:r>
              <a:rPr lang="uk-UA" dirty="0" smtClean="0"/>
              <a:t> Тетяна </a:t>
            </a:r>
          </a:p>
          <a:p>
            <a:pPr algn="r"/>
            <a:r>
              <a:rPr lang="uk-UA" dirty="0" smtClean="0"/>
              <a:t>Яремчук Софія</a:t>
            </a:r>
          </a:p>
          <a:p>
            <a:pPr algn="r"/>
            <a:r>
              <a:rPr lang="uk-UA" dirty="0" smtClean="0"/>
              <a:t> Малайко Юля</a:t>
            </a:r>
          </a:p>
          <a:p>
            <a:pPr algn="r"/>
            <a:endParaRPr lang="uk-UA" dirty="0" smtClean="0"/>
          </a:p>
          <a:p>
            <a:pPr algn="r"/>
            <a:r>
              <a:rPr lang="uk-UA" dirty="0" smtClean="0"/>
              <a:t>Вчитель </a:t>
            </a:r>
            <a:r>
              <a:rPr lang="uk-UA" dirty="0" err="1" smtClean="0"/>
              <a:t>Глуховецька</a:t>
            </a:r>
            <a:r>
              <a:rPr lang="uk-UA" dirty="0" smtClean="0"/>
              <a:t> О. В.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743908" y="630096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367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9971" y="104"/>
            <a:ext cx="92861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Вплив отрути на організм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64088" y="1556792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Тютюн завдає шкоди </a:t>
            </a:r>
            <a:r>
              <a:rPr lang="uk-UA" dirty="0" smtClean="0"/>
              <a:t>тілу, руйнує </a:t>
            </a:r>
            <a:r>
              <a:rPr lang="uk-UA" dirty="0"/>
              <a:t>розум, отупляє цілі </a:t>
            </a:r>
            <a:r>
              <a:rPr lang="uk-UA" dirty="0" smtClean="0"/>
              <a:t>нації.</a:t>
            </a:r>
            <a:endParaRPr lang="uk-UA" dirty="0"/>
          </a:p>
          <a:p>
            <a:pPr algn="r"/>
            <a:r>
              <a:rPr lang="uk-UA" dirty="0"/>
              <a:t>Оноре де Бальзак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73641775"/>
              </p:ext>
            </p:extLst>
          </p:nvPr>
        </p:nvGraphicFramePr>
        <p:xfrm>
          <a:off x="485292" y="1754430"/>
          <a:ext cx="6895020" cy="484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915816" y="1654268"/>
            <a:ext cx="6228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Я </a:t>
            </a:r>
            <a:r>
              <a:rPr lang="ru-RU" dirty="0" err="1"/>
              <a:t>відклав</a:t>
            </a:r>
            <a:r>
              <a:rPr lang="ru-RU" dirty="0"/>
              <a:t> свою сигарету і </a:t>
            </a:r>
            <a:r>
              <a:rPr lang="ru-RU" dirty="0" err="1"/>
              <a:t>присягнувся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палитиму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клятву я твердо </a:t>
            </a:r>
            <a:r>
              <a:rPr lang="ru-RU" dirty="0" err="1"/>
              <a:t>стримав</a:t>
            </a:r>
            <a:r>
              <a:rPr lang="ru-RU" dirty="0"/>
              <a:t> і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переконаний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тютюн шкодить </a:t>
            </a:r>
            <a:r>
              <a:rPr lang="ru-RU" dirty="0" err="1"/>
              <a:t>мозку</a:t>
            </a:r>
            <a:r>
              <a:rPr lang="ru-RU" dirty="0"/>
              <a:t> так само </a:t>
            </a:r>
            <a:r>
              <a:rPr lang="ru-RU" dirty="0" err="1"/>
              <a:t>безумовно</a:t>
            </a:r>
            <a:r>
              <a:rPr lang="ru-RU" dirty="0"/>
              <a:t>, як і </a:t>
            </a:r>
            <a:r>
              <a:rPr lang="ru-RU" dirty="0" smtClean="0"/>
              <a:t>алкоголь</a:t>
            </a:r>
          </a:p>
          <a:p>
            <a:pPr algn="r"/>
            <a:r>
              <a:rPr lang="uk-UA" dirty="0"/>
              <a:t>А. Дюма </a:t>
            </a:r>
            <a:r>
              <a:rPr lang="uk-UA" dirty="0" smtClean="0"/>
              <a:t>- молодший</a:t>
            </a:r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719572" y="323367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Протягом кількох років учені проводили спостереження над </a:t>
            </a:r>
            <a:r>
              <a:rPr lang="uk-UA" dirty="0" smtClean="0"/>
              <a:t>200 школярами, що </a:t>
            </a:r>
            <a:r>
              <a:rPr lang="uk-UA" dirty="0"/>
              <a:t>палять і 200 </a:t>
            </a:r>
            <a:r>
              <a:rPr lang="uk-UA" dirty="0" smtClean="0"/>
              <a:t>– що не палять. </a:t>
            </a:r>
            <a:r>
              <a:rPr lang="uk-UA" dirty="0"/>
              <a:t>А тепер подивимося, якими виявилися порівняльні результати.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399601" y="7803"/>
            <a:ext cx="63137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Розумова праця </a:t>
            </a:r>
          </a:p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і куріння несумісні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818718"/>
              </p:ext>
            </p:extLst>
          </p:nvPr>
        </p:nvGraphicFramePr>
        <p:xfrm>
          <a:off x="899592" y="4221088"/>
          <a:ext cx="7025952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615"/>
                <a:gridCol w="2040259"/>
                <a:gridCol w="2112078"/>
              </a:tblGrid>
              <a:tr h="273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Курці 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Некурці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Нервові 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Зниження слуху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Погіршення пам'яті 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Погіршення фізичного стану 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12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Погіршення розумового стану 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Неохайні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Зниження успішності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Повільно міркують</a:t>
                      </a:r>
                      <a:endParaRPr lang="uk-UA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19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99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3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82"/>
          <a:stretch/>
        </p:blipFill>
        <p:spPr bwMode="auto">
          <a:xfrm>
            <a:off x="184382" y="4128566"/>
            <a:ext cx="2143125" cy="272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945" y="1772816"/>
            <a:ext cx="66389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9208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506210" y="116632"/>
            <a:ext cx="8637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Мефістофель: </a:t>
            </a:r>
          </a:p>
          <a:p>
            <a:pPr algn="r"/>
            <a:r>
              <a:rPr lang="uk-UA" dirty="0"/>
              <a:t>Корисна травичка, не лопух якийсь! </a:t>
            </a:r>
            <a:r>
              <a:rPr lang="uk-UA" dirty="0" smtClean="0"/>
              <a:t>Вона </a:t>
            </a:r>
            <a:r>
              <a:rPr lang="uk-UA" dirty="0"/>
              <a:t>ощасливить Старий Світ! </a:t>
            </a:r>
          </a:p>
          <a:p>
            <a:pPr algn="r"/>
            <a:r>
              <a:rPr lang="uk-UA" dirty="0"/>
              <a:t>Хто хоч раз закурить </a:t>
            </a:r>
            <a:r>
              <a:rPr lang="uk-UA" dirty="0" smtClean="0"/>
              <a:t>- не </a:t>
            </a:r>
            <a:r>
              <a:rPr lang="uk-UA" dirty="0"/>
              <a:t>покине цієї </a:t>
            </a:r>
            <a:r>
              <a:rPr lang="uk-UA" dirty="0" smtClean="0"/>
              <a:t>забави. </a:t>
            </a:r>
          </a:p>
          <a:p>
            <a:pPr algn="r"/>
            <a:r>
              <a:rPr lang="uk-UA" dirty="0" smtClean="0"/>
              <a:t>Більше </a:t>
            </a:r>
            <a:r>
              <a:rPr lang="uk-UA" dirty="0"/>
              <a:t>не говоритимуть про нас, чортів,</a:t>
            </a:r>
          </a:p>
          <a:p>
            <a:pPr algn="r"/>
            <a:r>
              <a:rPr lang="uk-UA" dirty="0"/>
              <a:t>що тільки ми вдихаємо дим і випускаємо його ніздрями.</a:t>
            </a:r>
          </a:p>
          <a:p>
            <a:pPr algn="r"/>
            <a:r>
              <a:rPr lang="uk-UA" dirty="0"/>
              <a:t>Гете "Фауст".</a:t>
            </a:r>
          </a:p>
        </p:txBody>
      </p:sp>
    </p:spTree>
    <p:extLst>
      <p:ext uri="{BB962C8B-B14F-4D97-AF65-F5344CB8AC3E}">
        <p14:creationId xmlns:p14="http://schemas.microsoft.com/office/powerpoint/2010/main" xmlns="" val="16432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6" r="26123"/>
          <a:stretch/>
        </p:blipFill>
        <p:spPr bwMode="auto">
          <a:xfrm>
            <a:off x="2189018" y="4536042"/>
            <a:ext cx="119149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6" t="7423" r="11699"/>
          <a:stretch/>
        </p:blipFill>
        <p:spPr bwMode="auto">
          <a:xfrm>
            <a:off x="6188364" y="4398664"/>
            <a:ext cx="1477818" cy="228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1535913" y="116632"/>
            <a:ext cx="607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МОЗ попереджає!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093397"/>
            <a:ext cx="7230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думку медиків:</a:t>
            </a:r>
          </a:p>
          <a:p>
            <a:r>
              <a:rPr lang="uk-UA" dirty="0" smtClean="0"/>
              <a:t>Одна сигарета зменшує тривалість життя на 15 хвилин;</a:t>
            </a:r>
          </a:p>
          <a:p>
            <a:r>
              <a:rPr lang="uk-UA" dirty="0" smtClean="0"/>
              <a:t>Одна пачка сигарет – на 5 годин;</a:t>
            </a:r>
          </a:p>
          <a:p>
            <a:r>
              <a:rPr lang="uk-UA" dirty="0" smtClean="0"/>
              <a:t>Ті, хто курять 1 рік втрачають 3 місяці життя;</a:t>
            </a:r>
          </a:p>
          <a:p>
            <a:r>
              <a:rPr lang="uk-UA" dirty="0" smtClean="0"/>
              <a:t>Ті, хто курять 20 років – 5 </a:t>
            </a:r>
            <a:r>
              <a:rPr lang="uk-UA" dirty="0" err="1" smtClean="0"/>
              <a:t>років</a:t>
            </a:r>
            <a:r>
              <a:rPr lang="uk-UA" dirty="0" smtClean="0"/>
              <a:t>;</a:t>
            </a:r>
          </a:p>
          <a:p>
            <a:r>
              <a:rPr lang="uk-UA" dirty="0" smtClean="0"/>
              <a:t>Ті, хто курять 40 років втрачають 10 років життя!</a:t>
            </a:r>
          </a:p>
          <a:p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457200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легшого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/>
              <a:t>палити</a:t>
            </a:r>
            <a:r>
              <a:rPr lang="ru-RU" dirty="0"/>
              <a:t>, - я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тридцять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smtClean="0"/>
              <a:t>кидав</a:t>
            </a:r>
          </a:p>
          <a:p>
            <a:pPr algn="r"/>
            <a:r>
              <a:rPr lang="ru-RU" dirty="0"/>
              <a:t>Марк </a:t>
            </a:r>
            <a:r>
              <a:rPr lang="ru-RU" dirty="0" smtClean="0"/>
              <a:t>Твен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1" r="23585"/>
          <a:stretch/>
        </p:blipFill>
        <p:spPr bwMode="auto">
          <a:xfrm>
            <a:off x="6927273" y="2276872"/>
            <a:ext cx="133003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185" y="4196757"/>
            <a:ext cx="144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9663"/>
            <a:ext cx="1257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2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79512" y="948690"/>
            <a:ext cx="86441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Тютюнова </a:t>
            </a:r>
            <a:r>
              <a:rPr lang="uk-UA" dirty="0"/>
              <a:t>епідемія щодня вбиває 750 </a:t>
            </a:r>
            <a:r>
              <a:rPr lang="uk-UA" dirty="0" smtClean="0"/>
              <a:t>осіб.</a:t>
            </a:r>
          </a:p>
          <a:p>
            <a:endParaRPr lang="uk-U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dirty="0" err="1"/>
              <a:t>середньому</a:t>
            </a:r>
            <a:r>
              <a:rPr lang="ru-RU" dirty="0"/>
              <a:t>,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 smtClean="0"/>
              <a:t>палять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/>
              <a:t>50%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25% </a:t>
            </a:r>
            <a:r>
              <a:rPr lang="ru-RU" dirty="0" err="1" smtClean="0"/>
              <a:t>жінок</a:t>
            </a:r>
            <a:endParaRPr lang="ru-RU" dirty="0" smtClean="0"/>
          </a:p>
          <a:p>
            <a:endParaRPr lang="uk-UA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(53,2%)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курців</a:t>
            </a:r>
            <a:r>
              <a:rPr lang="ru-RU" dirty="0"/>
              <a:t> </a:t>
            </a:r>
            <a:r>
              <a:rPr lang="ru-RU" dirty="0" err="1"/>
              <a:t>викурює</a:t>
            </a:r>
            <a:r>
              <a:rPr lang="ru-RU" dirty="0"/>
              <a:t> 16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сигарет на </a:t>
            </a:r>
            <a:r>
              <a:rPr lang="ru-RU" dirty="0" smtClean="0"/>
              <a:t>день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err="1"/>
              <a:t>Більше</a:t>
            </a:r>
            <a:r>
              <a:rPr lang="ru-RU" dirty="0"/>
              <a:t> 80%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регулярних</a:t>
            </a:r>
            <a:r>
              <a:rPr lang="ru-RU" dirty="0"/>
              <a:t> </a:t>
            </a:r>
            <a:r>
              <a:rPr lang="ru-RU" dirty="0" err="1"/>
              <a:t>курців</a:t>
            </a:r>
            <a:r>
              <a:rPr lang="ru-RU" dirty="0"/>
              <a:t> почали </a:t>
            </a:r>
            <a:r>
              <a:rPr lang="ru-RU" dirty="0" err="1"/>
              <a:t>курити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smtClean="0"/>
              <a:t>18-річчя</a:t>
            </a:r>
          </a:p>
          <a:p>
            <a:endParaRPr lang="uk-UA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/>
              <a:t>займає</a:t>
            </a:r>
            <a:r>
              <a:rPr lang="ru-RU" dirty="0"/>
              <a:t> друге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курців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/>
              <a:t>100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туберкульозу</a:t>
            </a:r>
            <a:r>
              <a:rPr lang="ru-RU" dirty="0"/>
              <a:t> </a:t>
            </a:r>
            <a:r>
              <a:rPr lang="ru-RU" dirty="0" err="1"/>
              <a:t>легенів</a:t>
            </a:r>
            <a:r>
              <a:rPr lang="ru-RU" dirty="0"/>
              <a:t> </a:t>
            </a:r>
            <a:r>
              <a:rPr lang="ru-RU" dirty="0" smtClean="0"/>
              <a:t>95 - </a:t>
            </a:r>
            <a:r>
              <a:rPr lang="ru-RU" dirty="0"/>
              <a:t>доводиться на </a:t>
            </a:r>
            <a:r>
              <a:rPr lang="ru-RU" dirty="0" err="1" smtClean="0"/>
              <a:t>курців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куріння</a:t>
            </a:r>
            <a:r>
              <a:rPr lang="ru-RU" dirty="0"/>
              <a:t> </a:t>
            </a:r>
            <a:r>
              <a:rPr lang="ru-RU" dirty="0" err="1"/>
              <a:t>віднімає</a:t>
            </a:r>
            <a:r>
              <a:rPr lang="ru-RU" dirty="0"/>
              <a:t> до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та до того ж </a:t>
            </a:r>
            <a:r>
              <a:rPr lang="ru-RU" dirty="0" err="1"/>
              <a:t>робить</a:t>
            </a:r>
            <a:r>
              <a:rPr lang="ru-RU" dirty="0"/>
              <a:t> людей </a:t>
            </a:r>
            <a:r>
              <a:rPr lang="ru-RU" dirty="0" err="1" smtClean="0"/>
              <a:t>інвалідами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uk-UA" dirty="0"/>
              <a:t>Фахівці Всесвітньої Організації Охорони здоров'я вважають, що, якщо не прийняти дійових заходів, то через 25 років щороку від паління будуть вмирати 10 мільйонів </a:t>
            </a:r>
            <a:r>
              <a:rPr lang="uk-UA" dirty="0" smtClean="0"/>
              <a:t>осіб. 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2726752" y="129406"/>
            <a:ext cx="3690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Статистика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1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904375"/>
            <a:ext cx="4923035" cy="314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1801"/>
            <a:ext cx="37369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56678" y="0"/>
            <a:ext cx="423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Опитування 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1" t="1880" r="11791"/>
          <a:stretch/>
        </p:blipFill>
        <p:spPr bwMode="auto">
          <a:xfrm>
            <a:off x="467544" y="764704"/>
            <a:ext cx="3158323" cy="2976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52" y="3845819"/>
            <a:ext cx="3668769" cy="29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0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051720" y="2922031"/>
            <a:ext cx="74168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Тютюн підвищує </a:t>
            </a:r>
            <a:r>
              <a:rPr lang="uk-UA" dirty="0" smtClean="0"/>
              <a:t>працездатність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Куріння знижує відчуття </a:t>
            </a:r>
            <a:r>
              <a:rPr lang="uk-UA" dirty="0" smtClean="0"/>
              <a:t>голоду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/>
              <a:t>курити</a:t>
            </a:r>
            <a:r>
              <a:rPr lang="ru-RU" dirty="0"/>
              <a:t>, </a:t>
            </a:r>
            <a:r>
              <a:rPr lang="ru-RU" dirty="0" err="1"/>
              <a:t>потрібна</a:t>
            </a:r>
            <a:r>
              <a:rPr lang="ru-RU" dirty="0"/>
              <a:t> сила </a:t>
            </a:r>
            <a:r>
              <a:rPr lang="ru-RU" dirty="0" err="1" smtClean="0"/>
              <a:t>волі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кинули </a:t>
            </a:r>
            <a:r>
              <a:rPr lang="ru-RU" dirty="0" err="1"/>
              <a:t>курити</a:t>
            </a:r>
            <a:r>
              <a:rPr lang="ru-RU" dirty="0"/>
              <a:t>, </a:t>
            </a:r>
            <a:r>
              <a:rPr lang="ru-RU" dirty="0" err="1" smtClean="0"/>
              <a:t>набирають</a:t>
            </a:r>
            <a:r>
              <a:rPr lang="ru-RU" dirty="0" smtClean="0"/>
              <a:t> вагу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Сигарета заспокоює, знімає </a:t>
            </a:r>
            <a:r>
              <a:rPr lang="uk-UA" dirty="0" smtClean="0"/>
              <a:t>стрес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 smtClean="0"/>
              <a:t>курити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Куріння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сигарет на день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 smtClean="0"/>
              <a:t>зашкодити</a:t>
            </a:r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899592" y="908720"/>
            <a:ext cx="7344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Міфи і реальність</a:t>
            </a:r>
          </a:p>
          <a:p>
            <a:pPr algn="ctr"/>
            <a:r>
              <a:rPr lang="uk-UA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про куріння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004048" y="8672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Палити</a:t>
            </a:r>
            <a:r>
              <a:rPr lang="ru-RU" dirty="0" smtClean="0"/>
              <a:t> </a:t>
            </a:r>
            <a:r>
              <a:rPr lang="ru-RU" dirty="0"/>
              <a:t>я почала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  <a:endParaRPr lang="en-US" dirty="0" smtClean="0"/>
          </a:p>
          <a:p>
            <a:pPr algn="r"/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зберегло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 smtClean="0"/>
              <a:t>здоров'я</a:t>
            </a:r>
            <a:endParaRPr lang="en-US" dirty="0" smtClean="0"/>
          </a:p>
          <a:p>
            <a:pPr algn="r"/>
            <a:r>
              <a:rPr lang="ru-RU" dirty="0" smtClean="0"/>
              <a:t>Марлен Дитрих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268" y="2922031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8295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31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33045" y="2132856"/>
            <a:ext cx="46160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Поліпшення самопочуття та зовнішнього вигляду. 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Економія </a:t>
            </a:r>
            <a:r>
              <a:rPr lang="uk-UA" dirty="0"/>
              <a:t>бюджету. 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Турбота про </a:t>
            </a:r>
            <a:r>
              <a:rPr lang="uk-UA" dirty="0" smtClean="0"/>
              <a:t>оточуючих.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Жінки, що кинули палити до 30 років, практично повністю уникають ризику померти від пов'язаних з курінням захворювань.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Куріння призводить до втрати зубів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Через куріння з'являються зморшки і темні кола під </a:t>
            </a:r>
            <a:r>
              <a:rPr lang="uk-UA" dirty="0" smtClean="0"/>
              <a:t>очима.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Курці </a:t>
            </a:r>
            <a:r>
              <a:rPr lang="uk-UA" dirty="0"/>
              <a:t>часто хворіють застудами та грипом, які нерідко переходять в </a:t>
            </a:r>
            <a:r>
              <a:rPr lang="uk-UA" dirty="0" smtClean="0"/>
              <a:t>різні ускладнення.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664297" cy="199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538" y="-18750"/>
            <a:ext cx="93270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Чому слід кинути курити?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569539" y="16711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Я </a:t>
            </a:r>
            <a:r>
              <a:rPr lang="ru-RU" dirty="0" err="1"/>
              <a:t>більше</a:t>
            </a:r>
            <a:r>
              <a:rPr lang="ru-RU" dirty="0"/>
              <a:t> не палю. </a:t>
            </a:r>
            <a:r>
              <a:rPr lang="ru-RU" dirty="0" err="1"/>
              <a:t>Гріш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тому,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зламати</a:t>
            </a:r>
            <a:r>
              <a:rPr lang="ru-RU" dirty="0"/>
              <a:t> </a:t>
            </a:r>
            <a:r>
              <a:rPr lang="ru-RU" dirty="0" err="1"/>
              <a:t>дурні</a:t>
            </a:r>
            <a:r>
              <a:rPr lang="ru-RU" dirty="0"/>
              <a:t> </a:t>
            </a:r>
            <a:r>
              <a:rPr lang="ru-RU" dirty="0" err="1"/>
              <a:t>звички</a:t>
            </a:r>
            <a:r>
              <a:rPr lang="ru-RU" dirty="0"/>
              <a:t>.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М.Островський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04"/>
          <a:stretch/>
        </p:blipFill>
        <p:spPr bwMode="auto">
          <a:xfrm>
            <a:off x="5076056" y="2636912"/>
            <a:ext cx="2393067" cy="173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2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72000" y="9408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Тютюн –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помірний</a:t>
            </a:r>
            <a:r>
              <a:rPr lang="ru-RU" dirty="0"/>
              <a:t> наркотик – </a:t>
            </a:r>
            <a:r>
              <a:rPr lang="ru-RU" dirty="0" err="1"/>
              <a:t>залишився</a:t>
            </a:r>
            <a:r>
              <a:rPr lang="ru-RU" dirty="0"/>
              <a:t> на </a:t>
            </a:r>
            <a:r>
              <a:rPr lang="ru-RU" dirty="0" err="1"/>
              <a:t>рідкість</a:t>
            </a:r>
            <a:r>
              <a:rPr lang="ru-RU" dirty="0"/>
              <a:t> живучим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слабкостей</a:t>
            </a:r>
            <a:r>
              <a:rPr lang="ru-RU" dirty="0"/>
              <a:t>.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П.Хоменко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753551" y="160658"/>
            <a:ext cx="763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Тютюнопаління</a:t>
            </a:r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і закон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948310" y="2141195"/>
            <a:ext cx="7481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13 </a:t>
            </a:r>
            <a:r>
              <a:rPr lang="ru-RU" dirty="0" err="1"/>
              <a:t>березня</a:t>
            </a:r>
            <a:r>
              <a:rPr lang="ru-RU" dirty="0"/>
              <a:t> 2012 року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остаточно </a:t>
            </a:r>
            <a:r>
              <a:rPr lang="ru-RU" dirty="0" err="1"/>
              <a:t>схвалено</a:t>
            </a:r>
            <a:r>
              <a:rPr lang="ru-RU" dirty="0"/>
              <a:t> закон про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сигарет. Заборона </a:t>
            </a:r>
            <a:r>
              <a:rPr lang="ru-RU" dirty="0" err="1"/>
              <a:t>стосується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а й </a:t>
            </a:r>
            <a:r>
              <a:rPr lang="ru-RU" dirty="0" smtClean="0"/>
              <a:t>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тютюнових</a:t>
            </a:r>
            <a:r>
              <a:rPr lang="ru-RU" dirty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 </a:t>
            </a:r>
            <a:r>
              <a:rPr lang="ru-RU" dirty="0"/>
              <a:t>Закон вступив в силу 17 </a:t>
            </a:r>
            <a:r>
              <a:rPr lang="ru-RU" dirty="0" err="1"/>
              <a:t>вересня</a:t>
            </a:r>
            <a:r>
              <a:rPr lang="ru-RU" dirty="0"/>
              <a:t> 2012 року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33075"/>
            <a:ext cx="28590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4984"/>
            <a:ext cx="3007220" cy="30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924384" y="3535422"/>
            <a:ext cx="5585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4 </a:t>
            </a:r>
            <a:r>
              <a:rPr lang="ru-RU" dirty="0" err="1"/>
              <a:t>жовтня</a:t>
            </a:r>
            <a:r>
              <a:rPr lang="ru-RU" dirty="0"/>
              <a:t> 2012 року на упаковках сигарет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фотоілюстрації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зображеннями</a:t>
            </a:r>
            <a:r>
              <a:rPr lang="ru-RU" dirty="0"/>
              <a:t> хвороб, </a:t>
            </a:r>
            <a:r>
              <a:rPr lang="ru-RU" dirty="0" err="1"/>
              <a:t>викликаних</a:t>
            </a:r>
            <a:r>
              <a:rPr lang="ru-RU" dirty="0"/>
              <a:t> </a:t>
            </a:r>
            <a:r>
              <a:rPr lang="ru-RU" dirty="0" err="1"/>
              <a:t>тютюнопалінням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962" y="4178313"/>
            <a:ext cx="1522487" cy="25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37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935174" y="1700808"/>
            <a:ext cx="3273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Висновки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051720" y="62914"/>
            <a:ext cx="7092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/>
              <a:t>Вважаю</a:t>
            </a:r>
            <a:r>
              <a:rPr lang="uk-UA" dirty="0"/>
              <a:t>, що мої спортивні досягнення неабиякою </a:t>
            </a:r>
            <a:endParaRPr lang="uk-UA" dirty="0" smtClean="0"/>
          </a:p>
          <a:p>
            <a:pPr algn="r"/>
            <a:r>
              <a:rPr lang="uk-UA" dirty="0" smtClean="0"/>
              <a:t>мірою </a:t>
            </a:r>
            <a:r>
              <a:rPr lang="uk-UA" dirty="0"/>
              <a:t>пов'язані з повною стриманістю від куріння. </a:t>
            </a:r>
            <a:endParaRPr lang="uk-UA" dirty="0" smtClean="0"/>
          </a:p>
          <a:p>
            <a:pPr algn="r"/>
            <a:r>
              <a:rPr lang="uk-UA" dirty="0" smtClean="0"/>
              <a:t>Моя </a:t>
            </a:r>
            <a:r>
              <a:rPr lang="uk-UA" dirty="0"/>
              <a:t>гаряча рада всім - відмовитися від цієї шкідливої </a:t>
            </a:r>
            <a:r>
              <a:rPr lang="uk-UA" dirty="0" smtClean="0"/>
              <a:t>звички</a:t>
            </a:r>
          </a:p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Багатократний</a:t>
            </a:r>
            <a:r>
              <a:rPr lang="ru-RU" dirty="0" smtClean="0"/>
              <a:t> </a:t>
            </a:r>
            <a:r>
              <a:rPr lang="ru-RU" dirty="0" err="1"/>
              <a:t>чемпіон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по </a:t>
            </a:r>
            <a:r>
              <a:rPr lang="ru-RU" dirty="0" err="1"/>
              <a:t>ковзанах</a:t>
            </a:r>
            <a:r>
              <a:rPr lang="ru-RU" dirty="0"/>
              <a:t> І. </a:t>
            </a:r>
            <a:r>
              <a:rPr lang="ru-RU" dirty="0" err="1"/>
              <a:t>Аніканов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67544" y="299695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Курити чи не Курити </a:t>
            </a:r>
            <a:r>
              <a:rPr lang="uk-UA" dirty="0" smtClean="0"/>
              <a:t>:                    Жадібно </a:t>
            </a:r>
            <a:r>
              <a:rPr lang="uk-UA" dirty="0"/>
              <a:t>ковтати сигари</a:t>
            </a:r>
            <a:r>
              <a:rPr lang="uk-UA" dirty="0" smtClean="0"/>
              <a:t>?-</a:t>
            </a:r>
          </a:p>
          <a:p>
            <a:r>
              <a:rPr lang="uk-UA" dirty="0" smtClean="0"/>
              <a:t>Ось </a:t>
            </a:r>
            <a:r>
              <a:rPr lang="uk-UA" dirty="0"/>
              <a:t>у чому питання? </a:t>
            </a:r>
            <a:r>
              <a:rPr lang="uk-UA" dirty="0" smtClean="0"/>
              <a:t>                       Що </a:t>
            </a:r>
            <a:r>
              <a:rPr lang="uk-UA" dirty="0"/>
              <a:t>коштують – немалі </a:t>
            </a:r>
            <a:r>
              <a:rPr lang="uk-UA" dirty="0" err="1"/>
              <a:t>доляри</a:t>
            </a:r>
            <a:r>
              <a:rPr lang="uk-UA" dirty="0"/>
              <a:t>.</a:t>
            </a:r>
          </a:p>
          <a:p>
            <a:r>
              <a:rPr lang="uk-UA" dirty="0" smtClean="0"/>
              <a:t>Курити </a:t>
            </a:r>
            <a:r>
              <a:rPr lang="uk-UA" dirty="0"/>
              <a:t>чи не Курити</a:t>
            </a:r>
            <a:r>
              <a:rPr lang="uk-UA" dirty="0" smtClean="0"/>
              <a:t>:                     Нервово </a:t>
            </a:r>
            <a:r>
              <a:rPr lang="uk-UA" dirty="0"/>
              <a:t>клацати запальничку</a:t>
            </a:r>
            <a:r>
              <a:rPr lang="uk-UA" dirty="0" smtClean="0"/>
              <a:t>?-</a:t>
            </a:r>
          </a:p>
          <a:p>
            <a:r>
              <a:rPr lang="uk-UA" dirty="0" smtClean="0"/>
              <a:t>Від </a:t>
            </a:r>
            <a:r>
              <a:rPr lang="uk-UA" dirty="0"/>
              <a:t>світання до смеркання</a:t>
            </a:r>
            <a:r>
              <a:rPr lang="uk-UA" dirty="0" smtClean="0"/>
              <a:t>?             </a:t>
            </a:r>
            <a:r>
              <a:rPr lang="uk-UA" dirty="0"/>
              <a:t>Коли раптом</a:t>
            </a:r>
            <a:r>
              <a:rPr lang="uk-UA" dirty="0" smtClean="0"/>
              <a:t>, загубив </a:t>
            </a:r>
            <a:r>
              <a:rPr lang="uk-UA" dirty="0"/>
              <a:t>сірнички.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Вдихати ці клубочки диму</a:t>
            </a:r>
            <a:r>
              <a:rPr lang="uk-UA" dirty="0" smtClean="0"/>
              <a:t>?-           Труїти, вбивати, морити </a:t>
            </a:r>
            <a:r>
              <a:rPr lang="uk-UA" dirty="0"/>
              <a:t>свій організм?</a:t>
            </a:r>
          </a:p>
          <a:p>
            <a:r>
              <a:rPr lang="uk-UA" dirty="0" smtClean="0"/>
              <a:t>Що </a:t>
            </a:r>
            <a:r>
              <a:rPr lang="uk-UA" dirty="0"/>
              <a:t>влітають у горлянку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err="1" smtClean="0"/>
              <a:t>Го-пля</a:t>
            </a:r>
            <a:r>
              <a:rPr lang="ru-RU" dirty="0" smtClean="0"/>
              <a:t>! 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зупинимо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ідіотизм</a:t>
            </a:r>
            <a:r>
              <a:rPr lang="ru-RU" dirty="0"/>
              <a:t>?</a:t>
            </a:r>
            <a:endParaRPr lang="uk-UA" dirty="0"/>
          </a:p>
          <a:p>
            <a:r>
              <a:rPr lang="uk-UA" dirty="0" smtClean="0"/>
              <a:t>Травити </a:t>
            </a:r>
            <a:r>
              <a:rPr lang="uk-UA" dirty="0"/>
              <a:t>свої легені? </a:t>
            </a:r>
            <a:r>
              <a:rPr lang="uk-UA" dirty="0" smtClean="0"/>
              <a:t>-                        </a:t>
            </a:r>
            <a:r>
              <a:rPr lang="ru-RU" dirty="0" smtClean="0"/>
              <a:t>Та </a:t>
            </a:r>
            <a:r>
              <a:rPr lang="ru-RU" dirty="0" err="1"/>
              <a:t>ні</a:t>
            </a:r>
            <a:r>
              <a:rPr lang="ru-RU" dirty="0"/>
              <a:t> –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зупинити</a:t>
            </a:r>
            <a:r>
              <a:rPr lang="ru-RU" dirty="0" smtClean="0"/>
              <a:t>!</a:t>
            </a:r>
            <a:endParaRPr lang="uk-UA" dirty="0"/>
          </a:p>
          <a:p>
            <a:r>
              <a:rPr lang="uk-UA" dirty="0" smtClean="0"/>
              <a:t>Від </a:t>
            </a:r>
            <a:r>
              <a:rPr lang="uk-UA" dirty="0"/>
              <a:t>вечора до світанку</a:t>
            </a:r>
            <a:r>
              <a:rPr lang="uk-UA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err="1" smtClean="0"/>
              <a:t>Кожен</a:t>
            </a:r>
            <a:r>
              <a:rPr lang="ru-RU" dirty="0"/>
              <a:t>, </a:t>
            </a:r>
            <a:r>
              <a:rPr lang="ru-RU" dirty="0" err="1"/>
              <a:t>вирішує</a:t>
            </a:r>
            <a:r>
              <a:rPr lang="ru-RU" dirty="0"/>
              <a:t> сам за себе –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429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668548" y="1599183"/>
            <a:ext cx="1806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План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43608" y="285293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Формування </a:t>
            </a:r>
            <a:r>
              <a:rPr lang="uk-UA" dirty="0"/>
              <a:t>шкідливої звички у людини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pPr marL="342900" indent="-342900">
              <a:buAutoNum type="arabicPeriod" startAt="2"/>
            </a:pPr>
            <a:r>
              <a:rPr lang="uk-UA" dirty="0" smtClean="0"/>
              <a:t>Історія тютюну. Поширення </a:t>
            </a:r>
            <a:r>
              <a:rPr lang="uk-UA" dirty="0" err="1"/>
              <a:t>тютюнопаління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pPr marL="342900" indent="-342900">
              <a:buAutoNum type="arabicPeriod" startAt="4"/>
            </a:pPr>
            <a:r>
              <a:rPr lang="uk-UA" dirty="0" smtClean="0"/>
              <a:t>Шкідливість </a:t>
            </a:r>
            <a:r>
              <a:rPr lang="uk-UA" dirty="0" err="1"/>
              <a:t>тютюнопаління</a:t>
            </a:r>
            <a:r>
              <a:rPr lang="uk-UA" dirty="0"/>
              <a:t> для організму людини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pPr marL="342900" indent="-342900">
              <a:buAutoNum type="arabicPeriod" startAt="5"/>
            </a:pPr>
            <a:r>
              <a:rPr lang="uk-UA" dirty="0" smtClean="0"/>
              <a:t>Статистичні дані.</a:t>
            </a:r>
          </a:p>
          <a:p>
            <a:endParaRPr lang="uk-UA" dirty="0"/>
          </a:p>
          <a:p>
            <a:pPr marL="342900" indent="-342900">
              <a:buAutoNum type="arabicPeriod" startAt="6"/>
            </a:pPr>
            <a:r>
              <a:rPr lang="uk-UA" dirty="0" err="1" smtClean="0"/>
              <a:t>Тютюнопаління</a:t>
            </a:r>
            <a:r>
              <a:rPr lang="uk-UA" dirty="0" smtClean="0"/>
              <a:t> і закон.</a:t>
            </a:r>
            <a:endParaRPr lang="uk-UA" dirty="0"/>
          </a:p>
          <a:p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57200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/>
              <a:t>Спочатку </a:t>
            </a:r>
            <a:r>
              <a:rPr lang="uk-UA" dirty="0"/>
              <a:t>Бог створив чоловіка. Потім створив жінку. Потім Богові стало </a:t>
            </a:r>
            <a:r>
              <a:rPr lang="uk-UA" dirty="0" smtClean="0"/>
              <a:t>жаль </a:t>
            </a:r>
            <a:r>
              <a:rPr lang="uk-UA" dirty="0"/>
              <a:t>чоловіка, і він дав йому тютюн</a:t>
            </a:r>
            <a:r>
              <a:rPr lang="uk-UA" dirty="0" smtClean="0"/>
              <a:t>.</a:t>
            </a:r>
          </a:p>
          <a:p>
            <a:pPr algn="r"/>
            <a:r>
              <a:rPr lang="uk-UA" dirty="0" err="1"/>
              <a:t>Марк</a:t>
            </a:r>
            <a:r>
              <a:rPr lang="uk-UA" dirty="0"/>
              <a:t> </a:t>
            </a:r>
            <a:r>
              <a:rPr lang="uk-UA" dirty="0" smtClean="0"/>
              <a:t>Твен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510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" y="1556792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Список використаної літератури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635896" y="188640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Людина, яка перестала палити, набуває ту розумову якість і спокійність погляду, який з нової сторони освітлює для неї усі явища життя.</a:t>
            </a:r>
          </a:p>
          <a:p>
            <a:pPr algn="r"/>
            <a:r>
              <a:rPr lang="uk-UA" dirty="0"/>
              <a:t> Л.М.Толстой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55576" y="357301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FF0000"/>
                </a:solidFill>
              </a:rPr>
              <a:t>Енциклопедія</a:t>
            </a:r>
            <a:r>
              <a:rPr lang="ru-RU" dirty="0">
                <a:solidFill>
                  <a:srgbClr val="FF0000"/>
                </a:solidFill>
              </a:rPr>
              <a:t> "Медицина" 1998 роки, </a:t>
            </a:r>
            <a:r>
              <a:rPr lang="ru-RU" dirty="0" err="1">
                <a:solidFill>
                  <a:srgbClr val="FF0000"/>
                </a:solidFill>
              </a:rPr>
              <a:t>стор</a:t>
            </a:r>
            <a:r>
              <a:rPr lang="ru-RU" dirty="0">
                <a:solidFill>
                  <a:srgbClr val="FF0000"/>
                </a:solidFill>
              </a:rPr>
              <a:t>. 156-159.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Журнал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Здоров’я</a:t>
            </a:r>
            <a:r>
              <a:rPr lang="ru-RU" dirty="0">
                <a:solidFill>
                  <a:srgbClr val="FF0000"/>
                </a:solidFill>
              </a:rPr>
              <a:t>"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5 </a:t>
            </a:r>
            <a:r>
              <a:rPr lang="ru-RU" dirty="0" err="1">
                <a:solidFill>
                  <a:srgbClr val="FF0000"/>
                </a:solidFill>
              </a:rPr>
              <a:t>вересня</a:t>
            </a:r>
            <a:r>
              <a:rPr lang="ru-RU" dirty="0">
                <a:solidFill>
                  <a:srgbClr val="FF0000"/>
                </a:solidFill>
              </a:rPr>
              <a:t> 1990 року.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>
                <a:solidFill>
                  <a:srgbClr val="FF0000"/>
                </a:solidFill>
              </a:rPr>
              <a:t>. Я. </a:t>
            </a:r>
            <a:r>
              <a:rPr lang="ru-RU" dirty="0" err="1">
                <a:solidFill>
                  <a:srgbClr val="FF0000"/>
                </a:solidFill>
              </a:rPr>
              <a:t>Сюнькова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безпеки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життєдіяльності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b="1" u="sng" dirty="0" smtClean="0">
                <a:solidFill>
                  <a:srgbClr val="FF0000"/>
                </a:solidFill>
                <a:hlinkClick r:id="rId2"/>
              </a:rPr>
              <a:t>www.valeologija.ru/valeologja-ukrainska/10/77-vpliv-palinnya-na-organizm-lyudini</a:t>
            </a:r>
            <a:endParaRPr lang="uk-UA" b="1" u="sng" dirty="0">
              <a:solidFill>
                <a:srgbClr val="FF0000"/>
              </a:solidFill>
              <a:hlinkClick r:id="rId3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  <a:hlinkClick r:id="rId3"/>
              </a:rPr>
              <a:t>http://nicorette.ua/section/about/what_happens_when_give_up_smoking</a:t>
            </a:r>
            <a:endParaRPr lang="uk-UA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  <a:hlinkClick r:id="rId4"/>
              </a:rPr>
              <a:t>http://tverezo.com/photo/2</a:t>
            </a:r>
            <a:endParaRPr lang="uk-UA" b="1" u="sng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>
                <a:solidFill>
                  <a:srgbClr val="FF0000"/>
                </a:solidFill>
                <a:hlinkClick r:id="rId5"/>
              </a:rPr>
              <a:t>http://protruskavets.org.ua/2012/05/30/nebezpeka-pasyvnoho-kurinnya/</a:t>
            </a:r>
            <a:endParaRPr lang="uk-UA" b="1" u="sng" dirty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0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68701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99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06972" y="145333"/>
            <a:ext cx="6530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Проблемні питання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21555" y="2420888"/>
            <a:ext cx="81008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Тютюнопаління</a:t>
            </a:r>
            <a:r>
              <a:rPr lang="uk-UA" dirty="0" smtClean="0"/>
              <a:t> </a:t>
            </a:r>
            <a:r>
              <a:rPr lang="uk-UA" dirty="0"/>
              <a:t>- звичка чи пристрасть?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Чи </a:t>
            </a:r>
            <a:r>
              <a:rPr lang="uk-UA" dirty="0"/>
              <a:t>вірно, що шкідливість </a:t>
            </a:r>
            <a:r>
              <a:rPr lang="uk-UA" dirty="0" err="1"/>
              <a:t>тютюнопаління</a:t>
            </a:r>
            <a:r>
              <a:rPr lang="uk-UA" dirty="0"/>
              <a:t> значно перебільшена</a:t>
            </a:r>
            <a:r>
              <a:rPr lang="uk-UA" dirty="0" smtClean="0"/>
              <a:t>?</a:t>
            </a:r>
          </a:p>
          <a:p>
            <a:r>
              <a:rPr lang="uk-UA" dirty="0" smtClean="0"/>
              <a:t> </a:t>
            </a:r>
            <a:endParaRPr lang="uk-UA" dirty="0"/>
          </a:p>
          <a:p>
            <a:r>
              <a:rPr lang="uk-UA" dirty="0" smtClean="0"/>
              <a:t>Які </a:t>
            </a:r>
            <a:r>
              <a:rPr lang="uk-UA" dirty="0"/>
              <a:t>шкідливі речовини виділяються при </a:t>
            </a:r>
            <a:r>
              <a:rPr lang="uk-UA" dirty="0" err="1"/>
              <a:t>тютюнопалінні</a:t>
            </a:r>
            <a:r>
              <a:rPr lang="uk-UA" dirty="0"/>
              <a:t>?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Як </a:t>
            </a:r>
            <a:r>
              <a:rPr lang="uk-UA" dirty="0"/>
              <a:t>вони впливають на організм </a:t>
            </a:r>
            <a:r>
              <a:rPr lang="uk-UA" dirty="0" smtClean="0"/>
              <a:t>людини?</a:t>
            </a:r>
          </a:p>
          <a:p>
            <a:endParaRPr lang="uk-UA" dirty="0"/>
          </a:p>
          <a:p>
            <a:r>
              <a:rPr lang="uk-UA" dirty="0" smtClean="0"/>
              <a:t>До </a:t>
            </a:r>
            <a:r>
              <a:rPr lang="uk-UA" dirty="0"/>
              <a:t>яких хвороб </a:t>
            </a:r>
            <a:r>
              <a:rPr lang="uk-UA" dirty="0" smtClean="0"/>
              <a:t>призводить </a:t>
            </a:r>
            <a:r>
              <a:rPr lang="uk-UA" dirty="0" err="1"/>
              <a:t>тютюнопаління</a:t>
            </a:r>
            <a:r>
              <a:rPr lang="uk-UA" dirty="0"/>
              <a:t>?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Якої </a:t>
            </a:r>
            <a:r>
              <a:rPr lang="uk-UA" dirty="0"/>
              <a:t>шкоди завдає </a:t>
            </a:r>
            <a:r>
              <a:rPr lang="uk-UA" dirty="0" err="1"/>
              <a:t>„пасивне</a:t>
            </a:r>
            <a:r>
              <a:rPr lang="uk-UA" dirty="0"/>
              <a:t>“ </a:t>
            </a:r>
            <a:r>
              <a:rPr lang="uk-UA" dirty="0" err="1"/>
              <a:t>тютюнопаління</a:t>
            </a:r>
            <a:r>
              <a:rPr lang="uk-UA" dirty="0" smtClean="0"/>
              <a:t>?</a:t>
            </a:r>
          </a:p>
          <a:p>
            <a:r>
              <a:rPr lang="uk-UA" dirty="0" smtClean="0"/>
              <a:t> </a:t>
            </a:r>
            <a:endParaRPr lang="uk-UA" dirty="0"/>
          </a:p>
          <a:p>
            <a:r>
              <a:rPr lang="uk-UA" dirty="0" smtClean="0"/>
              <a:t>Як </a:t>
            </a:r>
            <a:r>
              <a:rPr lang="uk-UA" dirty="0"/>
              <a:t>суспільство намагається вплинути на поширення </a:t>
            </a:r>
            <a:r>
              <a:rPr lang="uk-UA" dirty="0" err="1"/>
              <a:t>тютюнопаління</a:t>
            </a:r>
            <a:r>
              <a:rPr lang="uk-UA" dirty="0"/>
              <a:t>?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572000" y="10823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/>
              <a:t>Починаєш палити, щоб довести, що ти чоловік. Потім намагаєшся покинути палити, щоб довести, що ти </a:t>
            </a:r>
            <a:r>
              <a:rPr lang="uk-UA" dirty="0" smtClean="0"/>
              <a:t>чоловік</a:t>
            </a:r>
            <a:endParaRPr lang="uk-UA" dirty="0"/>
          </a:p>
          <a:p>
            <a:pPr algn="r"/>
            <a:r>
              <a:rPr lang="uk-UA" dirty="0"/>
              <a:t>Жорж </a:t>
            </a:r>
            <a:r>
              <a:rPr lang="uk-UA" dirty="0" err="1"/>
              <a:t>Сименон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666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889" b="93778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51" y="171456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46" b="96175" l="9455" r="89455">
                        <a14:foregroundMark x1="30182" y1="49727" x2="28727" y2="51913"/>
                        <a14:foregroundMark x1="25818" y1="52459" x2="27273" y2="22404"/>
                        <a14:foregroundMark x1="20727" y1="56831" x2="25818" y2="20765"/>
                        <a14:foregroundMark x1="36727" y1="62295" x2="40000" y2="64481"/>
                        <a14:foregroundMark x1="26182" y1="32787" x2="20727" y2="546"/>
                        <a14:foregroundMark x1="24727" y1="25137" x2="17091" y2="3825"/>
                        <a14:foregroundMark x1="21818" y1="25683" x2="14909" y2="1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1113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667" b="96889" l="5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1205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5" r="4173" b="17901"/>
          <a:stretch/>
        </p:blipFill>
        <p:spPr bwMode="auto">
          <a:xfrm>
            <a:off x="3491880" y="5722302"/>
            <a:ext cx="2053695" cy="110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133426" y="282921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</a:t>
            </a:r>
            <a:r>
              <a:rPr lang="ru-RU" dirty="0" err="1"/>
              <a:t>звичкою</a:t>
            </a:r>
            <a:r>
              <a:rPr lang="ru-RU" dirty="0"/>
              <a:t>, </a:t>
            </a:r>
            <a:r>
              <a:rPr lang="ru-RU" dirty="0" err="1"/>
              <a:t>думаючи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кинути</a:t>
            </a:r>
            <a:r>
              <a:rPr lang="ru-RU" dirty="0"/>
              <a:t> </a:t>
            </a:r>
            <a:r>
              <a:rPr lang="ru-RU" dirty="0" err="1"/>
              <a:t>курити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легко,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вольового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. </a:t>
            </a:r>
          </a:p>
          <a:p>
            <a:pPr algn="just"/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паління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звичка</a:t>
            </a:r>
            <a:r>
              <a:rPr lang="ru-RU" dirty="0"/>
              <a:t>, а </a:t>
            </a:r>
            <a:r>
              <a:rPr lang="ru-RU" dirty="0" err="1" smtClean="0"/>
              <a:t>визначена</a:t>
            </a:r>
            <a:r>
              <a:rPr lang="ru-RU" dirty="0" smtClean="0"/>
              <a:t> </a:t>
            </a:r>
            <a:r>
              <a:rPr lang="ru-RU" dirty="0"/>
              <a:t>форма </a:t>
            </a:r>
            <a:r>
              <a:rPr lang="ru-RU" dirty="0" err="1"/>
              <a:t>наркотичної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Паління</a:t>
            </a:r>
            <a:r>
              <a:rPr lang="ru-RU" dirty="0" smtClean="0"/>
              <a:t> -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поводження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23209" y="16532"/>
            <a:ext cx="85692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Що таке паління тютюну?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788024" y="1862793"/>
            <a:ext cx="4334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Паління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робиш</a:t>
            </a:r>
            <a:r>
              <a:rPr lang="ru-RU" dirty="0"/>
              <a:t>, коли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робиш</a:t>
            </a:r>
            <a:r>
              <a:rPr lang="ru-RU" dirty="0"/>
              <a:t>.</a:t>
            </a:r>
          </a:p>
          <a:p>
            <a:pPr algn="r"/>
            <a:r>
              <a:rPr lang="ru-RU" dirty="0" err="1"/>
              <a:t>Ралф</a:t>
            </a:r>
            <a:r>
              <a:rPr lang="ru-RU" dirty="0"/>
              <a:t> </a:t>
            </a:r>
            <a:r>
              <a:rPr lang="ru-RU" dirty="0" err="1"/>
              <a:t>Емерсон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25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707904" y="3567781"/>
            <a:ext cx="4944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Відкриття </a:t>
            </a:r>
            <a:r>
              <a:rPr lang="uk-UA" dirty="0"/>
              <a:t>Христофором Колумбом в 1492 році Америки пов’язано з відкриттям європейцями багатьох нових для них рослин, серед яких був і тютюн. Незважаючи на заборону великого мореплавця, деякі з його моряків таємно привезли листя та насіння тютюну в Європу. Особливо популярним тютюн став в </a:t>
            </a:r>
            <a:r>
              <a:rPr lang="de-DE" dirty="0"/>
              <a:t>XVII –XVIII </a:t>
            </a:r>
            <a:r>
              <a:rPr lang="uk-UA" dirty="0"/>
              <a:t>столітті.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572000" y="18790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Вони </a:t>
            </a:r>
            <a:r>
              <a:rPr lang="ru-RU" dirty="0" err="1"/>
              <a:t>сідали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дерева, </a:t>
            </a:r>
          </a:p>
          <a:p>
            <a:pPr algn="r"/>
            <a:r>
              <a:rPr lang="ru-RU" dirty="0"/>
              <a:t>кидали у </a:t>
            </a:r>
            <a:r>
              <a:rPr lang="ru-RU" dirty="0" err="1"/>
              <a:t>розкладене</a:t>
            </a:r>
            <a:r>
              <a:rPr lang="ru-RU" dirty="0"/>
              <a:t> </a:t>
            </a:r>
            <a:r>
              <a:rPr lang="ru-RU" dirty="0" err="1"/>
              <a:t>багаття</a:t>
            </a:r>
            <a:r>
              <a:rPr lang="ru-RU" dirty="0"/>
              <a:t> </a:t>
            </a:r>
            <a:r>
              <a:rPr lang="ru-RU" dirty="0" err="1"/>
              <a:t>якісь</a:t>
            </a:r>
            <a:r>
              <a:rPr lang="ru-RU" dirty="0"/>
              <a:t> </a:t>
            </a:r>
          </a:p>
          <a:p>
            <a:pPr algn="r"/>
            <a:r>
              <a:rPr lang="ru-RU" dirty="0"/>
              <a:t>плоди і </a:t>
            </a:r>
            <a:r>
              <a:rPr lang="ru-RU" dirty="0" err="1"/>
              <a:t>сп'янялись</a:t>
            </a:r>
            <a:r>
              <a:rPr lang="ru-RU" dirty="0"/>
              <a:t> </a:t>
            </a:r>
            <a:r>
              <a:rPr lang="ru-RU" dirty="0" err="1"/>
              <a:t>димом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плодів</a:t>
            </a:r>
            <a:r>
              <a:rPr lang="ru-RU" dirty="0"/>
              <a:t>, </a:t>
            </a:r>
          </a:p>
          <a:p>
            <a:pPr algn="r"/>
            <a:r>
              <a:rPr lang="ru-RU" dirty="0"/>
              <a:t>як </a:t>
            </a:r>
            <a:r>
              <a:rPr lang="ru-RU" dirty="0" err="1"/>
              <a:t>елліни</a:t>
            </a:r>
            <a:r>
              <a:rPr lang="ru-RU" dirty="0"/>
              <a:t> </a:t>
            </a:r>
            <a:r>
              <a:rPr lang="ru-RU" dirty="0" err="1"/>
              <a:t>сп'яняються</a:t>
            </a:r>
            <a:r>
              <a:rPr lang="ru-RU" dirty="0"/>
              <a:t> вином.</a:t>
            </a:r>
          </a:p>
          <a:p>
            <a:pPr algn="r"/>
            <a:r>
              <a:rPr lang="ru-RU" dirty="0"/>
              <a:t>Геродот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8045"/>
            <a:ext cx="2674363" cy="42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77262" y="116632"/>
            <a:ext cx="90912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Історія вживання тютюну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04" y="809255"/>
            <a:ext cx="2717850" cy="38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488" y="4203090"/>
            <a:ext cx="1821121" cy="231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332623" y="1340768"/>
            <a:ext cx="5148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Основною причиною швидкого розповсюдження популярності тютюну стали його неправдиві лікувальні властивості. В 1560 році французький посол в Португалії Жан Ніко відправив тютюнове сім’я королеві Франції </a:t>
            </a:r>
            <a:r>
              <a:rPr lang="uk-UA" dirty="0" smtClean="0"/>
              <a:t>та </a:t>
            </a:r>
            <a:r>
              <a:rPr lang="uk-UA" dirty="0"/>
              <a:t>рекомендував їх як засіб від мігрені. Згодом його нюхальна мода поширилася по всій Франції. </a:t>
            </a:r>
            <a:r>
              <a:rPr lang="uk-UA" dirty="0" smtClean="0"/>
              <a:t>Жодна </a:t>
            </a:r>
            <a:r>
              <a:rPr lang="uk-UA" dirty="0"/>
              <a:t>церемонія не проходила без вживання тютюну у дуже великих кількостях.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34"/>
          <a:stretch/>
        </p:blipFill>
        <p:spPr bwMode="auto">
          <a:xfrm>
            <a:off x="3412976" y="4414074"/>
            <a:ext cx="1743075" cy="18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412977" y="332656"/>
            <a:ext cx="5731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Тютюн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розумовому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одурює</a:t>
            </a:r>
            <a:r>
              <a:rPr lang="ru-RU" dirty="0"/>
              <a:t> </a:t>
            </a:r>
            <a:r>
              <a:rPr lang="ru-RU" dirty="0" smtClean="0"/>
              <a:t>народ </a:t>
            </a:r>
            <a:r>
              <a:rPr lang="ru-RU" dirty="0"/>
              <a:t>Оноре де Бальзак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83567" y="5266513"/>
            <a:ext cx="2729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до тютюну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лояльне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295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14" y="1198234"/>
            <a:ext cx="7285508" cy="49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8234"/>
            <a:ext cx="6624736" cy="53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843808" y="332656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Сигара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послужити</a:t>
            </a:r>
            <a:r>
              <a:rPr lang="ru-RU" dirty="0"/>
              <a:t> хорошим </a:t>
            </a:r>
            <a:r>
              <a:rPr lang="ru-RU" dirty="0" err="1"/>
              <a:t>сурогатом</a:t>
            </a:r>
            <a:r>
              <a:rPr lang="ru-RU" dirty="0"/>
              <a:t> </a:t>
            </a:r>
            <a:r>
              <a:rPr lang="ru-RU" dirty="0" smtClean="0"/>
              <a:t>думки</a:t>
            </a:r>
          </a:p>
          <a:p>
            <a:pPr algn="r"/>
            <a:r>
              <a:rPr lang="ru-RU" dirty="0"/>
              <a:t>Артур </a:t>
            </a:r>
            <a:r>
              <a:rPr lang="ru-RU" dirty="0" err="1" smtClean="0"/>
              <a:t>Шопенгауер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75" y="4653136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899592" y="50140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Нікотин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028" name="Picture 4" descr="http://ciga.com.ua/image/image_gallery?uuid=075718d3-a7b7-4c29-b0cb-88811a8bee6a&amp;groupId=17221&amp;t=130483713087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49" r="7963"/>
          <a:stretch/>
        </p:blipFill>
        <p:spPr bwMode="auto">
          <a:xfrm rot="2637472">
            <a:off x="5612186" y="3706956"/>
            <a:ext cx="2715489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930" y="1744467"/>
            <a:ext cx="16573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89236" y="1700808"/>
            <a:ext cx="63150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Нікотин — </a:t>
            </a:r>
            <a:r>
              <a:rPr lang="uk-UA" dirty="0" err="1" smtClean="0"/>
              <a:t>нітрогеновмісна</a:t>
            </a:r>
            <a:r>
              <a:rPr lang="uk-UA" dirty="0" smtClean="0"/>
              <a:t> органічна сполука гетероциклічної будови. У чистому вигляді нікотин </a:t>
            </a:r>
            <a:r>
              <a:rPr lang="uk-UA" dirty="0"/>
              <a:t>— </a:t>
            </a:r>
            <a:r>
              <a:rPr lang="uk-UA" dirty="0" smtClean="0"/>
              <a:t>гігроскопічна масляниста пекуча рідина легкорозчинна у воді.</a:t>
            </a:r>
          </a:p>
          <a:p>
            <a:pPr algn="just"/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найнебезпечніших</a:t>
            </a:r>
            <a:r>
              <a:rPr lang="ru-RU" dirty="0"/>
              <a:t> отрут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Для </a:t>
            </a:r>
            <a:r>
              <a:rPr lang="ru-RU" dirty="0" err="1"/>
              <a:t>людини</a:t>
            </a:r>
            <a:r>
              <a:rPr lang="ru-RU" dirty="0"/>
              <a:t> смертельна доза </a:t>
            </a:r>
            <a:r>
              <a:rPr lang="ru-RU" dirty="0" err="1"/>
              <a:t>нікотину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50 до 100 </a:t>
            </a:r>
            <a:r>
              <a:rPr lang="ru-RU" dirty="0" err="1"/>
              <a:t>міліграм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2-3 </a:t>
            </a:r>
            <a:r>
              <a:rPr lang="ru-RU" dirty="0" err="1"/>
              <a:t>краплі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курець</a:t>
            </a:r>
            <a:r>
              <a:rPr lang="ru-RU" dirty="0"/>
              <a:t> </a:t>
            </a:r>
            <a:r>
              <a:rPr lang="ru-RU" dirty="0" err="1"/>
              <a:t>викурює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20000 сигарет, </a:t>
            </a:r>
            <a:r>
              <a:rPr lang="ru-RU" dirty="0" err="1"/>
              <a:t>або</a:t>
            </a:r>
            <a:r>
              <a:rPr lang="ru-RU" dirty="0"/>
              <a:t> 160 кг тютюну, </a:t>
            </a:r>
            <a:r>
              <a:rPr lang="ru-RU" dirty="0" err="1"/>
              <a:t>поглинаючи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800 г </a:t>
            </a:r>
            <a:r>
              <a:rPr lang="ru-RU" dirty="0" err="1"/>
              <a:t>нікотину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923928" y="834971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Паління</a:t>
            </a:r>
            <a:r>
              <a:rPr lang="ru-RU" dirty="0"/>
              <a:t> добре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бездіяльних</a:t>
            </a:r>
            <a:r>
              <a:rPr lang="ru-RU" dirty="0"/>
              <a:t> людей.</a:t>
            </a:r>
          </a:p>
          <a:p>
            <a:pPr algn="r"/>
            <a:r>
              <a:rPr lang="ru-RU" dirty="0"/>
              <a:t> </a:t>
            </a:r>
            <a:r>
              <a:rPr lang="ru-RU" dirty="0" err="1"/>
              <a:t>Й.В.Гете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2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6500" l="10000" r="96538">
                        <a14:foregroundMark x1="52692" y1="20000" x2="42692" y2="26000"/>
                        <a14:foregroundMark x1="31923" y1="32500" x2="13846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38977"/>
            <a:ext cx="2476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734" b="97929" l="5000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476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572000" y="11839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/>
              <a:t>Покуримо</a:t>
            </a:r>
            <a:r>
              <a:rPr lang="ru-RU" dirty="0"/>
              <a:t> люльки та й </a:t>
            </a:r>
            <a:r>
              <a:rPr lang="ru-RU" dirty="0" err="1"/>
              <a:t>забудемо</a:t>
            </a:r>
            <a:r>
              <a:rPr lang="ru-RU" dirty="0"/>
              <a:t> думки.</a:t>
            </a:r>
          </a:p>
          <a:p>
            <a:pPr algn="r"/>
            <a:r>
              <a:rPr lang="ru-RU" dirty="0"/>
              <a:t> Народна </a:t>
            </a:r>
            <a:r>
              <a:rPr lang="ru-RU" dirty="0" err="1"/>
              <a:t>мудрість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1947628" y="260648"/>
            <a:ext cx="5248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Дія на організм</a:t>
            </a:r>
            <a:endParaRPr lang="uk-UA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06244" y="2198158"/>
            <a:ext cx="61504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Проникнувши в організм, нікотин через кров легко і швидко проникає майже у всі органи і тканини. Через 2-3 хвилини після вдихання тютюнового диму він вже досягає головного мозку, </a:t>
            </a:r>
            <a:r>
              <a:rPr lang="uk-UA" dirty="0" smtClean="0"/>
              <a:t>проявляючи </a:t>
            </a:r>
            <a:r>
              <a:rPr lang="uk-UA" dirty="0"/>
              <a:t>на </a:t>
            </a:r>
            <a:r>
              <a:rPr lang="uk-UA" dirty="0" smtClean="0"/>
              <a:t>ньому </a:t>
            </a:r>
            <a:r>
              <a:rPr lang="uk-UA" dirty="0"/>
              <a:t>специфічну дурманну дію, яка особлива </a:t>
            </a:r>
            <a:r>
              <a:rPr lang="uk-UA" dirty="0" smtClean="0"/>
              <a:t>помітна </a:t>
            </a:r>
            <a:r>
              <a:rPr lang="uk-UA" dirty="0"/>
              <a:t>у </a:t>
            </a:r>
            <a:r>
              <a:rPr lang="uk-UA" dirty="0" smtClean="0"/>
              <a:t>людини, яка не курить.</a:t>
            </a:r>
            <a:endParaRPr lang="uk-UA" dirty="0"/>
          </a:p>
          <a:p>
            <a:pPr algn="just"/>
            <a:r>
              <a:rPr lang="uk-UA" dirty="0"/>
              <a:t>Після закінчення куріння вміст нікотину в мозку починає падати приблизно через 30 хвилин, зате він починає накопичуватися в </a:t>
            </a:r>
            <a:r>
              <a:rPr lang="uk-UA" dirty="0" smtClean="0"/>
              <a:t>інших </a:t>
            </a:r>
            <a:r>
              <a:rPr lang="uk-UA" dirty="0"/>
              <a:t>тканинах, зберігаючись там досить довго (до 2 тижнів його ще можна виявити в організмі сучасними методами). Згодом нікотин виводиться через печінку, легені, нирки, отруюючи все на своєму шляху. </a:t>
            </a:r>
          </a:p>
        </p:txBody>
      </p:sp>
    </p:spTree>
    <p:extLst>
      <p:ext uri="{BB962C8B-B14F-4D97-AF65-F5344CB8AC3E}">
        <p14:creationId xmlns:p14="http://schemas.microsoft.com/office/powerpoint/2010/main" xmlns="" val="34947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онавч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720</TotalTime>
  <Words>1386</Words>
  <Application>Microsoft Office PowerPoint</Application>
  <PresentationFormat>Екран (4:3)</PresentationFormat>
  <Paragraphs>203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Виконавча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Користувач Windows</cp:lastModifiedBy>
  <cp:revision>61</cp:revision>
  <dcterms:created xsi:type="dcterms:W3CDTF">2010-02-23T11:30:32Z</dcterms:created>
  <dcterms:modified xsi:type="dcterms:W3CDTF">2013-01-30T18:44:00Z</dcterms:modified>
</cp:coreProperties>
</file>