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297" r:id="rId4"/>
    <p:sldId id="298" r:id="rId5"/>
    <p:sldId id="300" r:id="rId6"/>
    <p:sldId id="301" r:id="rId7"/>
    <p:sldId id="302" r:id="rId8"/>
    <p:sldId id="304" r:id="rId9"/>
    <p:sldId id="303" r:id="rId10"/>
    <p:sldId id="296" r:id="rId11"/>
    <p:sldId id="259" r:id="rId12"/>
    <p:sldId id="305" r:id="rId13"/>
    <p:sldId id="258" r:id="rId14"/>
    <p:sldId id="294" r:id="rId15"/>
    <p:sldId id="295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FFFF00"/>
    <a:srgbClr val="FFFFFF"/>
    <a:srgbClr val="808080"/>
    <a:srgbClr val="5F5F5F"/>
    <a:srgbClr val="DBEFF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B6C595-4C35-4FEC-8114-2186F2BE4D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24887-CCA9-4547-9B4D-17B22F2036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21BA3-F3AD-414C-9982-3366021FE5A7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0E3EC-463E-4C6F-BB8B-D425CD4DFB9D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4A1C0-ADE0-47A2-9385-24D7137429C7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30AC5-56FD-4E58-A06E-4A7F7554F9B7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212155-8D68-44DE-BD6B-4B3D4DF723F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44D12-6FE5-4401-84AE-CE447E592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90AA-7DFB-4D30-88C6-E0C91A508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511328-764A-42D4-B21F-4EB1EBCEF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750419-A65E-4661-B9C3-8555EDD88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2C010A-6344-4811-A380-D0AC505D2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76A88-0B56-4519-9CA0-BAD7F487B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87BC-3C43-4884-A705-95032A191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74474-E277-42A2-B050-06E4089F8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75BF-2F50-4BCD-BF23-2F40BF57E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01CB-A548-4E1C-83BD-42DAA73AE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BA295-8904-4B88-978C-FE0E2138B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C499F-0E07-47A0-9C10-7BDD78673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9B99-E63C-4EAD-8E19-736D0B4F0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B83E776-D9C5-4546-AC9E-77CF5A57F1B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5373216"/>
            <a:ext cx="9396536" cy="1066800"/>
          </a:xfrm>
        </p:spPr>
        <p:txBody>
          <a:bodyPr/>
          <a:lstStyle/>
          <a:p>
            <a:r>
              <a:rPr lang="uk-UA" sz="2100" dirty="0" smtClean="0">
                <a:solidFill>
                  <a:schemeClr val="tx2"/>
                </a:solidFill>
              </a:rPr>
              <a:t>Методика проведення штучного дихання і закритого масажу серця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Виконали: Медведєва Аліна, </a:t>
            </a:r>
            <a:r>
              <a:rPr lang="uk-UA" dirty="0" err="1" smtClean="0"/>
              <a:t>Ступар</a:t>
            </a:r>
            <a:r>
              <a:rPr lang="uk-UA" dirty="0" smtClean="0"/>
              <a:t> Даша та Кононова </a:t>
            </a:r>
            <a:r>
              <a:rPr lang="uk-UA" dirty="0" err="1" smtClean="0"/>
              <a:t>Кристина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1" name="Freeform 7"/>
          <p:cNvSpPr>
            <a:spLocks/>
          </p:cNvSpPr>
          <p:nvPr/>
        </p:nvSpPr>
        <p:spPr bwMode="gray">
          <a:xfrm>
            <a:off x="1582738" y="2397125"/>
            <a:ext cx="7016750" cy="3106738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14" name="AutoShape 10"/>
          <p:cNvSpPr>
            <a:spLocks noChangeArrowheads="1"/>
          </p:cNvSpPr>
          <p:nvPr/>
        </p:nvSpPr>
        <p:spPr bwMode="gray">
          <a:xfrm>
            <a:off x="2603500" y="2728913"/>
            <a:ext cx="214313" cy="131762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15" name="AutoShape 11"/>
          <p:cNvSpPr>
            <a:spLocks noChangeArrowheads="1"/>
          </p:cNvSpPr>
          <p:nvPr/>
        </p:nvSpPr>
        <p:spPr bwMode="gray">
          <a:xfrm>
            <a:off x="3462338" y="3041650"/>
            <a:ext cx="250825" cy="182563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16" name="AutoShape 12"/>
          <p:cNvSpPr>
            <a:spLocks noChangeArrowheads="1"/>
          </p:cNvSpPr>
          <p:nvPr/>
        </p:nvSpPr>
        <p:spPr bwMode="gray">
          <a:xfrm>
            <a:off x="4397375" y="3343275"/>
            <a:ext cx="341313" cy="2905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18" name="AutoShape 14"/>
          <p:cNvSpPr>
            <a:spLocks noChangeArrowheads="1"/>
          </p:cNvSpPr>
          <p:nvPr/>
        </p:nvSpPr>
        <p:spPr bwMode="gray">
          <a:xfrm>
            <a:off x="6646863" y="3965575"/>
            <a:ext cx="536575" cy="647700"/>
          </a:xfrm>
          <a:prstGeom prst="can">
            <a:avLst>
              <a:gd name="adj" fmla="val 21420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19" name="AutoShape 15"/>
          <p:cNvSpPr>
            <a:spLocks noChangeArrowheads="1"/>
          </p:cNvSpPr>
          <p:nvPr/>
        </p:nvSpPr>
        <p:spPr bwMode="gray">
          <a:xfrm>
            <a:off x="5495925" y="3705225"/>
            <a:ext cx="422275" cy="404813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black">
          <a:xfrm>
            <a:off x="2257425" y="2090738"/>
            <a:ext cx="866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black">
          <a:xfrm>
            <a:off x="3149600" y="2105025"/>
            <a:ext cx="866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 </a:t>
            </a:r>
            <a:r>
              <a:rPr lang="en-US" b="1" dirty="0"/>
              <a:t>2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black">
          <a:xfrm>
            <a:off x="4132263" y="2108200"/>
            <a:ext cx="866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31123" name="Text Box 19"/>
          <p:cNvSpPr txBox="1">
            <a:spLocks noChangeArrowheads="1"/>
          </p:cNvSpPr>
          <p:nvPr/>
        </p:nvSpPr>
        <p:spPr bwMode="black">
          <a:xfrm>
            <a:off x="5264150" y="2101850"/>
            <a:ext cx="868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black">
          <a:xfrm>
            <a:off x="6454775" y="2098675"/>
            <a:ext cx="868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431127" name="Text Box 23"/>
          <p:cNvSpPr txBox="1">
            <a:spLocks noChangeArrowheads="1"/>
          </p:cNvSpPr>
          <p:nvPr/>
        </p:nvSpPr>
        <p:spPr bwMode="gray">
          <a:xfrm>
            <a:off x="179512" y="2924944"/>
            <a:ext cx="22653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</a:t>
            </a:r>
            <a:r>
              <a:rPr lang="ru-RU" b="1" dirty="0" err="1"/>
              <a:t>Постраждалого</a:t>
            </a:r>
            <a:r>
              <a:rPr lang="ru-RU" b="1" dirty="0"/>
              <a:t> </a:t>
            </a:r>
            <a:r>
              <a:rPr lang="ru-RU" b="1" dirty="0" err="1"/>
              <a:t>кладуть</a:t>
            </a:r>
            <a:r>
              <a:rPr lang="ru-RU" b="1" dirty="0"/>
              <a:t> на </a:t>
            </a:r>
            <a:r>
              <a:rPr lang="ru-RU" b="1" dirty="0" err="1"/>
              <a:t>живіт</a:t>
            </a:r>
            <a:endParaRPr lang="en-US" b="1" dirty="0"/>
          </a:p>
        </p:txBody>
      </p:sp>
      <p:sp>
        <p:nvSpPr>
          <p:cNvPr id="431128" name="Text Box 24"/>
          <p:cNvSpPr txBox="1">
            <a:spLocks noChangeArrowheads="1"/>
          </p:cNvSpPr>
          <p:nvPr/>
        </p:nvSpPr>
        <p:spPr bwMode="gray">
          <a:xfrm>
            <a:off x="1475656" y="3645024"/>
            <a:ext cx="24050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</a:t>
            </a:r>
            <a:r>
              <a:rPr lang="ru-RU" b="1" dirty="0" err="1"/>
              <a:t>Рятувальник</a:t>
            </a:r>
            <a:r>
              <a:rPr lang="ru-RU" b="1" dirty="0"/>
              <a:t> </a:t>
            </a:r>
            <a:r>
              <a:rPr lang="ru-RU" b="1" dirty="0" err="1"/>
              <a:t>стає</a:t>
            </a:r>
            <a:r>
              <a:rPr lang="ru-RU" b="1" dirty="0"/>
              <a:t> над </a:t>
            </a:r>
            <a:r>
              <a:rPr lang="ru-RU" b="1" dirty="0" err="1"/>
              <a:t>постраждалим</a:t>
            </a:r>
            <a:endParaRPr lang="en-US" b="1" dirty="0"/>
          </a:p>
        </p:txBody>
      </p:sp>
      <p:sp>
        <p:nvSpPr>
          <p:cNvPr id="431129" name="Text Box 25"/>
          <p:cNvSpPr txBox="1">
            <a:spLocks noChangeArrowheads="1"/>
          </p:cNvSpPr>
          <p:nvPr/>
        </p:nvSpPr>
        <p:spPr bwMode="gray">
          <a:xfrm>
            <a:off x="2555776" y="4293096"/>
            <a:ext cx="264038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/>
              <a:t> </a:t>
            </a:r>
            <a:r>
              <a:rPr lang="ru-RU" b="1" dirty="0"/>
              <a:t>На спину, через лопатки, </a:t>
            </a:r>
            <a:r>
              <a:rPr lang="ru-RU" b="1" dirty="0" err="1"/>
              <a:t>протягують</a:t>
            </a:r>
            <a:r>
              <a:rPr lang="ru-RU" b="1" dirty="0"/>
              <a:t> рушник</a:t>
            </a:r>
            <a:endParaRPr lang="en-US" b="1" dirty="0"/>
          </a:p>
        </p:txBody>
      </p:sp>
      <p:sp>
        <p:nvSpPr>
          <p:cNvPr id="431130" name="Text Box 26"/>
          <p:cNvSpPr txBox="1">
            <a:spLocks noChangeArrowheads="1"/>
          </p:cNvSpPr>
          <p:nvPr/>
        </p:nvSpPr>
        <p:spPr bwMode="gray">
          <a:xfrm>
            <a:off x="3275856" y="5157192"/>
            <a:ext cx="32160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ru-RU" b="1" dirty="0" err="1"/>
              <a:t>проводять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пахвами</a:t>
            </a:r>
            <a:r>
              <a:rPr lang="ru-RU" b="1" dirty="0"/>
              <a:t> до переду</a:t>
            </a:r>
            <a:endParaRPr lang="en-US" b="1" dirty="0"/>
          </a:p>
        </p:txBody>
      </p:sp>
      <p:sp>
        <p:nvSpPr>
          <p:cNvPr id="431131" name="Text Box 27"/>
          <p:cNvSpPr txBox="1">
            <a:spLocks noChangeArrowheads="1"/>
          </p:cNvSpPr>
          <p:nvPr/>
        </p:nvSpPr>
        <p:spPr bwMode="gray">
          <a:xfrm>
            <a:off x="4427984" y="5733256"/>
            <a:ext cx="404003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/>
              <a:t>Рятівник</a:t>
            </a:r>
            <a:r>
              <a:rPr lang="ru-RU" b="1" dirty="0"/>
              <a:t> </a:t>
            </a:r>
            <a:r>
              <a:rPr lang="ru-RU" b="1" dirty="0" err="1"/>
              <a:t>бере</a:t>
            </a:r>
            <a:r>
              <a:rPr lang="ru-RU" b="1" dirty="0"/>
              <a:t> </a:t>
            </a:r>
            <a:r>
              <a:rPr lang="ru-RU" b="1" dirty="0" err="1"/>
              <a:t>кінці</a:t>
            </a:r>
            <a:r>
              <a:rPr lang="ru-RU" b="1" dirty="0"/>
              <a:t> рушника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ритмічно</a:t>
            </a:r>
            <a:r>
              <a:rPr lang="ru-RU" b="1" dirty="0"/>
              <a:t> </a:t>
            </a:r>
            <a:r>
              <a:rPr lang="ru-RU" b="1" dirty="0" err="1"/>
              <a:t>піднімає</a:t>
            </a:r>
            <a:r>
              <a:rPr lang="ru-RU" b="1" dirty="0"/>
              <a:t> та </a:t>
            </a:r>
            <a:r>
              <a:rPr lang="ru-RU" b="1" dirty="0" err="1"/>
              <a:t>опускає</a:t>
            </a:r>
            <a:r>
              <a:rPr lang="ru-RU" b="1" dirty="0"/>
              <a:t> </a:t>
            </a:r>
            <a:r>
              <a:rPr lang="ru-RU" b="1" dirty="0" err="1"/>
              <a:t>тіло</a:t>
            </a:r>
            <a:r>
              <a:rPr lang="ru-RU" b="1" dirty="0"/>
              <a:t> </a:t>
            </a:r>
            <a:r>
              <a:rPr lang="ru-RU" b="1" dirty="0" err="1"/>
              <a:t>постраждалого</a:t>
            </a:r>
            <a:endParaRPr lang="en-US" b="1" dirty="0"/>
          </a:p>
        </p:txBody>
      </p:sp>
      <p:cxnSp>
        <p:nvCxnSpPr>
          <p:cNvPr id="431132" name="AutoShape 28"/>
          <p:cNvCxnSpPr>
            <a:cxnSpLocks noChangeShapeType="1"/>
            <a:stCxn id="431114" idx="3"/>
            <a:endCxn id="431127" idx="0"/>
          </p:cNvCxnSpPr>
          <p:nvPr/>
        </p:nvCxnSpPr>
        <p:spPr bwMode="gray">
          <a:xfrm rot="5400000">
            <a:off x="1979292" y="2193578"/>
            <a:ext cx="64269" cy="1398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3" name="AutoShape 29"/>
          <p:cNvCxnSpPr>
            <a:cxnSpLocks noChangeShapeType="1"/>
            <a:stCxn id="431115" idx="3"/>
            <a:endCxn id="431128" idx="0"/>
          </p:cNvCxnSpPr>
          <p:nvPr/>
        </p:nvCxnSpPr>
        <p:spPr bwMode="gray">
          <a:xfrm rot="5400000">
            <a:off x="2922564" y="2979836"/>
            <a:ext cx="420811" cy="9095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4" name="AutoShape 30"/>
          <p:cNvCxnSpPr>
            <a:cxnSpLocks noChangeShapeType="1"/>
            <a:stCxn id="431116" idx="3"/>
            <a:endCxn id="431129" idx="0"/>
          </p:cNvCxnSpPr>
          <p:nvPr/>
        </p:nvCxnSpPr>
        <p:spPr bwMode="gray">
          <a:xfrm rot="5400000">
            <a:off x="3892346" y="3617410"/>
            <a:ext cx="659308" cy="692064"/>
          </a:xfrm>
          <a:prstGeom prst="bentConnector3">
            <a:avLst>
              <a:gd name="adj1" fmla="val 64936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5" name="AutoShape 31"/>
          <p:cNvCxnSpPr>
            <a:cxnSpLocks noChangeShapeType="1"/>
          </p:cNvCxnSpPr>
          <p:nvPr/>
        </p:nvCxnSpPr>
        <p:spPr bwMode="gray">
          <a:xfrm rot="5400000">
            <a:off x="4820053" y="4189059"/>
            <a:ext cx="1047154" cy="823181"/>
          </a:xfrm>
          <a:prstGeom prst="bentConnector3">
            <a:avLst>
              <a:gd name="adj1" fmla="val 82242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431136" name="AutoShape 32"/>
          <p:cNvCxnSpPr>
            <a:cxnSpLocks noChangeShapeType="1"/>
            <a:stCxn id="431118" idx="3"/>
            <a:endCxn id="431131" idx="0"/>
          </p:cNvCxnSpPr>
          <p:nvPr/>
        </p:nvCxnSpPr>
        <p:spPr bwMode="gray">
          <a:xfrm rot="5400000">
            <a:off x="6121588" y="4939692"/>
            <a:ext cx="1119981" cy="467147"/>
          </a:xfrm>
          <a:prstGeom prst="bentConnector3">
            <a:avLst>
              <a:gd name="adj1" fmla="val 70097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431137" name="AutoShape 33"/>
          <p:cNvSpPr>
            <a:spLocks noChangeArrowheads="1"/>
          </p:cNvSpPr>
          <p:nvPr/>
        </p:nvSpPr>
        <p:spPr bwMode="gray">
          <a:xfrm>
            <a:off x="6646863" y="2441575"/>
            <a:ext cx="536575" cy="1639888"/>
          </a:xfrm>
          <a:prstGeom prst="can">
            <a:avLst>
              <a:gd name="adj" fmla="val 27945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38" name="AutoShape 34"/>
          <p:cNvSpPr>
            <a:spLocks noChangeArrowheads="1"/>
          </p:cNvSpPr>
          <p:nvPr/>
        </p:nvSpPr>
        <p:spPr bwMode="gray">
          <a:xfrm>
            <a:off x="5495925" y="2438400"/>
            <a:ext cx="422275" cy="1358900"/>
          </a:xfrm>
          <a:prstGeom prst="can">
            <a:avLst>
              <a:gd name="adj" fmla="val 27398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39" name="AutoShape 35"/>
          <p:cNvSpPr>
            <a:spLocks noChangeArrowheads="1"/>
          </p:cNvSpPr>
          <p:nvPr/>
        </p:nvSpPr>
        <p:spPr bwMode="gray">
          <a:xfrm>
            <a:off x="4397375" y="2435225"/>
            <a:ext cx="341313" cy="996950"/>
          </a:xfrm>
          <a:prstGeom prst="can">
            <a:avLst>
              <a:gd name="adj" fmla="val 28209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40" name="AutoShape 36"/>
          <p:cNvSpPr>
            <a:spLocks noChangeArrowheads="1"/>
          </p:cNvSpPr>
          <p:nvPr/>
        </p:nvSpPr>
        <p:spPr bwMode="gray">
          <a:xfrm>
            <a:off x="3462338" y="2441575"/>
            <a:ext cx="250825" cy="654050"/>
          </a:xfrm>
          <a:prstGeom prst="can">
            <a:avLst>
              <a:gd name="adj" fmla="val 23806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41" name="AutoShape 37"/>
          <p:cNvSpPr>
            <a:spLocks noChangeArrowheads="1"/>
          </p:cNvSpPr>
          <p:nvPr/>
        </p:nvSpPr>
        <p:spPr bwMode="gray">
          <a:xfrm>
            <a:off x="2603500" y="2443163"/>
            <a:ext cx="214313" cy="339725"/>
          </a:xfrm>
          <a:prstGeom prst="can">
            <a:avLst>
              <a:gd name="adj" fmla="val 26911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14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Каллістова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НЕПРЯМИЙ (ЗАКРИТИЙ) МАСАЖ СЕРЦЯ</a:t>
            </a:r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9" name="Рисунок 8" descr="масса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320734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массаж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068960"/>
            <a:ext cx="2523356" cy="2820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6732240" cy="1143000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НЕПРЯМИЙ (ЗАКРИТИЙ) МАСАЖ СЕРЦЯ</a:t>
            </a:r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72000" y="3717032"/>
            <a:ext cx="4051300" cy="1440160"/>
            <a:chOff x="2728" y="1008"/>
            <a:chExt cx="2552" cy="576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1520" y="3717032"/>
            <a:ext cx="4051300" cy="1440160"/>
            <a:chOff x="2728" y="1008"/>
            <a:chExt cx="2552" cy="57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1560" y="38610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Один </a:t>
            </a:r>
            <a:r>
              <a:rPr lang="ru-RU" sz="2000" b="1" dirty="0" err="1">
                <a:solidFill>
                  <a:schemeClr val="bg1"/>
                </a:solidFill>
              </a:rPr>
              <a:t>реаніматор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789040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Два </a:t>
            </a:r>
            <a:r>
              <a:rPr lang="ru-RU" sz="2000" b="1" dirty="0" err="1" smtClean="0">
                <a:solidFill>
                  <a:schemeClr val="bg1"/>
                </a:solidFill>
              </a:rPr>
              <a:t>реаніматори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37729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 </a:t>
            </a:r>
            <a:r>
              <a:rPr lang="ru-RU" sz="2000" b="1" dirty="0" err="1">
                <a:solidFill>
                  <a:schemeClr val="bg1"/>
                </a:solidFill>
              </a:rPr>
              <a:t>вдихи</a:t>
            </a:r>
            <a:r>
              <a:rPr lang="ru-RU" sz="2000" b="1" dirty="0">
                <a:solidFill>
                  <a:schemeClr val="bg1"/>
                </a:solidFill>
              </a:rPr>
              <a:t> - 10-12 </a:t>
            </a:r>
            <a:r>
              <a:rPr lang="ru-RU" sz="2000" b="1" dirty="0" err="1">
                <a:solidFill>
                  <a:schemeClr val="bg1"/>
                </a:solidFill>
              </a:rPr>
              <a:t>натискань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грудну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стінку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3651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 </a:t>
            </a:r>
            <a:r>
              <a:rPr lang="ru-RU" sz="2000" b="1" dirty="0" err="1">
                <a:solidFill>
                  <a:schemeClr val="bg1"/>
                </a:solidFill>
              </a:rPr>
              <a:t>вдих</a:t>
            </a:r>
            <a:r>
              <a:rPr lang="ru-RU" sz="2000" b="1" dirty="0">
                <a:solidFill>
                  <a:schemeClr val="bg1"/>
                </a:solidFill>
              </a:rPr>
              <a:t> - 5 </a:t>
            </a:r>
            <a:r>
              <a:rPr lang="ru-RU" sz="2000" b="1" dirty="0" err="1">
                <a:solidFill>
                  <a:schemeClr val="bg1"/>
                </a:solidFill>
              </a:rPr>
              <a:t>натискань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грудну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стінку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7728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Масаж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</a:t>
            </a:r>
            <a:r>
              <a:rPr lang="ru-RU" b="1" dirty="0" err="1"/>
              <a:t>здійснюють</a:t>
            </a:r>
            <a:r>
              <a:rPr lang="ru-RU" b="1" dirty="0"/>
              <a:t> шляхом </a:t>
            </a:r>
            <a:r>
              <a:rPr lang="ru-RU" b="1" dirty="0" err="1"/>
              <a:t>ритмічного</a:t>
            </a:r>
            <a:r>
              <a:rPr lang="ru-RU" b="1" dirty="0"/>
              <a:t> </a:t>
            </a:r>
            <a:r>
              <a:rPr lang="ru-RU" b="1" dirty="0" err="1"/>
              <a:t>стискання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</a:t>
            </a:r>
            <a:r>
              <a:rPr lang="ru-RU" b="1" dirty="0" err="1"/>
              <a:t>безпосередньо</a:t>
            </a:r>
            <a:r>
              <a:rPr lang="ru-RU" b="1" dirty="0"/>
              <a:t> рукою (</a:t>
            </a:r>
            <a:r>
              <a:rPr lang="ru-RU" b="1" dirty="0" err="1"/>
              <a:t>відкритий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прямий</a:t>
            </a:r>
            <a:r>
              <a:rPr lang="ru-RU" b="1" dirty="0"/>
              <a:t>, </a:t>
            </a:r>
            <a:r>
              <a:rPr lang="ru-RU" b="1" dirty="0" err="1"/>
              <a:t>масаж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)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грудиною </a:t>
            </a:r>
            <a:r>
              <a:rPr lang="ru-RU" b="1" dirty="0" err="1"/>
              <a:t>і</a:t>
            </a:r>
            <a:r>
              <a:rPr lang="ru-RU" b="1" dirty="0"/>
              <a:t> хребтом (</a:t>
            </a:r>
            <a:r>
              <a:rPr lang="ru-RU" b="1" dirty="0" err="1"/>
              <a:t>непрямий</a:t>
            </a:r>
            <a:r>
              <a:rPr lang="ru-RU" b="1" dirty="0"/>
              <a:t>,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закритий</a:t>
            </a:r>
            <a:r>
              <a:rPr lang="ru-RU" b="1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 </a:t>
            </a:r>
            <a:r>
              <a:rPr lang="ru-RU" sz="2800" dirty="0" err="1"/>
              <a:t>проведенні</a:t>
            </a:r>
            <a:r>
              <a:rPr lang="ru-RU" sz="2800" dirty="0"/>
              <a:t> </a:t>
            </a:r>
            <a:r>
              <a:rPr lang="ru-RU" sz="2800" dirty="0" err="1"/>
              <a:t>реанімаційних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: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187624" y="2965078"/>
            <a:ext cx="7416824" cy="895970"/>
            <a:chOff x="720" y="1392"/>
            <a:chExt cx="4058" cy="48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55577" y="4017243"/>
            <a:ext cx="7488832" cy="688975"/>
            <a:chOff x="720" y="1392"/>
            <a:chExt cx="4058" cy="480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07504" y="5013176"/>
            <a:ext cx="6768752" cy="1008112"/>
            <a:chOff x="720" y="1392"/>
            <a:chExt cx="4058" cy="480"/>
          </a:xfrm>
        </p:grpSpPr>
        <p:sp>
          <p:nvSpPr>
            <p:cNvPr id="5134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6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1691679" y="2101478"/>
            <a:ext cx="7237313" cy="688975"/>
            <a:chOff x="720" y="1392"/>
            <a:chExt cx="4058" cy="480"/>
          </a:xfrm>
        </p:grpSpPr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4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43" name="Text Box 23"/>
          <p:cNvSpPr txBox="1">
            <a:spLocks noChangeArrowheads="1"/>
          </p:cNvSpPr>
          <p:nvPr/>
        </p:nvSpPr>
        <p:spPr bwMode="white">
          <a:xfrm>
            <a:off x="1800200" y="2215778"/>
            <a:ext cx="7452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err="1" smtClean="0">
                <a:solidFill>
                  <a:schemeClr val="bg1"/>
                </a:solidFill>
              </a:rPr>
              <a:t>Забезпечити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прохідність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дихальних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шляхів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white">
          <a:xfrm>
            <a:off x="1619671" y="3073028"/>
            <a:ext cx="63380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smtClean="0">
                <a:solidFill>
                  <a:schemeClr val="bg1"/>
                </a:solidFill>
              </a:rPr>
              <a:t>Провести </a:t>
            </a:r>
            <a:r>
              <a:rPr lang="ru-RU" sz="2000" b="1" dirty="0" err="1">
                <a:solidFill>
                  <a:schemeClr val="bg1"/>
                </a:solidFill>
              </a:rPr>
              <a:t>штучну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вентиляцію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легень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закритий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масаж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серця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1259632" y="4120033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err="1" smtClean="0">
                <a:solidFill>
                  <a:schemeClr val="bg1"/>
                </a:solidFill>
              </a:rPr>
              <a:t>Забезпечити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надійний</a:t>
            </a:r>
            <a:r>
              <a:rPr lang="ru-RU" sz="2000" b="1" dirty="0">
                <a:solidFill>
                  <a:schemeClr val="bg1"/>
                </a:solidFill>
              </a:rPr>
              <a:t> доступ до </a:t>
            </a:r>
            <a:r>
              <a:rPr lang="ru-RU" sz="2000" b="1" dirty="0" err="1" smtClean="0">
                <a:solidFill>
                  <a:schemeClr val="bg1"/>
                </a:solidFill>
              </a:rPr>
              <a:t>вени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white">
          <a:xfrm>
            <a:off x="467544" y="5169386"/>
            <a:ext cx="62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err="1" smtClean="0">
                <a:solidFill>
                  <a:schemeClr val="bg1"/>
                </a:solidFill>
              </a:rPr>
              <a:t>Здійснити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внутрішньовенне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введення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лікарських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засобів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14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35496" y="5260603"/>
            <a:ext cx="792163" cy="949325"/>
          </a:xfrm>
          <a:prstGeom prst="rect">
            <a:avLst/>
          </a:prstGeom>
          <a:noFill/>
        </p:spPr>
      </p:pic>
      <p:pic>
        <p:nvPicPr>
          <p:cNvPr id="5148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611560" y="3991843"/>
            <a:ext cx="792163" cy="949325"/>
          </a:xfrm>
          <a:prstGeom prst="rect">
            <a:avLst/>
          </a:prstGeom>
          <a:noFill/>
        </p:spPr>
      </p:pic>
      <p:pic>
        <p:nvPicPr>
          <p:cNvPr id="5149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021935" y="3055739"/>
            <a:ext cx="741753" cy="949325"/>
          </a:xfrm>
          <a:prstGeom prst="rect">
            <a:avLst/>
          </a:prstGeom>
          <a:noFill/>
        </p:spPr>
      </p:pic>
      <p:pic>
        <p:nvPicPr>
          <p:cNvPr id="5150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47664" y="2060848"/>
            <a:ext cx="792162" cy="949325"/>
          </a:xfrm>
          <a:prstGeom prst="rect">
            <a:avLst/>
          </a:prstGeom>
          <a:noFill/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white">
          <a:xfrm>
            <a:off x="395536" y="530120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white">
          <a:xfrm>
            <a:off x="1907704" y="220486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white">
          <a:xfrm>
            <a:off x="1344197" y="3154164"/>
            <a:ext cx="3567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white">
          <a:xfrm>
            <a:off x="933823" y="412678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pic>
        <p:nvPicPr>
          <p:cNvPr id="5157" name="Picture 3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3275856" y="5661248"/>
            <a:ext cx="5651202" cy="776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483768" y="4365104"/>
            <a:ext cx="5939234" cy="10801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1619672" y="3068960"/>
            <a:ext cx="6912768" cy="10801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323528" y="1772816"/>
            <a:ext cx="6695256" cy="10801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943600" cy="1143000"/>
          </a:xfrm>
        </p:spPr>
        <p:txBody>
          <a:bodyPr/>
          <a:lstStyle/>
          <a:p>
            <a:r>
              <a:rPr lang="ru-RU" sz="2800" dirty="0" err="1"/>
              <a:t>Масаж</a:t>
            </a:r>
            <a:r>
              <a:rPr lang="ru-RU" sz="2800" dirty="0"/>
              <a:t> </a:t>
            </a:r>
            <a:r>
              <a:rPr lang="ru-RU" sz="2800" dirty="0" err="1"/>
              <a:t>ефективний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при </a:t>
            </a:r>
            <a:r>
              <a:rPr lang="ru-RU" sz="2800" dirty="0" err="1"/>
              <a:t>натисканні</a:t>
            </a:r>
            <a:r>
              <a:rPr lang="ru-RU" sz="2800" dirty="0"/>
              <a:t>: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1741" y="1948582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black">
          <a:xfrm>
            <a:off x="637779" y="1916832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35696" y="3241353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1886496" y="3209603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751981" y="4612878"/>
            <a:ext cx="523875" cy="527050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2805956" y="4581128"/>
            <a:ext cx="31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491880" y="5761633"/>
            <a:ext cx="523875" cy="527050"/>
            <a:chOff x="1188" y="2532"/>
            <a:chExt cx="330" cy="332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65" name="Picture 21" descr="d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</p:spPr>
        </p:pic>
      </p:grp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3537918" y="5729883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1331640" y="1772816"/>
            <a:ext cx="59834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B0F0"/>
                </a:solidFill>
              </a:rPr>
              <a:t>Відчувається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пульсова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хвиля</a:t>
            </a:r>
            <a:r>
              <a:rPr lang="ru-RU" sz="2000" dirty="0">
                <a:solidFill>
                  <a:srgbClr val="00B0F0"/>
                </a:solidFill>
              </a:rPr>
              <a:t> на </a:t>
            </a:r>
            <a:r>
              <a:rPr lang="ru-RU" sz="2000" dirty="0" err="1">
                <a:solidFill>
                  <a:srgbClr val="00B0F0"/>
                </a:solidFill>
              </a:rPr>
              <a:t>сонній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і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стегновій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артеріях</a:t>
            </a:r>
            <a:r>
              <a:rPr lang="ru-RU" sz="2000" dirty="0">
                <a:solidFill>
                  <a:srgbClr val="00B0F0"/>
                </a:solidFill>
              </a:rPr>
              <a:t>, а </a:t>
            </a:r>
            <a:r>
              <a:rPr lang="ru-RU" sz="2000" dirty="0" err="1">
                <a:solidFill>
                  <a:srgbClr val="00B0F0"/>
                </a:solidFill>
              </a:rPr>
              <a:t>іноді</a:t>
            </a:r>
            <a:r>
              <a:rPr lang="ru-RU" sz="2000" dirty="0">
                <a:solidFill>
                  <a:srgbClr val="00B0F0"/>
                </a:solidFill>
              </a:rPr>
              <a:t> - </a:t>
            </a:r>
            <a:r>
              <a:rPr lang="ru-RU" sz="2000" dirty="0" err="1">
                <a:solidFill>
                  <a:srgbClr val="00B0F0"/>
                </a:solidFill>
              </a:rPr>
              <a:t>і</a:t>
            </a:r>
            <a:r>
              <a:rPr lang="ru-RU" sz="2000" dirty="0">
                <a:solidFill>
                  <a:srgbClr val="00B0F0"/>
                </a:solidFill>
              </a:rPr>
              <a:t> на </a:t>
            </a:r>
            <a:r>
              <a:rPr lang="ru-RU" sz="2000" dirty="0" err="1">
                <a:solidFill>
                  <a:srgbClr val="00B0F0"/>
                </a:solidFill>
              </a:rPr>
              <a:t>променевій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артерії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555776" y="3140968"/>
            <a:ext cx="5832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B0F0"/>
                </a:solidFill>
              </a:rPr>
              <a:t>На </a:t>
            </a:r>
            <a:r>
              <a:rPr lang="ru-RU" sz="2000" dirty="0">
                <a:solidFill>
                  <a:srgbClr val="00B0F0"/>
                </a:solidFill>
              </a:rPr>
              <a:t>ЕКГ </a:t>
            </a:r>
            <a:r>
              <a:rPr lang="ru-RU" sz="2000" dirty="0" err="1">
                <a:solidFill>
                  <a:srgbClr val="00B0F0"/>
                </a:solidFill>
              </a:rPr>
              <a:t>спостерігають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ритмічні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спотворені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шлуночкові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комплекси</a:t>
            </a:r>
            <a:r>
              <a:rPr lang="ru-RU" sz="2000" dirty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ru-RU" sz="2000" dirty="0" err="1">
                <a:solidFill>
                  <a:srgbClr val="00B0F0"/>
                </a:solidFill>
              </a:rPr>
              <a:t>зіниці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звужуються</a:t>
            </a:r>
            <a:endParaRPr lang="en-US" sz="2000" b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3275856" y="4437112"/>
            <a:ext cx="436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sz="2000" dirty="0" err="1" smtClean="0">
                <a:solidFill>
                  <a:srgbClr val="00B0F0"/>
                </a:solidFill>
              </a:rPr>
              <a:t>Змінюється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забарвлення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шкіри</a:t>
            </a:r>
            <a:r>
              <a:rPr lang="ru-RU" sz="2000" dirty="0" smtClean="0">
                <a:solidFill>
                  <a:srgbClr val="00B0F0"/>
                </a:solidFill>
              </a:rPr>
              <a:t> (</a:t>
            </a:r>
            <a:r>
              <a:rPr lang="ru-RU" sz="2000" dirty="0" err="1" smtClean="0">
                <a:solidFill>
                  <a:srgbClr val="00B0F0"/>
                </a:solidFill>
              </a:rPr>
              <a:t>зменшуються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блідість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сірість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ціаноз</a:t>
            </a:r>
            <a:r>
              <a:rPr lang="ru-RU" sz="2000" dirty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gray">
          <a:xfrm>
            <a:off x="4283968" y="5805264"/>
            <a:ext cx="436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000" dirty="0" err="1">
                <a:solidFill>
                  <a:srgbClr val="00B0F0"/>
                </a:solidFill>
              </a:rPr>
              <a:t>І</a:t>
            </a:r>
            <a:r>
              <a:rPr lang="ru-RU" sz="2000" dirty="0" err="1" smtClean="0">
                <a:solidFill>
                  <a:srgbClr val="00B0F0"/>
                </a:solidFill>
              </a:rPr>
              <a:t>ноді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з’являються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самостійні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рухи</a:t>
            </a:r>
            <a:endParaRPr lang="en-US" sz="2000" b="1" dirty="0">
              <a:solidFill>
                <a:srgbClr val="00B0F0"/>
              </a:solidFill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Ускладнення</a:t>
            </a:r>
            <a:endParaRPr lang="en-US" sz="3600" dirty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black">
          <a:xfrm>
            <a:off x="251520" y="5085184"/>
            <a:ext cx="38100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уникнення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ускладнень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необхідно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стежити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співвідношенням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сили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тиску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реаніматора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пружності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грудної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стінки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потерпілого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11960" y="1988840"/>
            <a:ext cx="4051300" cy="1224136"/>
            <a:chOff x="2728" y="1008"/>
            <a:chExt cx="2552" cy="576"/>
          </a:xfrm>
        </p:grpSpPr>
        <p:sp>
          <p:nvSpPr>
            <p:cNvPr id="10248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gray">
          <a:xfrm>
            <a:off x="4572000" y="2204864"/>
            <a:ext cx="32893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Перелом </a:t>
            </a:r>
            <a:r>
              <a:rPr lang="ru-RU" sz="2000" b="1" dirty="0">
                <a:solidFill>
                  <a:schemeClr val="bg1"/>
                </a:solidFill>
              </a:rPr>
              <a:t>ребер, </a:t>
            </a:r>
            <a:r>
              <a:rPr lang="ru-RU" sz="2000" b="1" dirty="0" err="1">
                <a:solidFill>
                  <a:schemeClr val="bg1"/>
                </a:solidFill>
              </a:rPr>
              <a:t>грудини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мечоподібного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відростка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81140" y="3501008"/>
            <a:ext cx="4051300" cy="1296144"/>
            <a:chOff x="2736" y="1803"/>
            <a:chExt cx="2552" cy="576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6" name="Text Box 16"/>
          <p:cNvSpPr txBox="1">
            <a:spLocks noChangeArrowheads="1"/>
          </p:cNvSpPr>
          <p:nvPr/>
        </p:nvSpPr>
        <p:spPr bwMode="gray">
          <a:xfrm>
            <a:off x="4841180" y="3717032"/>
            <a:ext cx="32893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solidFill>
                  <a:schemeClr val="bg1"/>
                </a:solidFill>
              </a:rPr>
              <a:t>Ушкодження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легень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печінки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шлунка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серця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плеври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69172" y="5013176"/>
            <a:ext cx="4051300" cy="1584176"/>
            <a:chOff x="2728" y="2612"/>
            <a:chExt cx="2552" cy="576"/>
          </a:xfrm>
        </p:grpSpPr>
        <p:sp>
          <p:nvSpPr>
            <p:cNvPr id="10258" name="Rectangle 18"/>
            <p:cNvSpPr>
              <a:spLocks noChangeArrowheads="1"/>
            </p:cNvSpPr>
            <p:nvPr/>
          </p:nvSpPr>
          <p:spPr bwMode="ltGray">
            <a:xfrm>
              <a:off x="2728" y="2612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ltGray">
            <a:xfrm>
              <a:off x="2735" y="2618"/>
              <a:ext cx="2536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ltGray">
            <a:xfrm>
              <a:off x="2736" y="2868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gray">
          <a:xfrm>
            <a:off x="5129212" y="5373216"/>
            <a:ext cx="32893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Емболія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жиром, тромбоз </a:t>
            </a:r>
            <a:r>
              <a:rPr lang="ru-RU" sz="2000" b="1" dirty="0" err="1">
                <a:solidFill>
                  <a:schemeClr val="bg1"/>
                </a:solidFill>
              </a:rPr>
              <a:t>легеневої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мозкових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артерій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23528" y="2636912"/>
            <a:ext cx="2832100" cy="2376488"/>
            <a:chOff x="357" y="1193"/>
            <a:chExt cx="1784" cy="1497"/>
          </a:xfrm>
        </p:grpSpPr>
        <p:sp>
          <p:nvSpPr>
            <p:cNvPr id="10272" name="Freeform 3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0276" name="Freeform 3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77" name="Freeform 3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2353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85882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000" dirty="0" smtClean="0"/>
              <a:t>Дякуємо за увагу</a:t>
            </a:r>
            <a:r>
              <a:rPr lang="en-US" sz="5000" dirty="0" smtClean="0"/>
              <a:t>!</a:t>
            </a:r>
            <a:endParaRPr lang="en-US" sz="5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47650"/>
            <a:ext cx="7211144" cy="1143000"/>
          </a:xfrm>
        </p:spPr>
        <p:txBody>
          <a:bodyPr/>
          <a:lstStyle/>
          <a:p>
            <a:r>
              <a:rPr lang="ru-RU" sz="3200" dirty="0"/>
              <a:t>МЕТОДИ ШТУЧНОГО ДИХАННЯ</a:t>
            </a:r>
            <a:endParaRPr lang="en-US" sz="3200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" name="Рисунок 3" descr="imagesCAO25K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628800"/>
            <a:ext cx="2867519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sCAVGFM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149080"/>
            <a:ext cx="4014771" cy="22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3"/>
          <p:cNvGrpSpPr>
            <a:grpSpLocks/>
          </p:cNvGrpSpPr>
          <p:nvPr/>
        </p:nvGrpSpPr>
        <p:grpSpPr bwMode="auto">
          <a:xfrm>
            <a:off x="7544790" y="2516842"/>
            <a:ext cx="1419698" cy="520700"/>
            <a:chOff x="1003" y="2400"/>
            <a:chExt cx="1089" cy="336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Перш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приступати</a:t>
            </a:r>
            <a:r>
              <a:rPr lang="ru-RU" sz="2800" dirty="0"/>
              <a:t> до </a:t>
            </a:r>
            <a:r>
              <a:rPr lang="ru-RU" sz="2800" dirty="0" err="1"/>
              <a:t>проведення</a:t>
            </a:r>
            <a:r>
              <a:rPr lang="ru-RU" sz="2800" dirty="0"/>
              <a:t> штучного </a:t>
            </a:r>
            <a:r>
              <a:rPr lang="ru-RU" sz="2800" dirty="0" err="1"/>
              <a:t>дихання</a:t>
            </a:r>
            <a:endParaRPr lang="en-US" sz="2800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 flipV="1">
            <a:off x="190625" y="4887912"/>
            <a:ext cx="1429047" cy="15890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 flipV="1">
            <a:off x="2124201" y="4308474"/>
            <a:ext cx="1367680" cy="2168525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 flipV="1">
            <a:off x="4068887" y="3538538"/>
            <a:ext cx="1367209" cy="2938462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5797724" y="2787650"/>
            <a:ext cx="1520278" cy="3689350"/>
          </a:xfrm>
          <a:prstGeom prst="can">
            <a:avLst>
              <a:gd name="adj" fmla="val 22946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68887" y="3514725"/>
            <a:ext cx="1367209" cy="520700"/>
            <a:chOff x="1003" y="2400"/>
            <a:chExt cx="1089" cy="336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96136" y="2770188"/>
            <a:ext cx="1520279" cy="520700"/>
            <a:chOff x="1003" y="2400"/>
            <a:chExt cx="1089" cy="336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57255"/>
                    <a:invGamma/>
                  </a:srgbClr>
                </a:gs>
                <a:gs pos="50000">
                  <a:srgbClr val="669900"/>
                </a:gs>
                <a:gs pos="100000">
                  <a:srgbClr val="66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tint val="28627"/>
                    <a:invGamma/>
                  </a:srgbClr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6975" y="4852988"/>
            <a:ext cx="1419698" cy="520700"/>
            <a:chOff x="1003" y="2400"/>
            <a:chExt cx="1089" cy="336"/>
          </a:xfrm>
        </p:grpSpPr>
        <p:sp>
          <p:nvSpPr>
            <p:cNvPr id="14350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35312" y="4257675"/>
            <a:ext cx="1358733" cy="520700"/>
            <a:chOff x="1003" y="2400"/>
            <a:chExt cx="1089" cy="336"/>
          </a:xfrm>
        </p:grpSpPr>
        <p:sp>
          <p:nvSpPr>
            <p:cNvPr id="14353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5" name="Text Box 9"/>
          <p:cNvSpPr txBox="1">
            <a:spLocks noChangeArrowheads="1"/>
          </p:cNvSpPr>
          <p:nvPr/>
        </p:nvSpPr>
        <p:spPr bwMode="gray">
          <a:xfrm>
            <a:off x="251520" y="1484784"/>
            <a:ext cx="409098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дихання</a:t>
            </a:r>
            <a:r>
              <a:rPr lang="ru-RU" b="1" dirty="0"/>
              <a:t> не </a:t>
            </a:r>
            <a:r>
              <a:rPr lang="ru-RU" b="1" dirty="0" err="1"/>
              <a:t>відновлюється</a:t>
            </a:r>
            <a:r>
              <a:rPr lang="ru-RU" b="1" dirty="0"/>
              <a:t>,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стараються</a:t>
            </a:r>
            <a:r>
              <a:rPr lang="ru-RU" b="1" dirty="0"/>
              <a:t> </a:t>
            </a:r>
            <a:r>
              <a:rPr lang="ru-RU" b="1" dirty="0" err="1"/>
              <a:t>відновити</a:t>
            </a:r>
            <a:r>
              <a:rPr lang="ru-RU" b="1" dirty="0"/>
              <a:t> аж до </a:t>
            </a:r>
            <a:r>
              <a:rPr lang="ru-RU" b="1" dirty="0" err="1"/>
              <a:t>появи</a:t>
            </a:r>
            <a:r>
              <a:rPr lang="ru-RU" b="1" dirty="0"/>
              <a:t> </a:t>
            </a:r>
            <a:r>
              <a:rPr lang="ru-RU" b="1" dirty="0" err="1"/>
              <a:t>реальних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b="1" dirty="0"/>
              <a:t> </a:t>
            </a:r>
            <a:r>
              <a:rPr lang="ru-RU" b="1" dirty="0" err="1"/>
              <a:t>біологічної</a:t>
            </a:r>
            <a:r>
              <a:rPr lang="ru-RU" b="1" dirty="0"/>
              <a:t> </a:t>
            </a:r>
            <a:r>
              <a:rPr lang="ru-RU" b="1" dirty="0" err="1"/>
              <a:t>смерті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79512" y="5373216"/>
            <a:ext cx="1375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Звільнити</a:t>
            </a:r>
            <a:r>
              <a:rPr lang="ru-RU" b="1" dirty="0" smtClean="0"/>
              <a:t> </a:t>
            </a:r>
            <a:r>
              <a:rPr lang="ru-RU" b="1" dirty="0" err="1"/>
              <a:t>постраждалого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тісного</a:t>
            </a:r>
            <a:r>
              <a:rPr lang="ru-RU" b="1" dirty="0"/>
              <a:t> </a:t>
            </a:r>
            <a:r>
              <a:rPr lang="ru-RU" b="1" dirty="0" err="1" smtClean="0"/>
              <a:t>одягу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127375" y="4941168"/>
            <a:ext cx="13178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Очистити</a:t>
            </a:r>
            <a:r>
              <a:rPr lang="ru-RU" b="1" dirty="0" smtClean="0"/>
              <a:t> </a:t>
            </a:r>
            <a:r>
              <a:rPr lang="ru-RU" b="1" dirty="0" err="1" smtClean="0"/>
              <a:t>порожнину</a:t>
            </a:r>
            <a:r>
              <a:rPr lang="ru-RU" b="1" dirty="0" smtClean="0"/>
              <a:t> </a:t>
            </a:r>
            <a:r>
              <a:rPr lang="ru-RU" b="1" dirty="0"/>
              <a:t>рота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слизу</a:t>
            </a:r>
            <a:r>
              <a:rPr lang="ru-RU" b="1" dirty="0"/>
              <a:t>, </a:t>
            </a:r>
            <a:r>
              <a:rPr lang="ru-RU" b="1" dirty="0" err="1"/>
              <a:t>ґрунту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923928" y="4077072"/>
            <a:ext cx="15841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Якщо</a:t>
            </a:r>
            <a:r>
              <a:rPr lang="ru-RU" b="1" dirty="0"/>
              <a:t> у </a:t>
            </a:r>
            <a:r>
              <a:rPr lang="ru-RU" b="1" dirty="0" err="1"/>
              <a:t>постраждалого</a:t>
            </a:r>
            <a:r>
              <a:rPr lang="ru-RU" b="1" dirty="0"/>
              <a:t> </a:t>
            </a:r>
            <a:r>
              <a:rPr lang="ru-RU" b="1" dirty="0" err="1"/>
              <a:t>щільно</a:t>
            </a:r>
            <a:r>
              <a:rPr lang="ru-RU" b="1" dirty="0"/>
              <a:t> </a:t>
            </a:r>
            <a:r>
              <a:rPr lang="ru-RU" b="1" dirty="0" err="1"/>
              <a:t>стиснуті</a:t>
            </a:r>
            <a:r>
              <a:rPr lang="ru-RU" b="1" dirty="0"/>
              <a:t> </a:t>
            </a:r>
            <a:r>
              <a:rPr lang="ru-RU" b="1" dirty="0" err="1"/>
              <a:t>щелепи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необхідно</a:t>
            </a:r>
            <a:r>
              <a:rPr lang="ru-RU" b="1" dirty="0"/>
              <a:t> </a:t>
            </a:r>
            <a:r>
              <a:rPr lang="ru-RU" b="1" dirty="0" err="1"/>
              <a:t>розімкнути</a:t>
            </a:r>
            <a:r>
              <a:rPr lang="ru-RU" b="1" dirty="0"/>
              <a:t> силою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5818361" y="3573016"/>
            <a:ext cx="14730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err="1"/>
              <a:t>западання</a:t>
            </a:r>
            <a:r>
              <a:rPr lang="ru-RU" b="1" dirty="0"/>
              <a:t> </a:t>
            </a:r>
            <a:r>
              <a:rPr lang="ru-RU" b="1" dirty="0" err="1"/>
              <a:t>язика</a:t>
            </a:r>
            <a:r>
              <a:rPr lang="ru-RU" b="1" dirty="0"/>
              <a:t>,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висунути</a:t>
            </a:r>
            <a:r>
              <a:rPr lang="ru-RU" b="1" dirty="0"/>
              <a:t> вперед </a:t>
            </a:r>
            <a:r>
              <a:rPr lang="ru-RU" b="1" dirty="0" err="1"/>
              <a:t>нижню</a:t>
            </a:r>
            <a:r>
              <a:rPr lang="ru-RU" b="1" dirty="0"/>
              <a:t> </a:t>
            </a:r>
            <a:r>
              <a:rPr lang="ru-RU" b="1" dirty="0" err="1"/>
              <a:t>щелепу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pic>
        <p:nvPicPr>
          <p:cNvPr id="14360" name="Picture 24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5940152" y="2924944"/>
            <a:ext cx="1190625" cy="223837"/>
          </a:xfrm>
          <a:prstGeom prst="rect">
            <a:avLst/>
          </a:prstGeom>
          <a:noFill/>
        </p:spPr>
      </p:pic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868144" y="1844824"/>
            <a:ext cx="1332779" cy="1217612"/>
            <a:chOff x="887" y="2040"/>
            <a:chExt cx="433" cy="422"/>
          </a:xfrm>
        </p:grpSpPr>
        <p:pic>
          <p:nvPicPr>
            <p:cNvPr id="14362" name="Picture 26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63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64" name="Picture 28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14365" name="Rectangle 29"/>
          <p:cNvSpPr>
            <a:spLocks noChangeArrowheads="1"/>
          </p:cNvSpPr>
          <p:nvPr/>
        </p:nvSpPr>
        <p:spPr bwMode="gray">
          <a:xfrm>
            <a:off x="6161261" y="2192338"/>
            <a:ext cx="825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800" b="1" dirty="0" smtClean="0">
                <a:solidFill>
                  <a:srgbClr val="FEFFFF"/>
                </a:solidFill>
                <a:cs typeface="Arial" charset="0"/>
              </a:rPr>
              <a:t>4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14366" name="Picture 30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4295900" y="3621088"/>
            <a:ext cx="1189037" cy="223837"/>
          </a:xfrm>
          <a:prstGeom prst="rect">
            <a:avLst/>
          </a:prstGeom>
          <a:noFill/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139952" y="2564904"/>
            <a:ext cx="1225972" cy="1217612"/>
            <a:chOff x="887" y="2040"/>
            <a:chExt cx="433" cy="422"/>
          </a:xfrm>
        </p:grpSpPr>
        <p:pic>
          <p:nvPicPr>
            <p:cNvPr id="14368" name="Picture 32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69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70" name="Picture 3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14371" name="Rectangle 35"/>
          <p:cNvSpPr>
            <a:spLocks noChangeArrowheads="1"/>
          </p:cNvSpPr>
          <p:nvPr/>
        </p:nvSpPr>
        <p:spPr bwMode="gray">
          <a:xfrm>
            <a:off x="4355976" y="2852936"/>
            <a:ext cx="742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800" b="1" dirty="0" smtClean="0">
                <a:solidFill>
                  <a:srgbClr val="FEFFFF"/>
                </a:solidFill>
                <a:cs typeface="Arial" charset="0"/>
              </a:rPr>
              <a:t>3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14372" name="Picture 36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2411760" y="4389438"/>
            <a:ext cx="1190625" cy="223837"/>
          </a:xfrm>
          <a:prstGeom prst="rect">
            <a:avLst/>
          </a:prstGeom>
          <a:noFill/>
        </p:spPr>
      </p:pic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67744" y="3284984"/>
            <a:ext cx="1246173" cy="1217612"/>
            <a:chOff x="887" y="2040"/>
            <a:chExt cx="433" cy="422"/>
          </a:xfrm>
        </p:grpSpPr>
        <p:pic>
          <p:nvPicPr>
            <p:cNvPr id="14374" name="Picture 38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75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76" name="Picture 40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14377" name="Rectangle 41"/>
          <p:cNvSpPr>
            <a:spLocks noChangeArrowheads="1"/>
          </p:cNvSpPr>
          <p:nvPr/>
        </p:nvSpPr>
        <p:spPr bwMode="gray">
          <a:xfrm>
            <a:off x="2541712" y="3675063"/>
            <a:ext cx="7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800" b="1" dirty="0" smtClean="0">
                <a:solidFill>
                  <a:srgbClr val="FEFFFF"/>
                </a:solidFill>
                <a:cs typeface="Arial" charset="0"/>
              </a:rPr>
              <a:t>2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14378" name="Picture 42" descr="shadow_1_m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 bwMode="gray">
          <a:xfrm>
            <a:off x="430634" y="5005363"/>
            <a:ext cx="1000333" cy="223837"/>
          </a:xfrm>
          <a:prstGeom prst="rect">
            <a:avLst/>
          </a:prstGeom>
          <a:noFill/>
        </p:spPr>
      </p:pic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51520" y="3933056"/>
            <a:ext cx="1222672" cy="1217612"/>
            <a:chOff x="887" y="2040"/>
            <a:chExt cx="433" cy="422"/>
          </a:xfrm>
        </p:grpSpPr>
        <p:pic>
          <p:nvPicPr>
            <p:cNvPr id="14380" name="Picture 44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81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82" name="Picture 46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14383" name="Rectangle 47"/>
          <p:cNvSpPr>
            <a:spLocks noChangeArrowheads="1"/>
          </p:cNvSpPr>
          <p:nvPr/>
        </p:nvSpPr>
        <p:spPr bwMode="gray">
          <a:xfrm>
            <a:off x="581150" y="4259263"/>
            <a:ext cx="770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800" b="1" dirty="0" smtClean="0">
                <a:solidFill>
                  <a:srgbClr val="FEFFFF"/>
                </a:solidFill>
                <a:cs typeface="Arial" charset="0"/>
              </a:rPr>
              <a:t>1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gray">
          <a:xfrm flipV="1">
            <a:off x="7553895" y="2547389"/>
            <a:ext cx="1410593" cy="397795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7452320" y="2996952"/>
            <a:ext cx="16916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Штучне</a:t>
            </a:r>
            <a:r>
              <a:rPr lang="ru-RU" b="1" dirty="0"/>
              <a:t> </a:t>
            </a:r>
            <a:r>
              <a:rPr lang="ru-RU" b="1" dirty="0" err="1"/>
              <a:t>дихання</a:t>
            </a:r>
            <a:r>
              <a:rPr lang="ru-RU" b="1" dirty="0"/>
              <a:t> </a:t>
            </a:r>
            <a:r>
              <a:rPr lang="ru-RU" b="1" dirty="0" err="1"/>
              <a:t>проводять</a:t>
            </a:r>
            <a:r>
              <a:rPr lang="ru-RU" b="1" dirty="0"/>
              <a:t> </a:t>
            </a:r>
            <a:r>
              <a:rPr lang="ru-RU" b="1" dirty="0" err="1"/>
              <a:t>терпляче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спокійно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тривалого</a:t>
            </a:r>
            <a:r>
              <a:rPr lang="ru-RU" b="1" dirty="0"/>
              <a:t> часу, до </a:t>
            </a:r>
            <a:r>
              <a:rPr lang="ru-RU" b="1" dirty="0" err="1"/>
              <a:t>появи</a:t>
            </a:r>
            <a:r>
              <a:rPr lang="ru-RU" b="1" dirty="0"/>
              <a:t> нормального </a:t>
            </a:r>
            <a:r>
              <a:rPr lang="ru-RU" b="1" dirty="0" err="1"/>
              <a:t>дихання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pic>
        <p:nvPicPr>
          <p:cNvPr id="50" name="Picture 42" descr="shadow_1_m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/>
          <a:stretch>
            <a:fillRect/>
          </a:stretch>
        </p:blipFill>
        <p:spPr bwMode="gray">
          <a:xfrm>
            <a:off x="7793904" y="2669217"/>
            <a:ext cx="937010" cy="223837"/>
          </a:xfrm>
          <a:prstGeom prst="rect">
            <a:avLst/>
          </a:prstGeom>
          <a:noFill/>
        </p:spPr>
      </p:pic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7668344" y="1556792"/>
            <a:ext cx="1258887" cy="1217612"/>
            <a:chOff x="887" y="2040"/>
            <a:chExt cx="433" cy="422"/>
          </a:xfrm>
        </p:grpSpPr>
        <p:pic>
          <p:nvPicPr>
            <p:cNvPr id="52" name="Picture 44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53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" name="Picture 46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55" name="Rectangle 47"/>
          <p:cNvSpPr>
            <a:spLocks noChangeArrowheads="1"/>
          </p:cNvSpPr>
          <p:nvPr/>
        </p:nvSpPr>
        <p:spPr bwMode="gray">
          <a:xfrm>
            <a:off x="7944420" y="1918742"/>
            <a:ext cx="721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800" b="1" dirty="0" smtClean="0">
                <a:solidFill>
                  <a:srgbClr val="FEFFFF"/>
                </a:solidFill>
                <a:cs typeface="Arial" charset="0"/>
              </a:rPr>
              <a:t>5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6"/>
          <p:cNvSpPr>
            <a:spLocks noChangeArrowheads="1"/>
          </p:cNvSpPr>
          <p:nvPr/>
        </p:nvSpPr>
        <p:spPr bwMode="gray">
          <a:xfrm>
            <a:off x="323528" y="5112891"/>
            <a:ext cx="2057400" cy="1143000"/>
          </a:xfrm>
          <a:prstGeom prst="can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gray">
          <a:xfrm>
            <a:off x="6516216" y="5085184"/>
            <a:ext cx="2057400" cy="1143000"/>
          </a:xfrm>
          <a:prstGeom prst="can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МЕТОДИ ШТУЧНОГО ДИХАННЯ</a:t>
            </a:r>
            <a:endParaRPr lang="en-US" sz="2800" dirty="0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gray">
          <a:xfrm>
            <a:off x="3419872" y="3789040"/>
            <a:ext cx="2592288" cy="1368152"/>
          </a:xfrm>
          <a:prstGeom prst="can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gray">
          <a:xfrm>
            <a:off x="3635896" y="3140968"/>
            <a:ext cx="2160240" cy="1143000"/>
          </a:xfrm>
          <a:prstGeom prst="can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gray">
          <a:xfrm>
            <a:off x="6444208" y="2060848"/>
            <a:ext cx="2417440" cy="1143000"/>
          </a:xfrm>
          <a:prstGeom prst="can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gray">
          <a:xfrm>
            <a:off x="323528" y="2060848"/>
            <a:ext cx="2448272" cy="1143000"/>
          </a:xfrm>
          <a:prstGeom prst="ca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9" name="Text Box 18"/>
          <p:cNvSpPr txBox="1">
            <a:spLocks noChangeArrowheads="1"/>
          </p:cNvSpPr>
          <p:nvPr/>
        </p:nvSpPr>
        <p:spPr bwMode="gray">
          <a:xfrm>
            <a:off x="179512" y="2348880"/>
            <a:ext cx="26642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«Рот до рота»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«Рот до носа»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80" name="Text Box 18"/>
          <p:cNvSpPr txBox="1">
            <a:spLocks noChangeArrowheads="1"/>
          </p:cNvSpPr>
          <p:nvPr/>
        </p:nvSpPr>
        <p:spPr bwMode="gray">
          <a:xfrm>
            <a:off x="6660232" y="5313402"/>
            <a:ext cx="18722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Метод </a:t>
            </a:r>
            <a:r>
              <a:rPr lang="ru-RU" sz="2000" b="1" dirty="0" err="1">
                <a:solidFill>
                  <a:schemeClr val="bg1"/>
                </a:solidFill>
              </a:rPr>
              <a:t>Шюллера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81" name="Text Box 18"/>
          <p:cNvSpPr txBox="1">
            <a:spLocks noChangeArrowheads="1"/>
          </p:cNvSpPr>
          <p:nvPr/>
        </p:nvSpPr>
        <p:spPr bwMode="gray">
          <a:xfrm>
            <a:off x="3707904" y="3501008"/>
            <a:ext cx="20882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Метод </a:t>
            </a:r>
            <a:r>
              <a:rPr lang="ru-RU" sz="2000" b="1" dirty="0" err="1">
                <a:solidFill>
                  <a:schemeClr val="bg1"/>
                </a:solidFill>
              </a:rPr>
              <a:t>Лаборда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82" name="Text Box 18"/>
          <p:cNvSpPr txBox="1">
            <a:spLocks noChangeArrowheads="1"/>
          </p:cNvSpPr>
          <p:nvPr/>
        </p:nvSpPr>
        <p:spPr bwMode="gray">
          <a:xfrm>
            <a:off x="6588224" y="2276872"/>
            <a:ext cx="20162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. </a:t>
            </a:r>
            <a:r>
              <a:rPr lang="ru-RU" sz="2000" b="1" dirty="0">
                <a:solidFill>
                  <a:schemeClr val="bg1"/>
                </a:solidFill>
              </a:rPr>
              <a:t> Метод </a:t>
            </a:r>
            <a:r>
              <a:rPr lang="ru-RU" sz="2000" b="1" dirty="0" err="1">
                <a:solidFill>
                  <a:schemeClr val="bg1"/>
                </a:solidFill>
              </a:rPr>
              <a:t>Сильвестра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gray">
          <a:xfrm>
            <a:off x="539552" y="5373216"/>
            <a:ext cx="1651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Метод Шеффера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gray">
          <a:xfrm>
            <a:off x="3857104" y="4377298"/>
            <a:ext cx="1651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.   </a:t>
            </a:r>
            <a:r>
              <a:rPr lang="ru-RU" sz="2000" b="1" dirty="0">
                <a:solidFill>
                  <a:schemeClr val="bg1"/>
                </a:solidFill>
              </a:rPr>
              <a:t>Метод </a:t>
            </a:r>
            <a:r>
              <a:rPr lang="ru-RU" sz="2000" b="1" dirty="0" err="1">
                <a:solidFill>
                  <a:schemeClr val="bg1"/>
                </a:solidFill>
              </a:rPr>
              <a:t>Каллістова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139136" cy="1143000"/>
          </a:xfrm>
        </p:spPr>
        <p:txBody>
          <a:bodyPr/>
          <a:lstStyle/>
          <a:p>
            <a:r>
              <a:rPr lang="ru-RU" sz="3200" dirty="0"/>
              <a:t>«Рот до рота» </a:t>
            </a:r>
            <a:r>
              <a:rPr lang="ru-RU" sz="3200" dirty="0" err="1"/>
              <a:t>або</a:t>
            </a:r>
            <a:r>
              <a:rPr lang="ru-RU" sz="3200" dirty="0"/>
              <a:t> «Рот до носа»</a:t>
            </a:r>
            <a:endParaRPr lang="en-US" sz="3200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" name="Рисунок 3" descr="рот до рот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3312368" cy="2252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рот до рот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365104"/>
            <a:ext cx="5250885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Сильвестра</a:t>
            </a:r>
            <a:endParaRPr lang="en-US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" name="Рисунок 3" descr="сильвес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454963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sCASRY2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365104"/>
            <a:ext cx="4862353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Шюллера</a:t>
            </a:r>
            <a:endParaRPr lang="en-US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" name="Рисунок 3" descr="шюлл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2808312" cy="350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шюллер1.jpg"/>
          <p:cNvPicPr>
            <a:picLocks noChangeAspect="1"/>
          </p:cNvPicPr>
          <p:nvPr/>
        </p:nvPicPr>
        <p:blipFill>
          <a:blip r:embed="rId4" cstate="print"/>
          <a:srcRect r="-2174" b="33342"/>
          <a:stretch>
            <a:fillRect/>
          </a:stretch>
        </p:blipFill>
        <p:spPr>
          <a:xfrm>
            <a:off x="3851920" y="2996952"/>
            <a:ext cx="394843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Шеффера</a:t>
            </a:r>
            <a:endParaRPr lang="en-US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" name="Рисунок 3" descr="шефф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44824"/>
            <a:ext cx="3744416" cy="3794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Лаборда</a:t>
            </a:r>
            <a:endParaRPr lang="en-US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pic>
        <p:nvPicPr>
          <p:cNvPr id="4" name="Рисунок 3" descr="лабор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465736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лаборд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348880"/>
            <a:ext cx="395496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3TGp_research_light_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573TGp_research_light_ani</Template>
  <TotalTime>225</TotalTime>
  <Words>381</Words>
  <Application>Microsoft Office PowerPoint</Application>
  <PresentationFormat>Экран (4:3)</PresentationFormat>
  <Paragraphs>74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Arial Black</vt:lpstr>
      <vt:lpstr>Wingdings</vt:lpstr>
      <vt:lpstr>Calibri</vt:lpstr>
      <vt:lpstr>Verdana</vt:lpstr>
      <vt:lpstr>Wingdings 2</vt:lpstr>
      <vt:lpstr>573TGp_research_light_ani</vt:lpstr>
      <vt:lpstr>Методика проведення штучного дихання і закритого масажу серця</vt:lpstr>
      <vt:lpstr>МЕТОДИ ШТУЧНОГО ДИХАННЯ</vt:lpstr>
      <vt:lpstr>Перш ніж приступати до проведення штучного дихання</vt:lpstr>
      <vt:lpstr>МЕТОДИ ШТУЧНОГО ДИХАННЯ</vt:lpstr>
      <vt:lpstr>«Рот до рота» або «Рот до носа»</vt:lpstr>
      <vt:lpstr>Метод Сильвестра</vt:lpstr>
      <vt:lpstr>Метод Шюллера</vt:lpstr>
      <vt:lpstr>Метод Шеффера</vt:lpstr>
      <vt:lpstr>Метод Лаборда</vt:lpstr>
      <vt:lpstr>Метод Каллістова</vt:lpstr>
      <vt:lpstr>НЕПРЯМИЙ (ЗАКРИТИЙ) МАСАЖ СЕРЦЯ</vt:lpstr>
      <vt:lpstr>НЕПРЯМИЙ (ЗАКРИТИЙ) МАСАЖ СЕРЦЯ</vt:lpstr>
      <vt:lpstr>При проведенні реанімаційних заходів необхідно:</vt:lpstr>
      <vt:lpstr>Масаж ефективний, якщо при натисканні: </vt:lpstr>
      <vt:lpstr>Ускладнення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Пользователь Windows</dc:creator>
  <cp:lastModifiedBy>Пользователь Windows</cp:lastModifiedBy>
  <cp:revision>16</cp:revision>
  <dcterms:created xsi:type="dcterms:W3CDTF">2013-04-07T14:59:06Z</dcterms:created>
  <dcterms:modified xsi:type="dcterms:W3CDTF">2013-04-07T18:44:47Z</dcterms:modified>
</cp:coreProperties>
</file>