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401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3" y="3732607"/>
            <a:ext cx="5000628" cy="3125393"/>
          </a:xfrm>
          <a:prstGeom prst="rect">
            <a:avLst/>
          </a:prstGeom>
        </p:spPr>
      </p:pic>
      <p:pic>
        <p:nvPicPr>
          <p:cNvPr id="7" name="Рисунок 6" descr="baib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8416"/>
            <a:ext cx="4190439" cy="5149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Рослинний і тваринний світ Луганщини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Підготува</a:t>
            </a:r>
            <a:r>
              <a:rPr lang="ru-RU" dirty="0" err="1" smtClean="0"/>
              <a:t>ла</a:t>
            </a:r>
            <a:r>
              <a:rPr lang="ru-RU" dirty="0" smtClean="0"/>
              <a:t> Чистенко Яна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Більш детально про рослинний і тваринний світ Луганщини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диких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безпосереднє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техногенне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та </a:t>
            </a:r>
            <a:r>
              <a:rPr lang="ru-RU" dirty="0" err="1" smtClean="0"/>
              <a:t>надмірний</a:t>
            </a:r>
            <a:r>
              <a:rPr lang="ru-RU" dirty="0" smtClean="0"/>
              <a:t> </a:t>
            </a:r>
            <a:r>
              <a:rPr lang="ru-RU" dirty="0" err="1" smtClean="0"/>
              <a:t>рекреаційний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в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диких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збіднення</a:t>
            </a:r>
            <a:r>
              <a:rPr lang="ru-RU" dirty="0" smtClean="0"/>
              <a:t> видового та </a:t>
            </a:r>
            <a:r>
              <a:rPr lang="ru-RU" dirty="0" err="1" smtClean="0"/>
              <a:t>популяційного</a:t>
            </a:r>
            <a:r>
              <a:rPr lang="ru-RU" dirty="0" smtClean="0"/>
              <a:t> складу </a:t>
            </a:r>
            <a:r>
              <a:rPr lang="ru-RU" dirty="0" err="1" smtClean="0"/>
              <a:t>флори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фауни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невідкладних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перш за все на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Суттєвим</a:t>
            </a:r>
            <a:r>
              <a:rPr lang="ru-RU" dirty="0" smtClean="0"/>
              <a:t> </a:t>
            </a:r>
            <a:r>
              <a:rPr lang="ru-RU" dirty="0" err="1" smtClean="0"/>
              <a:t>недоліком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стану,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об’єктивних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переважної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флори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фауни</a:t>
            </a:r>
            <a:r>
              <a:rPr lang="ru-RU" dirty="0" smtClean="0"/>
              <a:t>.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тих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до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заготівлі</a:t>
            </a:r>
            <a:r>
              <a:rPr lang="ru-RU" dirty="0" smtClean="0"/>
              <a:t> та </a:t>
            </a:r>
            <a:r>
              <a:rPr lang="ru-RU" dirty="0" err="1" smtClean="0"/>
              <a:t>мисливства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стану справ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лісовідновленням</a:t>
            </a:r>
            <a:r>
              <a:rPr lang="ru-RU" dirty="0" smtClean="0"/>
              <a:t> у </a:t>
            </a:r>
            <a:r>
              <a:rPr lang="ru-RU" dirty="0" err="1" smtClean="0"/>
              <a:t>лісовому</a:t>
            </a:r>
            <a:r>
              <a:rPr lang="ru-RU" dirty="0" smtClean="0"/>
              <a:t> </a:t>
            </a:r>
            <a:r>
              <a:rPr lang="ru-RU" dirty="0" err="1" smtClean="0"/>
              <a:t>фонді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занепокоєння</a:t>
            </a:r>
            <a:r>
              <a:rPr lang="ru-RU" dirty="0" smtClean="0"/>
              <a:t>. Так, за </a:t>
            </a:r>
            <a:r>
              <a:rPr lang="ru-RU" dirty="0" err="1" smtClean="0"/>
              <a:t>останні</a:t>
            </a:r>
            <a:r>
              <a:rPr lang="ru-RU" dirty="0" smtClean="0"/>
              <a:t> 7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земель, </a:t>
            </a:r>
            <a:r>
              <a:rPr lang="ru-RU" dirty="0" err="1" smtClean="0"/>
              <a:t>вкриті</a:t>
            </a:r>
            <a:r>
              <a:rPr lang="ru-RU" dirty="0" smtClean="0"/>
              <a:t> </a:t>
            </a:r>
            <a:r>
              <a:rPr lang="ru-RU" dirty="0" err="1" smtClean="0"/>
              <a:t>лісом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збільшилися</a:t>
            </a:r>
            <a:r>
              <a:rPr lang="ru-RU" dirty="0" smtClean="0"/>
              <a:t>, 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скоротилися</a:t>
            </a:r>
            <a:r>
              <a:rPr lang="ru-RU" dirty="0" smtClean="0"/>
              <a:t> на 4,8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гектарів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лісокультурного</a:t>
            </a:r>
            <a:r>
              <a:rPr lang="ru-RU" dirty="0" smtClean="0"/>
              <a:t> фонду – 14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гектарів</a:t>
            </a:r>
            <a:r>
              <a:rPr lang="ru-RU" dirty="0" smtClean="0"/>
              <a:t>,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державними</a:t>
            </a:r>
            <a:r>
              <a:rPr lang="ru-RU" dirty="0" smtClean="0"/>
              <a:t> </a:t>
            </a:r>
            <a:r>
              <a:rPr lang="ru-RU" dirty="0" err="1" smtClean="0"/>
              <a:t>лісомисливськими</a:t>
            </a:r>
            <a:r>
              <a:rPr lang="ru-RU" dirty="0" smtClean="0"/>
              <a:t> </a:t>
            </a:r>
            <a:r>
              <a:rPr lang="ru-RU" dirty="0" err="1" smtClean="0"/>
              <a:t>господарствами</a:t>
            </a:r>
            <a:r>
              <a:rPr lang="ru-RU" dirty="0" smtClean="0"/>
              <a:t> по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лісистості</a:t>
            </a:r>
            <a:r>
              <a:rPr lang="ru-RU" dirty="0" smtClean="0"/>
              <a:t> </a:t>
            </a:r>
            <a:r>
              <a:rPr lang="ru-RU" dirty="0" err="1" smtClean="0"/>
              <a:t>лісового</a:t>
            </a:r>
            <a:r>
              <a:rPr lang="ru-RU" dirty="0" smtClean="0"/>
              <a:t> фонду, мало </a:t>
            </a:r>
            <a:r>
              <a:rPr lang="ru-RU" dirty="0" err="1" smtClean="0"/>
              <a:t>результативні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охороною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58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29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внесені</a:t>
            </a:r>
            <a:r>
              <a:rPr lang="ru-RU" dirty="0" smtClean="0"/>
              <a:t> до «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Природно</a:t>
            </a:r>
            <a:r>
              <a:rPr lang="ru-RU" dirty="0" smtClean="0"/>
              <a:t> - </a:t>
            </a:r>
            <a:r>
              <a:rPr lang="ru-RU" dirty="0" err="1" smtClean="0"/>
              <a:t>заповідний</a:t>
            </a:r>
            <a:r>
              <a:rPr lang="ru-RU" dirty="0" smtClean="0"/>
              <a:t> фонд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Луганщина</a:t>
            </a:r>
            <a:r>
              <a:rPr lang="ru-RU" dirty="0" smtClean="0"/>
              <a:t> – </a:t>
            </a:r>
            <a:r>
              <a:rPr lang="ru-RU" dirty="0" err="1" smtClean="0"/>
              <a:t>найбідніший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край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заповідників</a:t>
            </a:r>
            <a:r>
              <a:rPr lang="ru-RU" dirty="0" smtClean="0"/>
              <a:t> (</a:t>
            </a:r>
            <a:r>
              <a:rPr lang="ru-RU" dirty="0" err="1" smtClean="0"/>
              <a:t>точніше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посідають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Природно-заповідний</a:t>
            </a:r>
            <a:r>
              <a:rPr lang="ru-RU" dirty="0" smtClean="0"/>
              <a:t> фонд </a:t>
            </a:r>
            <a:r>
              <a:rPr lang="ru-RU" dirty="0" err="1" smtClean="0"/>
              <a:t>Луганщини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135 </a:t>
            </a:r>
            <a:r>
              <a:rPr lang="ru-RU" dirty="0" err="1" smtClean="0"/>
              <a:t>об’єктів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185 тис. га.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6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та 129 –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1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, 1 </a:t>
            </a:r>
            <a:r>
              <a:rPr lang="ru-RU" dirty="0" err="1" smtClean="0"/>
              <a:t>регіональний</a:t>
            </a:r>
            <a:r>
              <a:rPr lang="ru-RU" dirty="0" smtClean="0"/>
              <a:t> </a:t>
            </a:r>
            <a:r>
              <a:rPr lang="ru-RU" dirty="0" err="1" smtClean="0"/>
              <a:t>ландшафтний</a:t>
            </a:r>
            <a:r>
              <a:rPr lang="ru-RU" dirty="0" smtClean="0"/>
              <a:t> парк, 45 </a:t>
            </a:r>
            <a:r>
              <a:rPr lang="ru-RU" dirty="0" err="1" smtClean="0"/>
              <a:t>заказників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1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), 61 </a:t>
            </a:r>
            <a:r>
              <a:rPr lang="ru-RU" dirty="0" err="1" smtClean="0"/>
              <a:t>пам’ятка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(2 –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), 9 </a:t>
            </a:r>
            <a:r>
              <a:rPr lang="ru-RU" dirty="0" err="1" smtClean="0"/>
              <a:t>парків-пам’яток</a:t>
            </a:r>
            <a:r>
              <a:rPr lang="ru-RU" dirty="0" smtClean="0"/>
              <a:t> садово-паркового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 (2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) та 18 </a:t>
            </a:r>
            <a:r>
              <a:rPr lang="ru-RU" dirty="0" err="1" smtClean="0"/>
              <a:t>заповідних</a:t>
            </a:r>
            <a:r>
              <a:rPr lang="ru-RU" dirty="0" smtClean="0"/>
              <a:t> урочищ.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Природно</a:t>
            </a:r>
            <a:r>
              <a:rPr lang="ru-RU" dirty="0" smtClean="0"/>
              <a:t> - </a:t>
            </a:r>
            <a:r>
              <a:rPr lang="ru-RU" dirty="0" err="1" smtClean="0"/>
              <a:t>заповідний</a:t>
            </a:r>
            <a:r>
              <a:rPr lang="ru-RU" dirty="0" smtClean="0"/>
              <a:t> фонд, представлений: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43914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Луганським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заповідником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філій</a:t>
            </a:r>
            <a:r>
              <a:rPr lang="ru-RU" dirty="0" smtClean="0"/>
              <a:t>: «</a:t>
            </a:r>
            <a:r>
              <a:rPr lang="ru-RU" dirty="0" err="1" smtClean="0"/>
              <a:t>Провальський</a:t>
            </a:r>
            <a:r>
              <a:rPr lang="ru-RU" dirty="0" smtClean="0"/>
              <a:t> степ», «</a:t>
            </a:r>
            <a:r>
              <a:rPr lang="ru-RU" dirty="0" err="1" smtClean="0"/>
              <a:t>Стрілецький</a:t>
            </a:r>
            <a:r>
              <a:rPr lang="ru-RU" dirty="0" smtClean="0"/>
              <a:t> </a:t>
            </a:r>
            <a:r>
              <a:rPr lang="ru-RU" dirty="0" err="1" smtClean="0"/>
              <a:t>степ</a:t>
            </a:r>
            <a:r>
              <a:rPr lang="ru-RU" dirty="0" smtClean="0"/>
              <a:t>», «</a:t>
            </a:r>
            <a:r>
              <a:rPr lang="ru-RU" dirty="0" err="1" smtClean="0"/>
              <a:t>Станично-Луганська</a:t>
            </a:r>
            <a:r>
              <a:rPr lang="ru-RU" dirty="0" smtClean="0"/>
              <a:t> </a:t>
            </a:r>
            <a:r>
              <a:rPr lang="ru-RU" dirty="0" err="1" smtClean="0"/>
              <a:t>філія</a:t>
            </a:r>
            <a:r>
              <a:rPr lang="ru-RU" dirty="0" smtClean="0"/>
              <a:t>», де </a:t>
            </a:r>
            <a:r>
              <a:rPr lang="ru-RU" dirty="0" err="1" smtClean="0"/>
              <a:t>налічуються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–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зникаючі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Ботанічним</a:t>
            </a:r>
            <a:r>
              <a:rPr lang="ru-RU" dirty="0" smtClean="0"/>
              <a:t> заказником </a:t>
            </a:r>
            <a:r>
              <a:rPr lang="ru-RU" dirty="0" err="1" smtClean="0"/>
              <a:t>Юницького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створено у 1892–1910 </a:t>
            </a:r>
            <a:r>
              <a:rPr lang="ru-RU" dirty="0" err="1" smtClean="0"/>
              <a:t>рр</a:t>
            </a:r>
            <a:r>
              <a:rPr lang="ru-RU" dirty="0" smtClean="0"/>
              <a:t>. за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Докучаєва</a:t>
            </a:r>
            <a:r>
              <a:rPr lang="ru-RU" dirty="0" smtClean="0"/>
              <a:t>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Заповідне</a:t>
            </a:r>
            <a:r>
              <a:rPr lang="ru-RU" dirty="0" smtClean="0"/>
              <a:t> урочище Киселева балка, яке стало </a:t>
            </a:r>
            <a:r>
              <a:rPr lang="ru-RU" dirty="0" err="1" smtClean="0"/>
              <a:t>об’єктом</a:t>
            </a:r>
            <a:r>
              <a:rPr lang="ru-RU" dirty="0" smtClean="0"/>
              <a:t> </a:t>
            </a:r>
            <a:r>
              <a:rPr lang="ru-RU" dirty="0" err="1" smtClean="0"/>
              <a:t>паломницького</a:t>
            </a:r>
            <a:r>
              <a:rPr lang="ru-RU" dirty="0" smtClean="0"/>
              <a:t> туризму;</a:t>
            </a:r>
          </a:p>
          <a:p>
            <a:r>
              <a:rPr lang="ru-RU" dirty="0" smtClean="0"/>
              <a:t>Комплексна </a:t>
            </a:r>
            <a:r>
              <a:rPr lang="ru-RU" dirty="0" err="1" smtClean="0"/>
              <a:t>пам’ятка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Айдарська</a:t>
            </a:r>
            <a:r>
              <a:rPr lang="ru-RU" dirty="0" smtClean="0"/>
              <a:t> </a:t>
            </a:r>
            <a:r>
              <a:rPr lang="ru-RU" dirty="0" err="1" smtClean="0"/>
              <a:t>тераса</a:t>
            </a:r>
            <a:r>
              <a:rPr lang="ru-RU" dirty="0" smtClean="0"/>
              <a:t> – </a:t>
            </a:r>
            <a:r>
              <a:rPr lang="ru-RU" dirty="0" err="1" smtClean="0"/>
              <a:t>мальовнича</a:t>
            </a:r>
            <a:r>
              <a:rPr lang="ru-RU" dirty="0" smtClean="0"/>
              <a:t> </a:t>
            </a:r>
            <a:r>
              <a:rPr lang="ru-RU" dirty="0" err="1" smtClean="0"/>
              <a:t>вікова</a:t>
            </a:r>
            <a:r>
              <a:rPr lang="ru-RU" dirty="0" smtClean="0"/>
              <a:t> </a:t>
            </a:r>
            <a:r>
              <a:rPr lang="ru-RU" dirty="0" err="1" smtClean="0"/>
              <a:t>діброва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фауною та флорою в </a:t>
            </a:r>
            <a:r>
              <a:rPr lang="ru-RU" dirty="0" err="1" smtClean="0"/>
              <a:t>заплаві</a:t>
            </a:r>
            <a:r>
              <a:rPr lang="ru-RU" dirty="0" smtClean="0"/>
              <a:t> р.Айдар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97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857" y="0"/>
            <a:ext cx="6970143" cy="446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88338" cy="4071942"/>
          </a:xfrm>
          <a:prstGeom prst="rect">
            <a:avLst/>
          </a:prstGeom>
        </p:spPr>
      </p:pic>
      <p:pic>
        <p:nvPicPr>
          <p:cNvPr id="6" name="Рисунок 5" descr="00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857232"/>
            <a:ext cx="5715000" cy="3952875"/>
          </a:xfrm>
          <a:prstGeom prst="rect">
            <a:avLst/>
          </a:prstGeom>
        </p:spPr>
      </p:pic>
      <p:pic>
        <p:nvPicPr>
          <p:cNvPr id="7" name="Рисунок 6" descr="5245.detai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8" name="Рисунок 7" descr="1339304312_1680793_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8063" y="3500438"/>
            <a:ext cx="5595937" cy="335756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7327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290" y="0"/>
            <a:ext cx="5119710" cy="3775786"/>
          </a:xfrm>
          <a:prstGeom prst="rect">
            <a:avLst/>
          </a:prstGeom>
        </p:spPr>
      </p:pic>
      <p:pic>
        <p:nvPicPr>
          <p:cNvPr id="5" name="Рисунок 4" descr="perep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00800" cy="4498848"/>
          </a:xfrm>
          <a:prstGeom prst="rect">
            <a:avLst/>
          </a:prstGeom>
        </p:spPr>
      </p:pic>
      <p:pic>
        <p:nvPicPr>
          <p:cNvPr id="6" name="Рисунок 5" descr="bayb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04"/>
            <a:ext cx="9001156" cy="60074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Природа Луганщини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err="1" smtClean="0"/>
              <a:t>Територія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представляє</a:t>
            </a:r>
            <a:r>
              <a:rPr lang="ru-RU" sz="2400" dirty="0" smtClean="0"/>
              <a:t> собою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хвилясту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лівобережній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Сіверського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Донця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Донецький</a:t>
            </a:r>
            <a:r>
              <a:rPr lang="ru-RU" sz="2400" dirty="0" smtClean="0"/>
              <a:t> кряж.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характерною </a:t>
            </a:r>
            <a:r>
              <a:rPr lang="ru-RU" sz="2400" dirty="0" err="1" smtClean="0"/>
              <a:t>рисою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Донецького</a:t>
            </a:r>
            <a:r>
              <a:rPr lang="ru-RU" sz="2400" dirty="0" smtClean="0"/>
              <a:t> кряжа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пагорбкуватих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водороздільних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площин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глибокими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крутобережними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річковими</a:t>
            </a:r>
            <a:r>
              <a:rPr lang="ru-RU" sz="2400" dirty="0" smtClean="0"/>
              <a:t> долинами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сухими балками. </a:t>
            </a:r>
            <a:r>
              <a:rPr lang="ru-RU" sz="2400" dirty="0" err="1" smtClean="0"/>
              <a:t>Найвища</a:t>
            </a:r>
            <a:r>
              <a:rPr lang="ru-RU" sz="2400" dirty="0" smtClean="0"/>
              <a:t> точка – Могила </a:t>
            </a:r>
            <a:r>
              <a:rPr lang="ru-RU" sz="2400" dirty="0" err="1" smtClean="0"/>
              <a:t>Мечетна</a:t>
            </a:r>
            <a:r>
              <a:rPr lang="ru-RU" sz="2400" dirty="0" smtClean="0"/>
              <a:t> – 367 м. В </a:t>
            </a:r>
            <a:r>
              <a:rPr lang="ru-RU" sz="2400" dirty="0" err="1" smtClean="0"/>
              <a:t>долині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Міуса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Донецького</a:t>
            </a:r>
            <a:r>
              <a:rPr lang="ru-RU" sz="2400" dirty="0" smtClean="0"/>
              <a:t> кряжа </a:t>
            </a:r>
            <a:r>
              <a:rPr lang="ru-RU" sz="2400" dirty="0" err="1" smtClean="0"/>
              <a:t>знижується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переходять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Приазовську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берегову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рівнину</a:t>
            </a:r>
            <a:r>
              <a:rPr lang="ru-RU" sz="2400" dirty="0" smtClean="0"/>
              <a:t>. </a:t>
            </a:r>
            <a:r>
              <a:rPr lang="ru-RU" sz="2400" dirty="0" err="1" smtClean="0"/>
              <a:t>Північні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схили</a:t>
            </a:r>
            <a:r>
              <a:rPr lang="ru-RU" sz="2400" dirty="0" smtClean="0"/>
              <a:t> кряжа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напрямі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Сіверського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Донця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стрімкий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правий</a:t>
            </a:r>
            <a:r>
              <a:rPr lang="ru-RU" sz="2400" dirty="0" smtClean="0"/>
              <a:t> берег </a:t>
            </a:r>
            <a:r>
              <a:rPr lang="ru-RU" sz="2400" dirty="0" err="1" smtClean="0"/>
              <a:t>ріки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Луганщина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забезпеченим</a:t>
            </a:r>
            <a:r>
              <a:rPr lang="ru-RU" dirty="0" smtClean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 ресурсами </a:t>
            </a:r>
            <a:r>
              <a:rPr lang="ru-RU" dirty="0" err="1" smtClean="0"/>
              <a:t>регіоном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В </a:t>
            </a:r>
            <a:r>
              <a:rPr lang="ru-RU" dirty="0" err="1" smtClean="0"/>
              <a:t>області</a:t>
            </a:r>
            <a:r>
              <a:rPr lang="ru-RU" dirty="0" smtClean="0"/>
              <a:t> – 123 </a:t>
            </a:r>
            <a:r>
              <a:rPr lang="ru-RU" dirty="0" err="1" smtClean="0"/>
              <a:t>річки</a:t>
            </a:r>
            <a:r>
              <a:rPr lang="ru-RU" dirty="0" smtClean="0"/>
              <a:t>, 6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км. Головна </a:t>
            </a:r>
            <a:r>
              <a:rPr lang="ru-RU" dirty="0" err="1" smtClean="0"/>
              <a:t>річка</a:t>
            </a:r>
            <a:r>
              <a:rPr lang="ru-RU" dirty="0" smtClean="0"/>
              <a:t> – </a:t>
            </a:r>
            <a:r>
              <a:rPr lang="ru-RU" dirty="0" err="1" smtClean="0"/>
              <a:t>Сіверський</a:t>
            </a:r>
            <a:r>
              <a:rPr lang="ru-RU" dirty="0" smtClean="0"/>
              <a:t> </a:t>
            </a:r>
            <a:r>
              <a:rPr lang="ru-RU" dirty="0" err="1" smtClean="0"/>
              <a:t>Донець</a:t>
            </a:r>
            <a:r>
              <a:rPr lang="ru-RU" dirty="0" smtClean="0"/>
              <a:t>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межах </a:t>
            </a:r>
            <a:r>
              <a:rPr lang="ru-RU" dirty="0" err="1" smtClean="0"/>
              <a:t>області</a:t>
            </a:r>
            <a:r>
              <a:rPr lang="ru-RU" dirty="0" smtClean="0"/>
              <a:t> – 265 км.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праві</a:t>
            </a:r>
            <a:r>
              <a:rPr lang="ru-RU" dirty="0" smtClean="0"/>
              <a:t> притоки –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Казенний</a:t>
            </a:r>
            <a:r>
              <a:rPr lang="ru-RU" dirty="0" smtClean="0"/>
              <a:t> </a:t>
            </a:r>
            <a:r>
              <a:rPr lang="ru-RU" dirty="0" err="1" smtClean="0"/>
              <a:t>Торець</a:t>
            </a:r>
            <a:r>
              <a:rPr lang="ru-RU" dirty="0" smtClean="0"/>
              <a:t>, </a:t>
            </a:r>
            <a:r>
              <a:rPr lang="ru-RU" dirty="0" err="1" smtClean="0"/>
              <a:t>Бахмутка</a:t>
            </a:r>
            <a:r>
              <a:rPr lang="ru-RU" dirty="0" smtClean="0"/>
              <a:t>, Велика </a:t>
            </a:r>
            <a:r>
              <a:rPr lang="ru-RU" dirty="0" err="1" smtClean="0"/>
              <a:t>Біленька</a:t>
            </a:r>
            <a:r>
              <a:rPr lang="ru-RU" dirty="0" smtClean="0"/>
              <a:t>, Мала </a:t>
            </a:r>
            <a:r>
              <a:rPr lang="ru-RU" dirty="0" err="1" smtClean="0"/>
              <a:t>Біленька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протікають</a:t>
            </a:r>
            <a:r>
              <a:rPr lang="ru-RU" dirty="0" smtClean="0"/>
              <a:t> по </a:t>
            </a:r>
            <a:r>
              <a:rPr lang="ru-RU" dirty="0" err="1" smtClean="0"/>
              <a:t>області</a:t>
            </a:r>
            <a:r>
              <a:rPr lang="ru-RU" dirty="0" smtClean="0"/>
              <a:t> – Айдар (264 км), </a:t>
            </a:r>
            <a:r>
              <a:rPr lang="ru-RU" dirty="0" err="1" smtClean="0"/>
              <a:t>Лугань</a:t>
            </a:r>
            <a:r>
              <a:rPr lang="ru-RU" dirty="0" smtClean="0"/>
              <a:t> (198 км).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типово</a:t>
            </a:r>
            <a:r>
              <a:rPr lang="ru-RU" dirty="0" smtClean="0"/>
              <a:t> </a:t>
            </a:r>
            <a:r>
              <a:rPr lang="ru-RU" dirty="0" err="1" smtClean="0"/>
              <a:t>рівнинними</a:t>
            </a:r>
            <a:r>
              <a:rPr lang="ru-RU" dirty="0" smtClean="0"/>
              <a:t> водотоками, </a:t>
            </a:r>
            <a:r>
              <a:rPr lang="ru-RU" dirty="0" err="1" smtClean="0"/>
              <a:t>протікають</a:t>
            </a:r>
            <a:r>
              <a:rPr lang="ru-RU" dirty="0" smtClean="0"/>
              <a:t> у широких </a:t>
            </a:r>
            <a:r>
              <a:rPr lang="ru-RU" dirty="0" err="1" smtClean="0"/>
              <a:t>терасованих</a:t>
            </a:r>
            <a:r>
              <a:rPr lang="ru-RU" dirty="0" smtClean="0"/>
              <a:t> долинах. В </a:t>
            </a:r>
            <a:r>
              <a:rPr lang="ru-RU" dirty="0" err="1" smtClean="0"/>
              <a:t>цілому</a:t>
            </a:r>
            <a:r>
              <a:rPr lang="ru-RU" dirty="0" smtClean="0"/>
              <a:t> режим </a:t>
            </a:r>
            <a:r>
              <a:rPr lang="ru-RU" dirty="0" err="1" smtClean="0"/>
              <a:t>річок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нерівномірним</a:t>
            </a:r>
            <a:r>
              <a:rPr lang="ru-RU" dirty="0" smtClean="0"/>
              <a:t> </a:t>
            </a:r>
            <a:r>
              <a:rPr lang="ru-RU" dirty="0" err="1" smtClean="0"/>
              <a:t>розподілом</a:t>
            </a:r>
            <a:r>
              <a:rPr lang="ru-RU" dirty="0" smtClean="0"/>
              <a:t> стоку </a:t>
            </a:r>
            <a:r>
              <a:rPr lang="ru-RU" dirty="0" err="1" smtClean="0"/>
              <a:t>впродовж</a:t>
            </a:r>
            <a:r>
              <a:rPr lang="ru-RU" dirty="0" smtClean="0"/>
              <a:t> року – </a:t>
            </a:r>
            <a:r>
              <a:rPr lang="ru-RU" dirty="0" err="1" smtClean="0"/>
              <a:t>короткочасним</a:t>
            </a:r>
            <a:r>
              <a:rPr lang="ru-RU" dirty="0" smtClean="0"/>
              <a:t> </a:t>
            </a:r>
            <a:r>
              <a:rPr lang="ru-RU" dirty="0" err="1" smtClean="0"/>
              <a:t>весняним</a:t>
            </a:r>
            <a:r>
              <a:rPr lang="ru-RU" dirty="0" smtClean="0"/>
              <a:t> паводком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тривалим</a:t>
            </a:r>
            <a:r>
              <a:rPr lang="ru-RU" dirty="0" smtClean="0"/>
              <a:t>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в </a:t>
            </a:r>
            <a:r>
              <a:rPr lang="ru-RU" dirty="0" err="1" smtClean="0"/>
              <a:t>літньо-осінній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60 озер,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Боброве та </a:t>
            </a:r>
            <a:r>
              <a:rPr lang="ru-RU" dirty="0" err="1" smtClean="0"/>
              <a:t>Вовче</a:t>
            </a:r>
            <a:r>
              <a:rPr lang="ru-RU" dirty="0" smtClean="0"/>
              <a:t>, 72 </a:t>
            </a:r>
            <a:r>
              <a:rPr lang="ru-RU" dirty="0" err="1" smtClean="0"/>
              <a:t>водосховища</a:t>
            </a:r>
            <a:r>
              <a:rPr lang="ru-RU" dirty="0" smtClean="0"/>
              <a:t> та 360 </a:t>
            </a:r>
            <a:r>
              <a:rPr lang="ru-RU" dirty="0" err="1" smtClean="0"/>
              <a:t>ставків</a:t>
            </a:r>
            <a:r>
              <a:rPr lang="ru-RU" dirty="0" smtClean="0"/>
              <a:t>. </a:t>
            </a:r>
            <a:r>
              <a:rPr lang="ru-RU" dirty="0" err="1" smtClean="0"/>
              <a:t>Річки</a:t>
            </a:r>
            <a:r>
              <a:rPr lang="ru-RU" dirty="0" smtClean="0"/>
              <a:t>, озера, </a:t>
            </a:r>
            <a:r>
              <a:rPr lang="ru-RU" dirty="0" err="1" smtClean="0"/>
              <a:t>водосховища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ставки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промислового</a:t>
            </a:r>
            <a:r>
              <a:rPr lang="ru-RU" dirty="0" smtClean="0"/>
              <a:t>, </a:t>
            </a:r>
            <a:r>
              <a:rPr lang="ru-RU" dirty="0" err="1" smtClean="0"/>
              <a:t>комунального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, </a:t>
            </a:r>
            <a:r>
              <a:rPr lang="ru-RU" dirty="0" err="1" smtClean="0"/>
              <a:t>зрошення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риборозведення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Рослини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Луганська</a:t>
            </a:r>
            <a:r>
              <a:rPr lang="ru-RU" dirty="0" smtClean="0"/>
              <a:t> область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степовій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. </a:t>
            </a:r>
            <a:r>
              <a:rPr lang="ru-RU" dirty="0" err="1" smtClean="0"/>
              <a:t>Рослинність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зазнала</a:t>
            </a:r>
            <a:r>
              <a:rPr lang="ru-RU" dirty="0" smtClean="0"/>
              <a:t> великих </a:t>
            </a:r>
            <a:r>
              <a:rPr lang="ru-RU" dirty="0" err="1" smtClean="0"/>
              <a:t>змін</a:t>
            </a:r>
            <a:r>
              <a:rPr lang="ru-RU" dirty="0" smtClean="0"/>
              <a:t>.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розорана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ярів</a:t>
            </a:r>
            <a:r>
              <a:rPr lang="ru-RU" dirty="0" smtClean="0"/>
              <a:t>, в долинах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заповідниках</a:t>
            </a:r>
            <a:r>
              <a:rPr lang="ru-RU" dirty="0" smtClean="0"/>
              <a:t> (</a:t>
            </a:r>
            <a:r>
              <a:rPr lang="ru-RU" dirty="0" err="1" smtClean="0"/>
              <a:t>Стрілецький</a:t>
            </a:r>
            <a:r>
              <a:rPr lang="ru-RU" dirty="0" smtClean="0"/>
              <a:t> степ, </a:t>
            </a:r>
            <a:r>
              <a:rPr lang="ru-RU" dirty="0" err="1" smtClean="0"/>
              <a:t>Провальський</a:t>
            </a:r>
            <a:r>
              <a:rPr lang="ru-RU" dirty="0" smtClean="0"/>
              <a:t> степ)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цілинної</a:t>
            </a:r>
            <a:r>
              <a:rPr lang="ru-RU" dirty="0" smtClean="0"/>
              <a:t> </a:t>
            </a:r>
            <a:r>
              <a:rPr lang="ru-RU" dirty="0" err="1" smtClean="0"/>
              <a:t>степової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. Тут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різнотравно-типчаково-ковильні</a:t>
            </a:r>
            <a:r>
              <a:rPr lang="ru-RU" dirty="0" smtClean="0"/>
              <a:t> степи.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Лісів</a:t>
            </a:r>
            <a:r>
              <a:rPr lang="ru-RU" dirty="0" smtClean="0"/>
              <a:t> мало (</a:t>
            </a:r>
            <a:r>
              <a:rPr lang="ru-RU" dirty="0" err="1" smtClean="0"/>
              <a:t>біля</a:t>
            </a:r>
            <a:r>
              <a:rPr lang="ru-RU" dirty="0" smtClean="0"/>
              <a:t> 7%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). Вони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на </a:t>
            </a:r>
            <a:r>
              <a:rPr lang="ru-RU" dirty="0" err="1" smtClean="0"/>
              <a:t>схилах</a:t>
            </a:r>
            <a:r>
              <a:rPr lang="ru-RU" dirty="0" smtClean="0"/>
              <a:t> долин, балок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ярів</a:t>
            </a:r>
            <a:r>
              <a:rPr lang="ru-RU" dirty="0" smtClean="0"/>
              <a:t>.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байрачного</a:t>
            </a:r>
            <a:r>
              <a:rPr lang="ru-RU" dirty="0" smtClean="0"/>
              <a:t> типу. Вони </a:t>
            </a:r>
            <a:r>
              <a:rPr lang="ru-RU" dirty="0" err="1" smtClean="0"/>
              <a:t>ростуть</a:t>
            </a:r>
            <a:r>
              <a:rPr lang="ru-RU" dirty="0" smtClean="0"/>
              <a:t> в балках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істотною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різноманітністю</a:t>
            </a:r>
            <a:r>
              <a:rPr lang="ru-RU" dirty="0" smtClean="0"/>
              <a:t>: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 </a:t>
            </a:r>
            <a:r>
              <a:rPr lang="ru-RU" dirty="0" err="1" smtClean="0"/>
              <a:t>порід</a:t>
            </a:r>
            <a:r>
              <a:rPr lang="ru-RU" dirty="0" smtClean="0"/>
              <a:t> дерев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кущів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Тварини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Фауна </a:t>
            </a:r>
            <a:r>
              <a:rPr lang="ru-RU" dirty="0" err="1" smtClean="0"/>
              <a:t>області</a:t>
            </a:r>
            <a:r>
              <a:rPr lang="ru-RU" dirty="0" smtClean="0"/>
              <a:t> представлена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степовими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лісовими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, </a:t>
            </a:r>
            <a:r>
              <a:rPr lang="ru-RU" dirty="0" err="1" smtClean="0"/>
              <a:t>одначе</a:t>
            </a:r>
            <a:r>
              <a:rPr lang="ru-RU" dirty="0" smtClean="0"/>
              <a:t>, дика фауна </a:t>
            </a:r>
            <a:r>
              <a:rPr lang="ru-RU" dirty="0" err="1" smtClean="0"/>
              <a:t>бідна</a:t>
            </a:r>
            <a:r>
              <a:rPr lang="ru-RU" dirty="0" smtClean="0"/>
              <a:t>.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один вид </a:t>
            </a:r>
            <a:r>
              <a:rPr lang="ru-RU" dirty="0" err="1" smtClean="0"/>
              <a:t>круглоротих</a:t>
            </a:r>
            <a:r>
              <a:rPr lang="ru-RU" dirty="0" smtClean="0"/>
              <a:t>, 43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, 9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, 12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, 246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та 63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хижаків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: </a:t>
            </a:r>
            <a:r>
              <a:rPr lang="ru-RU" dirty="0" err="1" smtClean="0"/>
              <a:t>вовк</a:t>
            </a:r>
            <a:r>
              <a:rPr lang="ru-RU" dirty="0" smtClean="0"/>
              <a:t>, </a:t>
            </a:r>
            <a:r>
              <a:rPr lang="ru-RU" dirty="0" err="1" smtClean="0"/>
              <a:t>лисиця</a:t>
            </a:r>
            <a:r>
              <a:rPr lang="ru-RU" dirty="0" smtClean="0"/>
              <a:t>, </a:t>
            </a:r>
            <a:r>
              <a:rPr lang="ru-RU" dirty="0" err="1" smtClean="0"/>
              <a:t>єнотоподібний</a:t>
            </a:r>
            <a:r>
              <a:rPr lang="ru-RU" dirty="0" smtClean="0"/>
              <a:t> собака, ласка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гризунів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: </a:t>
            </a:r>
            <a:r>
              <a:rPr lang="ru-RU" dirty="0" err="1" smtClean="0"/>
              <a:t>заєць</a:t>
            </a:r>
            <a:r>
              <a:rPr lang="ru-RU" dirty="0" smtClean="0"/>
              <a:t>, байбак, </a:t>
            </a:r>
            <a:r>
              <a:rPr lang="ru-RU" dirty="0" err="1" smtClean="0"/>
              <a:t>хом’як</a:t>
            </a:r>
            <a:r>
              <a:rPr lang="ru-RU" dirty="0" smtClean="0"/>
              <a:t>, тушканчик, </a:t>
            </a:r>
            <a:r>
              <a:rPr lang="ru-RU" dirty="0" err="1" smtClean="0"/>
              <a:t>кріт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пернатих</a:t>
            </a:r>
            <a:r>
              <a:rPr lang="ru-RU" dirty="0" smtClean="0"/>
              <a:t> </a:t>
            </a:r>
            <a:r>
              <a:rPr lang="ru-RU" dirty="0" err="1" smtClean="0"/>
              <a:t>хижаків</a:t>
            </a:r>
            <a:r>
              <a:rPr lang="ru-RU" dirty="0" smtClean="0"/>
              <a:t> </a:t>
            </a:r>
            <a:r>
              <a:rPr lang="ru-RU" dirty="0" err="1" smtClean="0"/>
              <a:t>водяться</a:t>
            </a:r>
            <a:r>
              <a:rPr lang="ru-RU" dirty="0" smtClean="0"/>
              <a:t> кобчики, </a:t>
            </a:r>
            <a:r>
              <a:rPr lang="ru-RU" dirty="0" err="1" smtClean="0"/>
              <a:t>яструби</a:t>
            </a:r>
            <a:r>
              <a:rPr lang="ru-RU" dirty="0" smtClean="0"/>
              <a:t>, </a:t>
            </a:r>
            <a:r>
              <a:rPr lang="ru-RU" dirty="0" err="1" smtClean="0"/>
              <a:t>орли-могильники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Луганська</a:t>
            </a:r>
            <a:r>
              <a:rPr lang="ru-RU" dirty="0" smtClean="0"/>
              <a:t> область </a:t>
            </a:r>
            <a:r>
              <a:rPr lang="ru-RU" dirty="0" err="1" smtClean="0"/>
              <a:t>має</a:t>
            </a:r>
            <a:r>
              <a:rPr lang="ru-RU" dirty="0" smtClean="0"/>
              <a:t> широкий комплекс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630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експлуатуються</a:t>
            </a:r>
            <a:r>
              <a:rPr lang="ru-RU" dirty="0" smtClean="0"/>
              <a:t> 217 </a:t>
            </a:r>
            <a:r>
              <a:rPr lang="ru-RU" dirty="0" err="1" smtClean="0"/>
              <a:t>об’єктів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Основною </a:t>
            </a:r>
            <a:r>
              <a:rPr lang="ru-RU" dirty="0" err="1" smtClean="0"/>
              <a:t>корисною</a:t>
            </a:r>
            <a:r>
              <a:rPr lang="ru-RU" dirty="0" smtClean="0"/>
              <a:t> </a:t>
            </a:r>
            <a:r>
              <a:rPr lang="ru-RU" dirty="0" err="1" smtClean="0"/>
              <a:t>копалиною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кам’яне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балансові</a:t>
            </a:r>
            <a:r>
              <a:rPr lang="ru-RU" dirty="0" smtClean="0"/>
              <a:t> запаси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14,541 млрд. тонн. </a:t>
            </a:r>
            <a:r>
              <a:rPr lang="ru-RU" dirty="0" err="1" smtClean="0"/>
              <a:t>Супутніми</a:t>
            </a:r>
            <a:r>
              <a:rPr lang="ru-RU" dirty="0" smtClean="0"/>
              <a:t> </a:t>
            </a:r>
            <a:r>
              <a:rPr lang="ru-RU" dirty="0" err="1" smtClean="0"/>
              <a:t>корисними</a:t>
            </a:r>
            <a:r>
              <a:rPr lang="ru-RU" dirty="0" smtClean="0"/>
              <a:t> </a:t>
            </a:r>
            <a:r>
              <a:rPr lang="ru-RU" dirty="0" err="1" smtClean="0"/>
              <a:t>копалинами</a:t>
            </a:r>
            <a:r>
              <a:rPr lang="ru-RU" dirty="0" smtClean="0"/>
              <a:t> 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метан та </a:t>
            </a:r>
            <a:r>
              <a:rPr lang="ru-RU" dirty="0" err="1" smtClean="0"/>
              <a:t>германій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природного газу: </a:t>
            </a:r>
            <a:r>
              <a:rPr lang="ru-RU" dirty="0" err="1" smtClean="0"/>
              <a:t>Краснопопівське</a:t>
            </a:r>
            <a:r>
              <a:rPr lang="ru-RU" dirty="0" smtClean="0"/>
              <a:t>, </a:t>
            </a:r>
            <a:r>
              <a:rPr lang="ru-RU" dirty="0" err="1" smtClean="0"/>
              <a:t>Боровське</a:t>
            </a:r>
            <a:r>
              <a:rPr lang="ru-RU" dirty="0" smtClean="0"/>
              <a:t>, </a:t>
            </a:r>
            <a:r>
              <a:rPr lang="ru-RU" dirty="0" err="1" smtClean="0"/>
              <a:t>Капітонівське</a:t>
            </a:r>
            <a:r>
              <a:rPr lang="ru-RU" dirty="0" smtClean="0"/>
              <a:t>, </a:t>
            </a:r>
            <a:r>
              <a:rPr lang="ru-RU" dirty="0" err="1" smtClean="0"/>
              <a:t>Муратовське</a:t>
            </a:r>
            <a:r>
              <a:rPr lang="ru-RU" dirty="0" smtClean="0"/>
              <a:t>, </a:t>
            </a:r>
            <a:r>
              <a:rPr lang="ru-RU" dirty="0" err="1" smtClean="0"/>
              <a:t>Лобачівське</a:t>
            </a:r>
            <a:r>
              <a:rPr lang="ru-RU" dirty="0" smtClean="0"/>
              <a:t>, </a:t>
            </a:r>
            <a:r>
              <a:rPr lang="ru-RU" dirty="0" err="1" smtClean="0"/>
              <a:t>Кондрашевське</a:t>
            </a:r>
            <a:r>
              <a:rPr lang="ru-RU" dirty="0" smtClean="0"/>
              <a:t>, </a:t>
            </a:r>
            <a:r>
              <a:rPr lang="ru-RU" dirty="0" err="1" smtClean="0"/>
              <a:t>Вильховське</a:t>
            </a:r>
            <a:r>
              <a:rPr lang="ru-RU" dirty="0" smtClean="0"/>
              <a:t>, </a:t>
            </a:r>
            <a:r>
              <a:rPr lang="ru-RU" dirty="0" err="1" smtClean="0"/>
              <a:t>Макіївське</a:t>
            </a:r>
            <a:r>
              <a:rPr lang="ru-RU" dirty="0" smtClean="0"/>
              <a:t>, </a:t>
            </a:r>
            <a:r>
              <a:rPr lang="ru-RU" dirty="0" err="1" smtClean="0"/>
              <a:t>Зайцівське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Мінеральні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Мінеральні</a:t>
            </a:r>
            <a:r>
              <a:rPr lang="ru-RU" dirty="0" smtClean="0"/>
              <a:t> води </a:t>
            </a:r>
            <a:r>
              <a:rPr lang="ru-RU" dirty="0" err="1" smtClean="0"/>
              <a:t>розвідані</a:t>
            </a:r>
            <a:r>
              <a:rPr lang="ru-RU" dirty="0" smtClean="0"/>
              <a:t> на 8 </a:t>
            </a:r>
            <a:r>
              <a:rPr lang="ru-RU" dirty="0" err="1" smtClean="0"/>
              <a:t>ділянках</a:t>
            </a:r>
            <a:r>
              <a:rPr lang="ru-RU" dirty="0" smtClean="0"/>
              <a:t>. </a:t>
            </a:r>
            <a:r>
              <a:rPr lang="ru-RU" dirty="0" err="1" smtClean="0"/>
              <a:t>Затверджені</a:t>
            </a:r>
            <a:r>
              <a:rPr lang="ru-RU" dirty="0" smtClean="0"/>
              <a:t> </a:t>
            </a:r>
            <a:r>
              <a:rPr lang="ru-RU" dirty="0" err="1" smtClean="0"/>
              <a:t>балансові</a:t>
            </a:r>
            <a:r>
              <a:rPr lang="ru-RU" dirty="0" smtClean="0"/>
              <a:t> запаси </a:t>
            </a:r>
            <a:r>
              <a:rPr lang="ru-RU" dirty="0" err="1" smtClean="0"/>
              <a:t>мінеральних</a:t>
            </a:r>
            <a:r>
              <a:rPr lang="ru-RU" dirty="0" smtClean="0"/>
              <a:t> вод </a:t>
            </a:r>
            <a:r>
              <a:rPr lang="ru-RU" dirty="0" err="1" smtClean="0"/>
              <a:t>складають</a:t>
            </a:r>
            <a:r>
              <a:rPr lang="ru-RU" dirty="0" smtClean="0"/>
              <a:t> 2,4 тис. м3. за </a:t>
            </a:r>
            <a:r>
              <a:rPr lang="ru-RU" dirty="0" err="1" smtClean="0"/>
              <a:t>добу</a:t>
            </a:r>
            <a:r>
              <a:rPr lang="ru-RU" dirty="0" smtClean="0"/>
              <a:t>.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свердловин</a:t>
            </a:r>
            <a:r>
              <a:rPr lang="ru-RU" dirty="0" smtClean="0"/>
              <a:t> та </a:t>
            </a:r>
            <a:r>
              <a:rPr lang="ru-RU" dirty="0" err="1" smtClean="0"/>
              <a:t>джерел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Луганщини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вод.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бальнеологічних</a:t>
            </a:r>
            <a:r>
              <a:rPr lang="ru-RU" dirty="0" smtClean="0"/>
              <a:t> та </a:t>
            </a:r>
            <a:r>
              <a:rPr lang="ru-RU" dirty="0" err="1" smtClean="0"/>
              <a:t>лікувальних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видобуваються</a:t>
            </a:r>
            <a:r>
              <a:rPr lang="ru-RU" dirty="0" smtClean="0"/>
              <a:t> </a:t>
            </a:r>
            <a:r>
              <a:rPr lang="ru-RU" dirty="0" err="1" smtClean="0"/>
              <a:t>хлоридно-натрієві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води, </a:t>
            </a:r>
            <a:r>
              <a:rPr lang="ru-RU" dirty="0" err="1" smtClean="0"/>
              <a:t>які</a:t>
            </a:r>
            <a:r>
              <a:rPr lang="ru-RU" dirty="0" smtClean="0"/>
              <a:t> широко </a:t>
            </a:r>
            <a:r>
              <a:rPr lang="ru-RU" dirty="0" err="1" smtClean="0"/>
              <a:t>розповсюджені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 шириною 60-90 км, </a:t>
            </a:r>
            <a:r>
              <a:rPr lang="ru-RU" dirty="0" err="1" smtClean="0"/>
              <a:t>північна</a:t>
            </a:r>
            <a:r>
              <a:rPr lang="ru-RU" dirty="0" smtClean="0"/>
              <a:t> межа </a:t>
            </a:r>
            <a:r>
              <a:rPr lang="ru-RU" dirty="0" err="1" smtClean="0"/>
              <a:t>якої</a:t>
            </a:r>
            <a:r>
              <a:rPr lang="ru-RU" dirty="0" smtClean="0"/>
              <a:t> проходить по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Троїцьке</a:t>
            </a:r>
            <a:r>
              <a:rPr lang="ru-RU" dirty="0" smtClean="0"/>
              <a:t> – </a:t>
            </a:r>
            <a:r>
              <a:rPr lang="ru-RU" dirty="0" err="1" smtClean="0"/>
              <a:t>Новопсків</a:t>
            </a:r>
            <a:r>
              <a:rPr lang="ru-RU" dirty="0" smtClean="0"/>
              <a:t> – </a:t>
            </a:r>
            <a:r>
              <a:rPr lang="ru-RU" dirty="0" err="1" smtClean="0"/>
              <a:t>Біловодськ</a:t>
            </a:r>
            <a:r>
              <a:rPr lang="ru-RU" dirty="0" smtClean="0"/>
              <a:t>, а </a:t>
            </a:r>
            <a:r>
              <a:rPr lang="ru-RU" dirty="0" err="1" smtClean="0"/>
              <a:t>південна</a:t>
            </a:r>
            <a:r>
              <a:rPr lang="ru-RU" dirty="0" smtClean="0"/>
              <a:t> – </a:t>
            </a:r>
            <a:r>
              <a:rPr lang="ru-RU" dirty="0" err="1" smtClean="0"/>
              <a:t>Лисичанськ</a:t>
            </a:r>
            <a:r>
              <a:rPr lang="ru-RU" dirty="0" smtClean="0"/>
              <a:t> – </a:t>
            </a:r>
            <a:r>
              <a:rPr lang="ru-RU" dirty="0" err="1" smtClean="0"/>
              <a:t>Луганськ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вод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експлуатації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розвіданими</a:t>
            </a:r>
            <a:r>
              <a:rPr lang="ru-RU" dirty="0" smtClean="0"/>
              <a:t> запасами становить </a:t>
            </a:r>
            <a:r>
              <a:rPr lang="ru-RU" dirty="0" err="1" smtClean="0"/>
              <a:t>біля</a:t>
            </a:r>
            <a:r>
              <a:rPr lang="ru-RU" dirty="0" smtClean="0"/>
              <a:t> 1%. На </a:t>
            </a:r>
            <a:r>
              <a:rPr lang="ru-RU" dirty="0" err="1" smtClean="0"/>
              <a:t>даний</a:t>
            </a:r>
            <a:r>
              <a:rPr lang="ru-RU" dirty="0" smtClean="0"/>
              <a:t> час введено в </a:t>
            </a:r>
            <a:r>
              <a:rPr lang="ru-RU" dirty="0" err="1" smtClean="0"/>
              <a:t>експлуатацію</a:t>
            </a:r>
            <a:r>
              <a:rPr lang="ru-RU" dirty="0" smtClean="0"/>
              <a:t> 6 </a:t>
            </a:r>
            <a:r>
              <a:rPr lang="ru-RU" dirty="0" err="1" smtClean="0"/>
              <a:t>ділянок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видобувається</a:t>
            </a:r>
            <a:r>
              <a:rPr lang="ru-RU" dirty="0" smtClean="0"/>
              <a:t> 238 м3 на </a:t>
            </a:r>
            <a:r>
              <a:rPr lang="ru-RU" dirty="0" err="1" smtClean="0"/>
              <a:t>добу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помірно-континентальний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відчутними</a:t>
            </a:r>
            <a:r>
              <a:rPr lang="ru-RU" dirty="0" smtClean="0"/>
              <a:t> засухами. </a:t>
            </a:r>
            <a:r>
              <a:rPr lang="ru-RU" dirty="0" err="1" smtClean="0"/>
              <a:t>Середня</a:t>
            </a:r>
            <a:r>
              <a:rPr lang="ru-RU" dirty="0" smtClean="0"/>
              <a:t> температура </a:t>
            </a:r>
            <a:r>
              <a:rPr lang="ru-RU" dirty="0" err="1" smtClean="0"/>
              <a:t>найхолоднішого</a:t>
            </a:r>
            <a:r>
              <a:rPr lang="ru-RU" dirty="0" smtClean="0"/>
              <a:t> </a:t>
            </a:r>
            <a:r>
              <a:rPr lang="ru-RU" dirty="0" err="1" smtClean="0"/>
              <a:t>січня</a:t>
            </a:r>
            <a:r>
              <a:rPr lang="ru-RU" dirty="0" smtClean="0"/>
              <a:t> становить -7°С, </a:t>
            </a:r>
            <a:r>
              <a:rPr lang="ru-RU" dirty="0" err="1" smtClean="0"/>
              <a:t>найтеплішого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червня</a:t>
            </a:r>
            <a:r>
              <a:rPr lang="ru-RU" dirty="0" smtClean="0"/>
              <a:t> – +21°С. Зима </a:t>
            </a:r>
            <a:r>
              <a:rPr lang="ru-RU" dirty="0" err="1" smtClean="0"/>
              <a:t>порівняно</a:t>
            </a:r>
            <a:r>
              <a:rPr lang="ru-RU" dirty="0" smtClean="0"/>
              <a:t> холодна,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різкими</a:t>
            </a:r>
            <a:r>
              <a:rPr lang="ru-RU" dirty="0" smtClean="0"/>
              <a:t> </a:t>
            </a:r>
            <a:r>
              <a:rPr lang="ru-RU" dirty="0" err="1" smtClean="0"/>
              <a:t>східними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південно-східними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, заморозками, </a:t>
            </a:r>
            <a:r>
              <a:rPr lang="ru-RU" dirty="0" err="1" smtClean="0"/>
              <a:t>відлигами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ожеледицями</a:t>
            </a:r>
            <a:r>
              <a:rPr lang="ru-RU" dirty="0" smtClean="0"/>
              <a:t>, </a:t>
            </a:r>
            <a:r>
              <a:rPr lang="ru-RU" dirty="0" err="1" smtClean="0"/>
              <a:t>малосніжна</a:t>
            </a:r>
            <a:r>
              <a:rPr lang="ru-RU" dirty="0" smtClean="0"/>
              <a:t>. Весна – </a:t>
            </a:r>
            <a:r>
              <a:rPr lang="ru-RU" dirty="0" err="1" smtClean="0"/>
              <a:t>сонячна</a:t>
            </a:r>
            <a:r>
              <a:rPr lang="ru-RU" dirty="0" smtClean="0"/>
              <a:t>, тепла,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сухими </a:t>
            </a:r>
            <a:r>
              <a:rPr lang="ru-RU" dirty="0" err="1" smtClean="0"/>
              <a:t>східними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, заморозками.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спекотне</a:t>
            </a:r>
            <a:r>
              <a:rPr lang="ru-RU" dirty="0" smtClean="0"/>
              <a:t>, друга </a:t>
            </a:r>
            <a:r>
              <a:rPr lang="ru-RU" dirty="0" err="1" smtClean="0"/>
              <a:t>його</a:t>
            </a:r>
            <a:r>
              <a:rPr lang="ru-RU" dirty="0" smtClean="0"/>
              <a:t> половина </a:t>
            </a:r>
            <a:r>
              <a:rPr lang="ru-RU" dirty="0" err="1" smtClean="0"/>
              <a:t>помітно</a:t>
            </a:r>
            <a:r>
              <a:rPr lang="ru-RU" dirty="0" smtClean="0"/>
              <a:t> суха. </a:t>
            </a:r>
            <a:r>
              <a:rPr lang="ru-RU" dirty="0" err="1" smtClean="0"/>
              <a:t>Осінь</a:t>
            </a:r>
            <a:r>
              <a:rPr lang="ru-RU" dirty="0" smtClean="0"/>
              <a:t> </a:t>
            </a:r>
            <a:r>
              <a:rPr lang="ru-RU" dirty="0" err="1" smtClean="0"/>
              <a:t>сонячна</a:t>
            </a:r>
            <a:r>
              <a:rPr lang="ru-RU" dirty="0" smtClean="0"/>
              <a:t>, тепла, суха. Максимальна </a:t>
            </a:r>
            <a:r>
              <a:rPr lang="ru-RU" dirty="0" err="1" smtClean="0"/>
              <a:t>середньорічна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(550 мм) </a:t>
            </a:r>
            <a:r>
              <a:rPr lang="ru-RU" dirty="0" err="1" smtClean="0"/>
              <a:t>випадає</a:t>
            </a:r>
            <a:r>
              <a:rPr lang="ru-RU" dirty="0" smtClean="0"/>
              <a:t> в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піднятій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Донецького</a:t>
            </a:r>
            <a:r>
              <a:rPr lang="ru-RU" dirty="0" smtClean="0"/>
              <a:t> кряжа. </a:t>
            </a:r>
            <a:r>
              <a:rPr lang="ru-RU" dirty="0" err="1" smtClean="0"/>
              <a:t>Дощі</a:t>
            </a:r>
            <a:r>
              <a:rPr lang="ru-RU" dirty="0" smtClean="0"/>
              <a:t> часто </a:t>
            </a:r>
            <a:r>
              <a:rPr lang="ru-RU" dirty="0" err="1" smtClean="0"/>
              <a:t>випадають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короткочасних</a:t>
            </a:r>
            <a:r>
              <a:rPr lang="ru-RU" dirty="0" smtClean="0"/>
              <a:t> злив.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Грунти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 err="1" smtClean="0"/>
              <a:t>родючі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чорноземи</a:t>
            </a:r>
            <a:r>
              <a:rPr lang="ru-RU" dirty="0" smtClean="0"/>
              <a:t>.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найродючіших</a:t>
            </a:r>
            <a:r>
              <a:rPr lang="ru-RU" dirty="0" smtClean="0"/>
              <a:t> </a:t>
            </a:r>
            <a:r>
              <a:rPr lang="ru-RU" dirty="0" err="1" smtClean="0"/>
              <a:t>пластів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метра </a:t>
            </a:r>
            <a:r>
              <a:rPr lang="ru-RU" dirty="0" err="1" smtClean="0"/>
              <a:t>товщини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дернові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широко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зсуви</a:t>
            </a:r>
            <a:r>
              <a:rPr lang="ru-RU" dirty="0" smtClean="0"/>
              <a:t> природного </a:t>
            </a:r>
            <a:r>
              <a:rPr lang="ru-RU" dirty="0" err="1" smtClean="0"/>
              <a:t>й</a:t>
            </a:r>
            <a:r>
              <a:rPr lang="ru-RU" dirty="0" smtClean="0"/>
              <a:t> техногенного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1100.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</TotalTime>
  <Words>1160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Рослинний і тваринний світ Луганщини</vt:lpstr>
      <vt:lpstr>Природа Луганщини</vt:lpstr>
      <vt:lpstr>Водні ресурси</vt:lpstr>
      <vt:lpstr>Рослини</vt:lpstr>
      <vt:lpstr>Тварини</vt:lpstr>
      <vt:lpstr>Корисні копалини</vt:lpstr>
      <vt:lpstr>Мінеральні води</vt:lpstr>
      <vt:lpstr>Клімат</vt:lpstr>
      <vt:lpstr>Грунти</vt:lpstr>
      <vt:lpstr>Більш детально про рослинний і тваринний світ Луганщини</vt:lpstr>
      <vt:lpstr>Слайд 11</vt:lpstr>
      <vt:lpstr>Природно - заповідний фонд</vt:lpstr>
      <vt:lpstr>Природно - заповідний фонд, представлений: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Рослинний і тваринний світ Луганщини</dc:title>
  <dc:creator>Администратор</dc:creator>
  <cp:lastModifiedBy>BEST</cp:lastModifiedBy>
  <cp:revision>7</cp:revision>
  <dcterms:created xsi:type="dcterms:W3CDTF">2013-05-12T18:56:15Z</dcterms:created>
  <dcterms:modified xsi:type="dcterms:W3CDTF">2014-06-02T18:33:49Z</dcterms:modified>
</cp:coreProperties>
</file>