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3" r:id="rId16"/>
    <p:sldId id="274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6760FB-BB46-4512-9FD4-9947761EC510}" type="datetimeFigureOut">
              <a:rPr lang="uk-UA" smtClean="0"/>
              <a:pPr/>
              <a:t>08.02.2014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360A4C-5661-4E10-952D-35D6A27637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8062912" cy="1470025"/>
          </a:xfrm>
        </p:spPr>
        <p:txBody>
          <a:bodyPr>
            <a:noAutofit/>
          </a:bodyPr>
          <a:lstStyle/>
          <a:p>
            <a:r>
              <a:rPr lang="uk-UA" sz="6000" dirty="0" smtClean="0"/>
              <a:t>Гендерні ролі та стереотипи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85776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/>
              <a:t>у</a:t>
            </a:r>
            <a:r>
              <a:rPr lang="uk-UA" dirty="0" smtClean="0"/>
              <a:t>чениця 11-А класу</a:t>
            </a:r>
          </a:p>
          <a:p>
            <a:pPr algn="r"/>
            <a:r>
              <a:rPr lang="uk-UA" dirty="0" smtClean="0"/>
              <a:t>СШ №5</a:t>
            </a:r>
          </a:p>
          <a:p>
            <a:pPr algn="r"/>
            <a:r>
              <a:rPr lang="uk-UA" dirty="0" err="1" smtClean="0"/>
              <a:t>Головчак</a:t>
            </a:r>
            <a:r>
              <a:rPr lang="uk-UA" dirty="0" smtClean="0"/>
              <a:t> Анастасія</a:t>
            </a:r>
            <a:endParaRPr lang="uk-UA" dirty="0"/>
          </a:p>
        </p:txBody>
      </p:sp>
      <p:pic>
        <p:nvPicPr>
          <p:cNvPr id="4" name="Рисунок 3" descr="Рисунок4о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3786214" cy="288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/>
          <a:lstStyle/>
          <a:p>
            <a:pPr algn="ctr"/>
            <a:r>
              <a:rPr lang="uk-UA" dirty="0" smtClean="0"/>
              <a:t>Декларація ООН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714644"/>
          </a:xfrm>
        </p:spPr>
        <p:txBody>
          <a:bodyPr>
            <a:normAutofit/>
          </a:bodyPr>
          <a:lstStyle/>
          <a:p>
            <a:r>
              <a:rPr lang="uk-UA" dirty="0"/>
              <a:t>Декларація Організації Об’єднаних Націй з питань сексуальної орієнтації та гендерної ідентичності </a:t>
            </a:r>
            <a:r>
              <a:rPr lang="ru-RU" dirty="0"/>
              <a:t> 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 descr="ппп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10860"/>
            <a:ext cx="7603662" cy="3847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Стать і </a:t>
            </a:r>
            <a:r>
              <a:rPr lang="uk-UA" dirty="0" err="1" smtClean="0"/>
              <a:t>гендер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Стать – визначає, є людина чоловіком чи жінкою. Вона зумовлена структурою генів і є поняттям біологічним.</a:t>
            </a:r>
          </a:p>
          <a:p>
            <a:r>
              <a:rPr lang="uk-UA" dirty="0" err="1"/>
              <a:t>Гендер</a:t>
            </a:r>
            <a:r>
              <a:rPr lang="uk-UA" dirty="0"/>
              <a:t> – поняття культурне і соціальне. Визначає риси характеру та особливості поведінки, які вважають характерними для чоловіків і жінок у певному суспільстві (наприклад, жінкам приписують такі риси характеру, як турботливість, поступливість, емоційність, а чоловікам – лідерство, стриманість).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Три групи гендерних стереотипів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5143504" cy="4975192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Стереотип </a:t>
            </a:r>
            <a:r>
              <a:rPr lang="uk-UA" dirty="0" err="1" smtClean="0"/>
              <a:t>маскулінності-фемінності</a:t>
            </a:r>
            <a:r>
              <a:rPr lang="uk-UA" dirty="0" smtClean="0"/>
              <a:t>.</a:t>
            </a:r>
            <a:endParaRPr lang="uk-UA" dirty="0"/>
          </a:p>
          <a:p>
            <a:pPr lvl="0"/>
            <a:r>
              <a:rPr lang="uk-UA" dirty="0"/>
              <a:t>Стереотипи, пов’язані із закріпленням сімейних і професійних </a:t>
            </a:r>
            <a:r>
              <a:rPr lang="uk-UA" dirty="0" smtClean="0"/>
              <a:t>ролей.</a:t>
            </a:r>
            <a:endParaRPr lang="uk-UA" dirty="0"/>
          </a:p>
          <a:p>
            <a:pPr lvl="0"/>
            <a:r>
              <a:rPr lang="uk-UA" dirty="0" smtClean="0"/>
              <a:t>Стереотипи</a:t>
            </a:r>
            <a:r>
              <a:rPr lang="uk-UA" dirty="0"/>
              <a:t>, пов’язані зі статевими розбіжностями у структурі </a:t>
            </a:r>
            <a:r>
              <a:rPr lang="uk-UA" dirty="0" smtClean="0"/>
              <a:t>праці.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Рисунок4енк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04" y="2143116"/>
            <a:ext cx="3738975" cy="450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214290"/>
            <a:ext cx="7993062" cy="10715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600" dirty="0" smtClean="0"/>
              <a:t>Найбільш популярні стереотипи:</a:t>
            </a:r>
            <a:endParaRPr lang="ru-RU" altLang="ru-RU" sz="3600" dirty="0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7786742" cy="4664089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1. Чоловік, який слідкує за своїм зовнішнім виглядом – </a:t>
            </a:r>
            <a:r>
              <a:rPr lang="uk-UA" altLang="ru-RU" dirty="0" err="1" smtClean="0"/>
              <a:t>гомосексуал</a:t>
            </a:r>
            <a:r>
              <a:rPr lang="uk-UA" altLang="ru-RU" dirty="0" smtClean="0"/>
              <a:t>.</a:t>
            </a:r>
          </a:p>
          <a:p>
            <a:pPr marL="68263" indent="0"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  <p:pic>
        <p:nvPicPr>
          <p:cNvPr id="8196" name="Picture 2" descr="C:\Users\Юля\Desktop\1367442628_bekhe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28130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mirvolos.com/images/Sredniestrizhki/image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268663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571472" y="836613"/>
            <a:ext cx="7929618" cy="4995862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2. Чоловік з бородою – лісоруб та/чи поганий господар</a:t>
            </a:r>
            <a:endParaRPr lang="ru-RU" altLang="ru-RU" dirty="0" smtClean="0"/>
          </a:p>
        </p:txBody>
      </p:sp>
      <p:pic>
        <p:nvPicPr>
          <p:cNvPr id="9220" name="Picture 2" descr="http://img1.liveinternet.ru/images/attach/c/2/69/937/69937047_1296324693_780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3670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tatic1.purepeople.ru/articles/1/86/31/@/98081--637x0-2.jpg"/>
          <p:cNvPicPr>
            <a:picLocks noChangeAspect="1" noChangeArrowheads="1"/>
          </p:cNvPicPr>
          <p:nvPr/>
        </p:nvPicPr>
        <p:blipFill>
          <a:blip r:embed="rId3"/>
          <a:srcRect l="13210" t="7278" r="21111" b="3320"/>
          <a:stretch>
            <a:fillRect/>
          </a:stretch>
        </p:blipFill>
        <p:spPr bwMode="auto">
          <a:xfrm>
            <a:off x="5072066" y="1571612"/>
            <a:ext cx="30019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57158" y="857232"/>
            <a:ext cx="8358246" cy="4975243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3. Місце жінки – біля плити, а гроші заробляє чоловік</a:t>
            </a:r>
            <a:endParaRPr lang="ru-RU" altLang="ru-RU" dirty="0" smtClean="0"/>
          </a:p>
        </p:txBody>
      </p:sp>
      <p:pic>
        <p:nvPicPr>
          <p:cNvPr id="10244" name="Picture 2" descr="http://facegallery.ru/images/blogs/13355/cover.cover.jpg?1351679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4" y="2478088"/>
            <a:ext cx="4274981" cy="28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bdm-blog.com/wp-content/uploads/2012/12/kak-ochen-bystro-zarabotat-den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2488063"/>
            <a:ext cx="4303743" cy="286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693400" y="908050"/>
            <a:ext cx="608013" cy="119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71472" y="571480"/>
            <a:ext cx="8001056" cy="5260995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4. Жінка повинна носити лише спідниці та плаття, її образ має бути жіночним і ніжним.</a:t>
            </a:r>
            <a:endParaRPr lang="ru-RU" altLang="ru-RU" dirty="0" smtClean="0"/>
          </a:p>
        </p:txBody>
      </p:sp>
      <p:pic>
        <p:nvPicPr>
          <p:cNvPr id="11268" name="Picture 2" descr="http://www.womanfemi.ru/uploads/fotos/11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05038"/>
            <a:ext cx="2495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www.spletnik.ru/img/2008/12/mine/victoriainharpersbazaa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179638"/>
            <a:ext cx="2809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3563938" y="3313113"/>
            <a:ext cx="230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7200" b="1"/>
              <a:t>VS.</a:t>
            </a:r>
            <a:endParaRPr lang="ru-RU" altLang="ru-RU" sz="7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93400" y="620713"/>
            <a:ext cx="463550" cy="385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571472" y="714356"/>
            <a:ext cx="7858180" cy="5118119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altLang="ru-RU" dirty="0" smtClean="0"/>
              <a:t>5</a:t>
            </a:r>
            <a:r>
              <a:rPr lang="uk-UA" altLang="ru-RU" dirty="0" smtClean="0"/>
              <a:t>. Жінка не повинна займати керуючих посад. Тільки чоловік знає, як потрібно управляти.</a:t>
            </a:r>
            <a:endParaRPr lang="ru-RU" altLang="ru-RU" dirty="0" smtClean="0"/>
          </a:p>
        </p:txBody>
      </p:sp>
      <p:pic>
        <p:nvPicPr>
          <p:cNvPr id="12292" name="Picture 2" descr="http://www.ok-magazine.ru/upload/iblock/567/5675e8f541504843e4ab2b07df112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3124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buknews.com.ua/file/id/27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2619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4067175" y="3397250"/>
            <a:ext cx="1944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6600" b="1" dirty="0"/>
              <a:t>VS.</a:t>
            </a:r>
            <a:endParaRPr lang="ru-RU" alt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 flipH="1">
            <a:off x="539750" y="214291"/>
            <a:ext cx="7920038" cy="12144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dirty="0" smtClean="0"/>
              <a:t>Гендерні стереотипи в рекламі</a:t>
            </a:r>
            <a:endParaRPr lang="ru-RU" altLang="ru-RU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357190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Так само, як і в суспільстві, в ЗМІ теж панує низка стереотипів, зокрема, в рекламі.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Домогосподарка, як правило, показується лише в рекламі побутової техніки чи якихось миючих засобів.</a:t>
            </a:r>
            <a:endParaRPr lang="ru-RU" altLang="ru-RU" dirty="0" smtClean="0"/>
          </a:p>
        </p:txBody>
      </p:sp>
      <p:pic>
        <p:nvPicPr>
          <p:cNvPr id="13316" name="Picture 2" descr="http://tub.rutube.ru/thumbs-wide/ad/44/ad44df9b2adec17451bbeee5ac04798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57694"/>
            <a:ext cx="35591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mario.tomsk.fm/thumbs/h/124823832282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4972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628438" y="1125538"/>
            <a:ext cx="104775" cy="239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71472" y="857232"/>
            <a:ext cx="7929618" cy="2500331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Красуня – реклама косметики, гелів для душу тощо.</a:t>
            </a:r>
            <a:endParaRPr lang="ru-RU" altLang="ru-RU" dirty="0" smtClean="0"/>
          </a:p>
        </p:txBody>
      </p:sp>
      <p:pic>
        <p:nvPicPr>
          <p:cNvPr id="14340" name="Picture 2" descr="http://budesh.net/sites/default/files/u46/2010/12/sy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643182"/>
            <a:ext cx="4581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pics.livejournal.com/sashatodorchuk/pic/000kwq9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26162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err="1" smtClean="0"/>
              <a:t>Гендер</a:t>
            </a:r>
            <a:r>
              <a:rPr lang="uk-UA" sz="4000" dirty="0" smtClean="0"/>
              <a:t> – глобальна проблема людства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Гендер</a:t>
            </a:r>
            <a:r>
              <a:rPr lang="ru-RU" dirty="0"/>
              <a:t> - одна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характеристик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У 2000 р. ООН так сформулювала п’ять глобальних тривог людства: бідність, екологія, демографія, мир і </a:t>
            </a:r>
            <a:r>
              <a:rPr lang="uk-UA" dirty="0" err="1"/>
              <a:t>ґендер</a:t>
            </a:r>
            <a:r>
              <a:rPr lang="uk-UA" dirty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1589082"/>
          </a:xfrm>
        </p:spPr>
        <p:txBody>
          <a:bodyPr>
            <a:normAutofit fontScale="92500"/>
          </a:bodyPr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Успішний чоловік/бізнесмен – обов’язково в шикарному костюмі, на дорогій машині. Реклама парфумів чи годинників.</a:t>
            </a:r>
            <a:endParaRPr lang="ru-RU" altLang="ru-RU" dirty="0" smtClean="0"/>
          </a:p>
        </p:txBody>
      </p:sp>
      <p:pic>
        <p:nvPicPr>
          <p:cNvPr id="15364" name="Picture 4" descr="http://www.ladynews.com.ua/static/img/3/8/383773575_660x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813050"/>
            <a:ext cx="388143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newnownext.mtvnimages.com/2013/07/david-beckham-classic-fragrance-celeb-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813050"/>
            <a:ext cx="42513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Визначення </a:t>
            </a:r>
            <a:r>
              <a:rPr lang="uk-UA" dirty="0" err="1" smtClean="0"/>
              <a:t>гендеру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Ґендер</a:t>
            </a:r>
            <a:r>
              <a:rPr lang="uk-UA" dirty="0"/>
              <a:t> - це культурна характеристика поведінки, яка виховується у відповідності до статі в певному суспільстві в певний час.</a:t>
            </a:r>
          </a:p>
          <a:p>
            <a:r>
              <a:rPr lang="uk-UA" dirty="0" err="1"/>
              <a:t>Ґендер</a:t>
            </a:r>
            <a:r>
              <a:rPr lang="uk-UA" dirty="0"/>
              <a:t> - це набір соціальних ролей. Це костюм, маска, в яких чоловік та жінка виконують свої соціальні ролі.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Гендерні ролі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усвідомлюються в процесі виховання та навчання;</a:t>
            </a:r>
          </a:p>
          <a:p>
            <a:pPr lvl="0"/>
            <a:r>
              <a:rPr lang="uk-UA" dirty="0"/>
              <a:t>різні в різних культурах та часових рамках;</a:t>
            </a:r>
          </a:p>
          <a:p>
            <a:pPr lvl="0"/>
            <a:r>
              <a:rPr lang="uk-UA" dirty="0"/>
              <a:t>змінюються з плином часу;</a:t>
            </a:r>
          </a:p>
          <a:p>
            <a:pPr lvl="0"/>
            <a:r>
              <a:rPr lang="uk-UA" dirty="0"/>
              <a:t>змінюються відповідно до соціального та економічного рівнів розвитку.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Стереотипи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37147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Стереотип - </a:t>
            </a:r>
            <a:r>
              <a:rPr lang="ru-RU" dirty="0" err="1"/>
              <a:t>усталене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 smtClean="0"/>
              <a:t>подій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вироблене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ідеалами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 err="1"/>
              <a:t>Соціальний</a:t>
            </a:r>
            <a:r>
              <a:rPr lang="ru-RU" dirty="0"/>
              <a:t> стереотип - </a:t>
            </a:r>
            <a:r>
              <a:rPr lang="ru-RU" dirty="0" err="1"/>
              <a:t>це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система </a:t>
            </a:r>
            <a:r>
              <a:rPr lang="ru-RU" dirty="0" err="1" smtClean="0"/>
              <a:t>е</a:t>
            </a:r>
            <a:r>
              <a:rPr lang="ru-RU" dirty="0" err="1" smtClean="0"/>
              <a:t>кономії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ресурсів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оцінювання</a:t>
            </a:r>
            <a:r>
              <a:rPr lang="ru-RU" dirty="0" smtClean="0"/>
              <a:t> моделей </a:t>
            </a:r>
          </a:p>
          <a:p>
            <a:pPr>
              <a:buNone/>
            </a:pPr>
            <a:r>
              <a:rPr lang="ru-RU" dirty="0" err="1" smtClean="0"/>
              <a:t>середовища</a:t>
            </a:r>
            <a:r>
              <a:rPr lang="ru-RU" dirty="0"/>
              <a:t>. </a:t>
            </a:r>
            <a:endParaRPr lang="uk-UA" dirty="0"/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Рисунок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488574"/>
            <a:ext cx="5000628" cy="3369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Ґендерні</a:t>
            </a:r>
            <a:r>
              <a:rPr lang="uk-UA" dirty="0" smtClean="0"/>
              <a:t> стереотипи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82808"/>
            <a:ext cx="8858312" cy="2332010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Ґендерні</a:t>
            </a:r>
            <a:r>
              <a:rPr lang="uk-UA" dirty="0"/>
              <a:t> стереотипи - це соціально загальні уявлення про особисті якості та поведінкові моделі чоловіків і жінок, а також про гендерну специфіку соціальних ролей. </a:t>
            </a:r>
          </a:p>
          <a:p>
            <a:endParaRPr lang="uk-UA" dirty="0"/>
          </a:p>
        </p:txBody>
      </p:sp>
      <p:pic>
        <p:nvPicPr>
          <p:cNvPr id="4" name="Рисунок 3" descr="Рисунок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690980"/>
            <a:ext cx="4857752" cy="316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4000528"/>
          </a:xfrm>
        </p:spPr>
        <p:txBody>
          <a:bodyPr/>
          <a:lstStyle/>
          <a:p>
            <a:r>
              <a:rPr lang="uk-UA" dirty="0"/>
              <a:t>Від народження батьки виховують дитину відповідно до її статі. З цього приводу в усіх країнах існує чимало традицій. Наприклад: дівчаткам купують одяг рожевого кольору, а хлопчикам – блакитного; дівчаткам дарують ляльки, а хлопчикам – машинки.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929066"/>
            <a:ext cx="3145536" cy="2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4041648" cy="267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“Чоловічі”</a:t>
            </a:r>
            <a:r>
              <a:rPr lang="uk-UA" dirty="0" smtClean="0"/>
              <a:t> та </a:t>
            </a:r>
            <a:r>
              <a:rPr lang="uk-UA" dirty="0" err="1" smtClean="0"/>
              <a:t>“жіночі”</a:t>
            </a:r>
            <a:r>
              <a:rPr lang="uk-UA" dirty="0" smtClean="0"/>
              <a:t> якості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Стереотипи з приводу </a:t>
            </a:r>
            <a:r>
              <a:rPr lang="uk-UA" dirty="0" err="1"/>
              <a:t>ґендеру</a:t>
            </a:r>
            <a:r>
              <a:rPr lang="uk-UA" dirty="0"/>
              <a:t> відображають погляди суспільства на поведінку, яка характерна для чоловіка або для жінки, а також уявлення про «справжню» жінку або «справжнього» чоловіка.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r>
              <a:rPr lang="vi-VN" dirty="0"/>
              <a:t>Домінування жінок — матріархат. Домінування чоловіків — патріархат.</a:t>
            </a:r>
            <a:endParaRPr lang="uk-UA" dirty="0">
              <a:latin typeface="Century Gothic" pitchFamily="34" charset="0"/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399032"/>
          </a:xfrm>
        </p:spPr>
        <p:txBody>
          <a:bodyPr/>
          <a:lstStyle/>
          <a:p>
            <a:pPr algn="ctr"/>
            <a:r>
              <a:rPr lang="uk-UA" dirty="0" err="1" smtClean="0"/>
              <a:t>Сексизм</a:t>
            </a:r>
            <a:endParaRPr lang="uk-UA" dirty="0"/>
          </a:p>
        </p:txBody>
      </p:sp>
      <p:pic>
        <p:nvPicPr>
          <p:cNvPr id="5" name="Рисунок 4" descr="sexism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86124"/>
            <a:ext cx="42291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ex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876"/>
            <a:ext cx="3178204" cy="312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</TotalTime>
  <Words>538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Гендерні ролі та стереотипи</vt:lpstr>
      <vt:lpstr>Гендер – глобальна проблема людства</vt:lpstr>
      <vt:lpstr>Визначення гендеру</vt:lpstr>
      <vt:lpstr>Гендерні ролі:</vt:lpstr>
      <vt:lpstr>Стереотипи</vt:lpstr>
      <vt:lpstr>Ґендерні стереотипи</vt:lpstr>
      <vt:lpstr>Слайд 7</vt:lpstr>
      <vt:lpstr>“Чоловічі” та “жіночі” якості</vt:lpstr>
      <vt:lpstr>Сексизм</vt:lpstr>
      <vt:lpstr>Декларація ООН</vt:lpstr>
      <vt:lpstr>Стать і гендер</vt:lpstr>
      <vt:lpstr>Три групи гендерних стереотипів:</vt:lpstr>
      <vt:lpstr>Найбільш популярні стереотипи:</vt:lpstr>
      <vt:lpstr>Слайд 14</vt:lpstr>
      <vt:lpstr>Слайд 15</vt:lpstr>
      <vt:lpstr>Слайд 16</vt:lpstr>
      <vt:lpstr>Слайд 17</vt:lpstr>
      <vt:lpstr>Гендерні стереотипи в рекламі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Гендерні ролі та стереотипи</dc:title>
  <dc:creator>Anastasiya</dc:creator>
  <cp:lastModifiedBy>Anastasiya</cp:lastModifiedBy>
  <cp:revision>5</cp:revision>
  <dcterms:created xsi:type="dcterms:W3CDTF">2014-02-08T09:36:46Z</dcterms:created>
  <dcterms:modified xsi:type="dcterms:W3CDTF">2014-02-08T10:22:35Z</dcterms:modified>
</cp:coreProperties>
</file>