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0E1446-CD0E-4BC4-8924-B20469BCC2B8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8F0E18-ABD2-42BF-9D6D-721545341E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8272" y="260648"/>
            <a:ext cx="7308304" cy="718319"/>
          </a:xfrm>
        </p:spPr>
        <p:txBody>
          <a:bodyPr>
            <a:noAutofit/>
          </a:bodyPr>
          <a:lstStyle/>
          <a:p>
            <a:r>
              <a:rPr lang="ru-RU" sz="2000" dirty="0" err="1"/>
              <a:t>Післязародковий</a:t>
            </a:r>
            <a:r>
              <a:rPr lang="ru-RU" sz="2000" dirty="0"/>
              <a:t> </a:t>
            </a:r>
            <a:r>
              <a:rPr lang="ru-RU" sz="2000" dirty="0" err="1" smtClean="0"/>
              <a:t>розвит</a:t>
            </a:r>
            <a:r>
              <a:rPr lang="uk-UA" sz="2000" dirty="0" err="1" smtClean="0"/>
              <a:t>ок</a:t>
            </a:r>
            <a:r>
              <a:rPr lang="uk-UA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endParaRPr lang="ru-RU" sz="2000" dirty="0"/>
          </a:p>
        </p:txBody>
      </p:sp>
      <p:pic>
        <p:nvPicPr>
          <p:cNvPr id="1027" name="Picture 3" descr="E:\423_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5994984" cy="45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6093296"/>
            <a:ext cx="61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Підготував Шпильовий Н.А. 11пр.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43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6597352"/>
          </a:xfrm>
        </p:spPr>
        <p:txBody>
          <a:bodyPr>
            <a:normAutofit/>
          </a:bodyPr>
          <a:lstStyle/>
          <a:p>
            <a:r>
              <a:rPr lang="ru-RU" sz="3200" dirty="0" err="1"/>
              <a:t>Кожна</a:t>
            </a:r>
            <a:r>
              <a:rPr lang="ru-RU" sz="3200" dirty="0"/>
              <a:t> </a:t>
            </a:r>
            <a:r>
              <a:rPr lang="ru-RU" sz="3200" dirty="0" err="1"/>
              <a:t>людина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свій</a:t>
            </a:r>
            <a:r>
              <a:rPr lang="ru-RU" sz="3200" dirty="0"/>
              <a:t> </a:t>
            </a:r>
            <a:r>
              <a:rPr lang="ru-RU" sz="3200" dirty="0" err="1"/>
              <a:t>хронологічний</a:t>
            </a:r>
            <a:r>
              <a:rPr lang="ru-RU" sz="3200" dirty="0"/>
              <a:t> і </a:t>
            </a:r>
            <a:r>
              <a:rPr lang="ru-RU" sz="3200" dirty="0" err="1"/>
              <a:t>біологічний</a:t>
            </a:r>
            <a:r>
              <a:rPr lang="ru-RU" sz="3200" dirty="0"/>
              <a:t> </a:t>
            </a:r>
            <a:r>
              <a:rPr lang="ru-RU" sz="3200" dirty="0" err="1"/>
              <a:t>вік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залежать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багатьох</a:t>
            </a:r>
            <a:r>
              <a:rPr lang="ru-RU" sz="3200" dirty="0"/>
              <a:t> </a:t>
            </a:r>
            <a:r>
              <a:rPr lang="ru-RU" sz="3200" dirty="0" err="1"/>
              <a:t>внутрішніх</a:t>
            </a:r>
            <a:r>
              <a:rPr lang="ru-RU" sz="3200" dirty="0"/>
              <a:t> і </a:t>
            </a:r>
            <a:r>
              <a:rPr lang="ru-RU" sz="3200" dirty="0" err="1"/>
              <a:t>зовнішніх</a:t>
            </a:r>
            <a:r>
              <a:rPr lang="ru-RU" sz="3200" dirty="0"/>
              <a:t> </a:t>
            </a:r>
            <a:r>
              <a:rPr lang="ru-RU" sz="3200" dirty="0" err="1"/>
              <a:t>чинників</a:t>
            </a:r>
            <a:r>
              <a:rPr lang="ru-RU" sz="3200" dirty="0"/>
              <a:t>.</a:t>
            </a:r>
          </a:p>
          <a:p>
            <a:r>
              <a:rPr lang="ru-RU" sz="3200" dirty="0" err="1"/>
              <a:t>Індивідуальний</a:t>
            </a:r>
            <a:r>
              <a:rPr lang="ru-RU" sz="3200" dirty="0"/>
              <a:t> </a:t>
            </a:r>
            <a:r>
              <a:rPr lang="ru-RU" sz="3200" dirty="0" err="1"/>
              <a:t>розвиток</a:t>
            </a:r>
            <a:r>
              <a:rPr lang="ru-RU" sz="3200" dirty="0"/>
              <a:t> </a:t>
            </a:r>
            <a:r>
              <a:rPr lang="ru-RU" sz="3200" dirty="0" err="1"/>
              <a:t>людини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умовно</a:t>
            </a:r>
            <a:r>
              <a:rPr lang="ru-RU" sz="3200" dirty="0"/>
              <a:t> </a:t>
            </a:r>
            <a:r>
              <a:rPr lang="ru-RU" sz="3200" dirty="0" err="1"/>
              <a:t>визначену</a:t>
            </a:r>
            <a:r>
              <a:rPr lang="ru-RU" sz="3200" dirty="0"/>
              <a:t> </a:t>
            </a:r>
            <a:r>
              <a:rPr lang="ru-RU" sz="3200" dirty="0" err="1"/>
              <a:t>періодизацію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характеризується</a:t>
            </a:r>
            <a:r>
              <a:rPr lang="ru-RU" sz="3200" dirty="0"/>
              <a:t> </a:t>
            </a:r>
            <a:r>
              <a:rPr lang="ru-RU" sz="3200" dirty="0" err="1"/>
              <a:t>властивими</a:t>
            </a:r>
            <a:r>
              <a:rPr lang="ru-RU" sz="3200" dirty="0"/>
              <a:t> кожному </a:t>
            </a:r>
            <a:r>
              <a:rPr lang="ru-RU" sz="3200" dirty="0" err="1"/>
              <a:t>періоду</a:t>
            </a:r>
            <a:r>
              <a:rPr lang="ru-RU" sz="3200" dirty="0"/>
              <a:t> </a:t>
            </a:r>
            <a:r>
              <a:rPr lang="ru-RU" sz="3200" dirty="0" err="1"/>
              <a:t>особливостями</a:t>
            </a:r>
            <a:r>
              <a:rPr lang="ru-RU" sz="3200" dirty="0"/>
              <a:t>. </a:t>
            </a:r>
            <a:r>
              <a:rPr lang="ru-RU" sz="3200" dirty="0" err="1"/>
              <a:t>Усі</a:t>
            </a:r>
            <a:r>
              <a:rPr lang="ru-RU" sz="3200" dirty="0"/>
              <a:t> </a:t>
            </a:r>
            <a:r>
              <a:rPr lang="ru-RU" sz="3200" dirty="0" err="1"/>
              <a:t>вікові</a:t>
            </a:r>
            <a:r>
              <a:rPr lang="ru-RU" sz="3200" dirty="0"/>
              <a:t> </a:t>
            </a:r>
            <a:r>
              <a:rPr lang="ru-RU" sz="3200" dirty="0" err="1"/>
              <a:t>періоди</a:t>
            </a:r>
            <a:r>
              <a:rPr lang="ru-RU" sz="3200" dirty="0"/>
              <a:t> є </a:t>
            </a:r>
            <a:r>
              <a:rPr lang="ru-RU" sz="3200" dirty="0" err="1"/>
              <a:t>важливими</a:t>
            </a:r>
            <a:r>
              <a:rPr lang="ru-RU" sz="3200" dirty="0"/>
              <a:t> для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та </a:t>
            </a:r>
            <a:r>
              <a:rPr lang="ru-RU" sz="3200" dirty="0" err="1"/>
              <a:t>становлення</a:t>
            </a:r>
            <a:r>
              <a:rPr lang="ru-RU" sz="3200" dirty="0"/>
              <a:t> як </a:t>
            </a:r>
            <a:r>
              <a:rPr lang="ru-RU" sz="3200" dirty="0" err="1"/>
              <a:t>особистості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7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2016224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Онтогенез (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грец</a:t>
            </a:r>
            <a:r>
              <a:rPr lang="ru-RU" sz="2400" dirty="0"/>
              <a:t>. </a:t>
            </a:r>
            <a:r>
              <a:rPr lang="ru-RU" sz="2400" dirty="0" err="1"/>
              <a:t>онтос</a:t>
            </a:r>
            <a:r>
              <a:rPr lang="ru-RU" sz="2400" dirty="0"/>
              <a:t> - </a:t>
            </a:r>
            <a:r>
              <a:rPr lang="ru-RU" sz="2400" dirty="0" err="1"/>
              <a:t>існуюче</a:t>
            </a:r>
            <a:r>
              <a:rPr lang="ru-RU" sz="2400" dirty="0"/>
              <a:t> та </a:t>
            </a:r>
            <a:r>
              <a:rPr lang="ru-RU" sz="2400" dirty="0" err="1"/>
              <a:t>генезіс</a:t>
            </a:r>
            <a:r>
              <a:rPr lang="ru-RU" sz="2400" dirty="0"/>
              <a:t> - </a:t>
            </a:r>
            <a:r>
              <a:rPr lang="ru-RU" sz="2400" dirty="0" err="1"/>
              <a:t>походження</a:t>
            </a:r>
            <a:r>
              <a:rPr lang="ru-RU" sz="2400" dirty="0"/>
              <a:t>)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індивідуальний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організму</a:t>
            </a:r>
            <a:r>
              <a:rPr lang="ru-RU" sz="2400" dirty="0"/>
              <a:t> з моменту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зародження</a:t>
            </a:r>
            <a:r>
              <a:rPr lang="ru-RU" sz="2400" dirty="0"/>
              <a:t> (</a:t>
            </a:r>
            <a:r>
              <a:rPr lang="ru-RU" sz="2400" dirty="0" err="1"/>
              <a:t>зиготи</a:t>
            </a:r>
            <a:r>
              <a:rPr lang="ru-RU" sz="2400" dirty="0"/>
              <a:t>) до </a:t>
            </a:r>
            <a:r>
              <a:rPr lang="ru-RU" sz="2400" dirty="0" err="1"/>
              <a:t>природної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. </a:t>
            </a:r>
            <a:r>
              <a:rPr lang="ru-RU" sz="2400" dirty="0" err="1"/>
              <a:t>Виділяють</a:t>
            </a:r>
            <a:r>
              <a:rPr lang="ru-RU" sz="2400" dirty="0"/>
              <a:t> два </a:t>
            </a:r>
            <a:r>
              <a:rPr lang="ru-RU" sz="2400" dirty="0" err="1"/>
              <a:t>періоди</a:t>
            </a:r>
            <a:r>
              <a:rPr lang="ru-RU" sz="2400" dirty="0"/>
              <a:t> онтогенезу: </a:t>
            </a:r>
            <a:r>
              <a:rPr lang="ru-RU" sz="2400" dirty="0" err="1"/>
              <a:t>ембріональний</a:t>
            </a:r>
            <a:r>
              <a:rPr lang="ru-RU" sz="2400" dirty="0"/>
              <a:t> (</a:t>
            </a:r>
            <a:r>
              <a:rPr lang="ru-RU" sz="2400" dirty="0" err="1"/>
              <a:t>зародковий</a:t>
            </a:r>
            <a:r>
              <a:rPr lang="ru-RU" sz="2400" dirty="0"/>
              <a:t>) і </a:t>
            </a:r>
            <a:r>
              <a:rPr lang="ru-RU" sz="2400" dirty="0" err="1"/>
              <a:t>постембріональний</a:t>
            </a:r>
            <a:r>
              <a:rPr lang="ru-RU" sz="2400" dirty="0"/>
              <a:t> (</a:t>
            </a:r>
            <a:r>
              <a:rPr lang="ru-RU" sz="2400" dirty="0" err="1"/>
              <a:t>післязародковий</a:t>
            </a:r>
            <a:r>
              <a:rPr lang="ru-RU" sz="2400" dirty="0"/>
              <a:t>). </a:t>
            </a:r>
            <a:br>
              <a:rPr lang="ru-RU" sz="2400" dirty="0"/>
            </a:br>
            <a:r>
              <a:rPr lang="ru-RU" sz="2400" dirty="0" err="1"/>
              <a:t>Постембріональний</a:t>
            </a:r>
            <a:r>
              <a:rPr lang="ru-RU" sz="2400" dirty="0"/>
              <a:t> </a:t>
            </a:r>
            <a:r>
              <a:rPr lang="ru-RU" sz="2400" dirty="0" err="1"/>
              <a:t>починається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 smtClean="0"/>
              <a:t>народження</a:t>
            </a:r>
            <a:r>
              <a:rPr lang="ru-RU" sz="2400" dirty="0"/>
              <a:t>.</a:t>
            </a:r>
          </a:p>
        </p:txBody>
      </p:sp>
      <p:pic>
        <p:nvPicPr>
          <p:cNvPr id="2050" name="Picture 2" descr="E: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6768752" cy="412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351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0"/>
            <a:ext cx="8640960" cy="6858000"/>
          </a:xfrm>
        </p:spPr>
        <p:txBody>
          <a:bodyPr>
            <a:noAutofit/>
          </a:bodyPr>
          <a:lstStyle/>
          <a:p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в </a:t>
            </a:r>
            <a:r>
              <a:rPr lang="ru-RU" sz="2000" dirty="0" err="1"/>
              <a:t>організмі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безперервно</a:t>
            </a:r>
            <a:r>
              <a:rPr lang="ru-RU" sz="2000" dirty="0"/>
              <a:t> </a:t>
            </a:r>
            <a:r>
              <a:rPr lang="ru-RU" sz="2000" dirty="0" err="1"/>
              <a:t>відбуваються</a:t>
            </a:r>
            <a:r>
              <a:rPr lang="ru-RU" sz="2000" dirty="0"/>
              <a:t> </a:t>
            </a:r>
            <a:r>
              <a:rPr lang="ru-RU" sz="2000" dirty="0" err="1"/>
              <a:t>процеси</a:t>
            </a:r>
            <a:r>
              <a:rPr lang="ru-RU" sz="2000" dirty="0"/>
              <a:t> росту і </a:t>
            </a:r>
            <a:r>
              <a:rPr lang="ru-RU" sz="2000" dirty="0" err="1"/>
              <a:t>розвитку</a:t>
            </a:r>
            <a:r>
              <a:rPr lang="ru-RU" sz="2000" dirty="0"/>
              <a:t>. У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періоди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інтенсивність</a:t>
            </a:r>
            <a:r>
              <a:rPr lang="ru-RU" sz="2000" dirty="0"/>
              <a:t>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</a:t>
            </a:r>
            <a:r>
              <a:rPr lang="ru-RU" sz="2000" dirty="0" err="1"/>
              <a:t>неоднакова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зумовлює</a:t>
            </a:r>
            <a:r>
              <a:rPr lang="ru-RU" sz="2000" dirty="0"/>
              <a:t> </a:t>
            </a:r>
            <a:r>
              <a:rPr lang="ru-RU" sz="2000" dirty="0" err="1"/>
              <a:t>специфічні</a:t>
            </a:r>
            <a:r>
              <a:rPr lang="ru-RU" sz="2000" dirty="0"/>
              <a:t> </a:t>
            </a:r>
            <a:r>
              <a:rPr lang="ru-RU" sz="2000" dirty="0" err="1"/>
              <a:t>анатомічні</a:t>
            </a:r>
            <a:r>
              <a:rPr lang="ru-RU" sz="2000" dirty="0"/>
              <a:t>, </a:t>
            </a:r>
            <a:r>
              <a:rPr lang="ru-RU" sz="2000" dirty="0" err="1"/>
              <a:t>фізіологічні</a:t>
            </a:r>
            <a:r>
              <a:rPr lang="ru-RU" sz="2000" dirty="0"/>
              <a:t> та </a:t>
            </a:r>
            <a:r>
              <a:rPr lang="ru-RU" sz="2000" dirty="0" err="1"/>
              <a:t>психічні</a:t>
            </a:r>
            <a:r>
              <a:rPr lang="ru-RU" sz="2000" dirty="0"/>
              <a:t> </a:t>
            </a:r>
            <a:r>
              <a:rPr lang="ru-RU" sz="2000" dirty="0" err="1"/>
              <a:t>особливості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віковими</a:t>
            </a:r>
            <a:r>
              <a:rPr lang="ru-RU" sz="2000" dirty="0"/>
              <a:t>.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вікових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організму</a:t>
            </a:r>
            <a:r>
              <a:rPr lang="ru-RU" sz="2000" dirty="0"/>
              <a:t> весь </a:t>
            </a:r>
            <a:r>
              <a:rPr lang="ru-RU" sz="2000" dirty="0" err="1"/>
              <a:t>життєвий</a:t>
            </a:r>
            <a:r>
              <a:rPr lang="ru-RU" sz="2000" dirty="0"/>
              <a:t> цикл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поділяють</a:t>
            </a:r>
            <a:r>
              <a:rPr lang="ru-RU" sz="2000" dirty="0"/>
              <a:t> на </a:t>
            </a:r>
            <a:r>
              <a:rPr lang="ru-RU" sz="2000" dirty="0" err="1"/>
              <a:t>періоди</a:t>
            </a:r>
            <a:r>
              <a:rPr lang="ru-RU" sz="2000" dirty="0"/>
              <a:t>. </a:t>
            </a:r>
            <a:r>
              <a:rPr lang="ru-RU" sz="2000" dirty="0" err="1"/>
              <a:t>Між</a:t>
            </a:r>
            <a:r>
              <a:rPr lang="ru-RU" sz="2000" dirty="0"/>
              <a:t> ними </a:t>
            </a:r>
            <a:r>
              <a:rPr lang="ru-RU" sz="2000" dirty="0" err="1"/>
              <a:t>немає</a:t>
            </a:r>
            <a:r>
              <a:rPr lang="ru-RU" sz="2000" dirty="0"/>
              <a:t> </a:t>
            </a:r>
            <a:r>
              <a:rPr lang="ru-RU" sz="2000" dirty="0" err="1"/>
              <a:t>чітких</a:t>
            </a:r>
            <a:r>
              <a:rPr lang="ru-RU" sz="2000" dirty="0"/>
              <a:t> меж. До </a:t>
            </a:r>
            <a:r>
              <a:rPr lang="ru-RU" sz="2000" dirty="0" err="1"/>
              <a:t>певної</a:t>
            </a:r>
            <a:r>
              <a:rPr lang="ru-RU" sz="2000" dirty="0"/>
              <a:t> </a:t>
            </a:r>
            <a:r>
              <a:rPr lang="ru-RU" sz="2000" dirty="0" err="1"/>
              <a:t>міри</a:t>
            </a:r>
            <a:r>
              <a:rPr lang="ru-RU" sz="2000" dirty="0"/>
              <a:t> вони </a:t>
            </a:r>
            <a:r>
              <a:rPr lang="ru-RU" sz="2000" dirty="0" err="1"/>
              <a:t>умовні</a:t>
            </a:r>
            <a:r>
              <a:rPr lang="ru-RU" sz="2000" dirty="0"/>
              <a:t>. Але </a:t>
            </a:r>
            <a:r>
              <a:rPr lang="ru-RU" sz="2000" dirty="0" err="1"/>
              <a:t>виділення</a:t>
            </a:r>
            <a:r>
              <a:rPr lang="ru-RU" sz="2000" dirty="0"/>
              <a:t> таких </a:t>
            </a:r>
            <a:r>
              <a:rPr lang="ru-RU" sz="2000" dirty="0" err="1"/>
              <a:t>періодів</a:t>
            </a:r>
            <a:r>
              <a:rPr lang="ru-RU" sz="2000" dirty="0"/>
              <a:t> </a:t>
            </a:r>
            <a:r>
              <a:rPr lang="ru-RU" sz="2000" dirty="0" err="1"/>
              <a:t>необхідне</a:t>
            </a:r>
            <a:r>
              <a:rPr lang="ru-RU" sz="2000" dirty="0"/>
              <a:t> для </a:t>
            </a:r>
            <a:r>
              <a:rPr lang="ru-RU" sz="2000" dirty="0" err="1"/>
              <a:t>визначення</a:t>
            </a:r>
            <a:r>
              <a:rPr lang="ru-RU" sz="2000" dirty="0"/>
              <a:t> </a:t>
            </a:r>
            <a:r>
              <a:rPr lang="ru-RU" sz="2000" dirty="0" err="1"/>
              <a:t>хронологічного</a:t>
            </a:r>
            <a:r>
              <a:rPr lang="ru-RU" sz="2000" dirty="0"/>
              <a:t> (паспортного) і </a:t>
            </a:r>
            <a:r>
              <a:rPr lang="ru-RU" sz="2000" dirty="0" err="1"/>
              <a:t>біологічного</a:t>
            </a:r>
            <a:r>
              <a:rPr lang="ru-RU" sz="2000" dirty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 err="1"/>
              <a:t>Періодизація</a:t>
            </a:r>
            <a:r>
              <a:rPr lang="ru-RU" sz="2000" dirty="0"/>
              <a:t> </a:t>
            </a:r>
            <a:r>
              <a:rPr lang="ru-RU" sz="2000" dirty="0" err="1"/>
              <a:t>індивідуального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ґрунтується</a:t>
            </a:r>
            <a:r>
              <a:rPr lang="ru-RU" sz="2000" dirty="0"/>
              <a:t> на </a:t>
            </a:r>
            <a:r>
              <a:rPr lang="ru-RU" sz="2000" dirty="0" err="1"/>
              <a:t>біологічних</a:t>
            </a:r>
            <a:r>
              <a:rPr lang="ru-RU" sz="2000" dirty="0"/>
              <a:t> </a:t>
            </a:r>
            <a:r>
              <a:rPr lang="ru-RU" sz="2000" dirty="0" err="1"/>
              <a:t>ознаках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соціальних</a:t>
            </a:r>
            <a:r>
              <a:rPr lang="ru-RU" sz="2000" dirty="0"/>
              <a:t> принципах. До </a:t>
            </a:r>
            <a:r>
              <a:rPr lang="ru-RU" sz="2000" dirty="0" err="1"/>
              <a:t>біологічних</a:t>
            </a:r>
            <a:r>
              <a:rPr lang="ru-RU" sz="2000" dirty="0"/>
              <a:t> </a:t>
            </a:r>
            <a:r>
              <a:rPr lang="ru-RU" sz="2000" dirty="0" err="1"/>
              <a:t>ознак</a:t>
            </a:r>
            <a:r>
              <a:rPr lang="ru-RU" sz="2000" dirty="0"/>
              <a:t> належать </a:t>
            </a:r>
            <a:r>
              <a:rPr lang="ru-RU" sz="2000" dirty="0" err="1"/>
              <a:t>зміни</a:t>
            </a:r>
            <a:r>
              <a:rPr lang="ru-RU" sz="2000" dirty="0"/>
              <a:t> в </a:t>
            </a:r>
            <a:r>
              <a:rPr lang="ru-RU" sz="2000" dirty="0" err="1"/>
              <a:t>рості</a:t>
            </a:r>
            <a:r>
              <a:rPr lang="ru-RU" sz="2000" dirty="0"/>
              <a:t>, </a:t>
            </a:r>
            <a:r>
              <a:rPr lang="ru-RU" sz="2000" dirty="0" err="1"/>
              <a:t>розвитку</a:t>
            </a:r>
            <a:r>
              <a:rPr lang="ru-RU" sz="2000" dirty="0"/>
              <a:t> і </a:t>
            </a:r>
            <a:r>
              <a:rPr lang="ru-RU" sz="2000" dirty="0" err="1"/>
              <a:t>старінні</a:t>
            </a:r>
            <a:r>
              <a:rPr lang="ru-RU" sz="2000" dirty="0"/>
              <a:t> </a:t>
            </a:r>
            <a:r>
              <a:rPr lang="ru-RU" sz="2000" dirty="0" err="1"/>
              <a:t>організму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Соціальні</a:t>
            </a:r>
            <a:r>
              <a:rPr lang="ru-RU" sz="2000" dirty="0"/>
              <a:t> </a:t>
            </a:r>
            <a:r>
              <a:rPr lang="ru-RU" sz="2000" dirty="0" err="1"/>
              <a:t>принципи</a:t>
            </a:r>
            <a:r>
              <a:rPr lang="ru-RU" sz="2000" dirty="0"/>
              <a:t> </a:t>
            </a:r>
            <a:r>
              <a:rPr lang="ru-RU" sz="2000" dirty="0" err="1"/>
              <a:t>вікової</a:t>
            </a:r>
            <a:r>
              <a:rPr lang="ru-RU" sz="2000" dirty="0"/>
              <a:t> </a:t>
            </a:r>
            <a:r>
              <a:rPr lang="ru-RU" sz="2000" dirty="0" err="1"/>
              <a:t>періодизації</a:t>
            </a:r>
            <a:r>
              <a:rPr lang="ru-RU" sz="2000" dirty="0"/>
              <a:t> </a:t>
            </a:r>
            <a:r>
              <a:rPr lang="ru-RU" sz="2000" dirty="0" err="1"/>
              <a:t>визначають</a:t>
            </a:r>
            <a:r>
              <a:rPr lang="ru-RU" sz="2000" dirty="0"/>
              <a:t> </a:t>
            </a:r>
            <a:r>
              <a:rPr lang="ru-RU" sz="2000" dirty="0" err="1"/>
              <a:t>періоди</a:t>
            </a:r>
            <a:r>
              <a:rPr lang="ru-RU" sz="2000" dirty="0"/>
              <a:t> </a:t>
            </a:r>
            <a:r>
              <a:rPr lang="ru-RU" sz="2000" dirty="0" err="1"/>
              <a:t>навчання</a:t>
            </a:r>
            <a:r>
              <a:rPr lang="ru-RU" sz="2000" dirty="0"/>
              <a:t>: </a:t>
            </a:r>
            <a:r>
              <a:rPr lang="ru-RU" sz="2000" dirty="0" err="1"/>
              <a:t>переддошкільний</a:t>
            </a:r>
            <a:r>
              <a:rPr lang="ru-RU" sz="2000" dirty="0"/>
              <a:t> </a:t>
            </a:r>
            <a:r>
              <a:rPr lang="ru-RU" sz="2000" dirty="0" err="1"/>
              <a:t>вік</a:t>
            </a:r>
            <a:r>
              <a:rPr lang="ru-RU" sz="2000" dirty="0"/>
              <a:t> - до 3 </a:t>
            </a:r>
            <a:r>
              <a:rPr lang="ru-RU" sz="2000" dirty="0" err="1"/>
              <a:t>років</a:t>
            </a:r>
            <a:r>
              <a:rPr lang="ru-RU" sz="2000" dirty="0"/>
              <a:t>, </a:t>
            </a:r>
            <a:r>
              <a:rPr lang="ru-RU" sz="2000" dirty="0" err="1"/>
              <a:t>дошкільний</a:t>
            </a:r>
            <a:r>
              <a:rPr lang="ru-RU" sz="2000" dirty="0"/>
              <a:t> - 3-6 </a:t>
            </a:r>
            <a:r>
              <a:rPr lang="ru-RU" sz="2000" dirty="0" err="1"/>
              <a:t>років</a:t>
            </a:r>
            <a:r>
              <a:rPr lang="ru-RU" sz="2000" dirty="0"/>
              <a:t>, </a:t>
            </a:r>
            <a:r>
              <a:rPr lang="ru-RU" sz="2000" dirty="0" err="1"/>
              <a:t>шкільний</a:t>
            </a:r>
            <a:r>
              <a:rPr lang="ru-RU" sz="2000" dirty="0"/>
              <a:t> </a:t>
            </a:r>
            <a:r>
              <a:rPr lang="ru-RU" sz="2000" dirty="0" err="1"/>
              <a:t>вік</a:t>
            </a:r>
            <a:r>
              <a:rPr lang="ru-RU" sz="2000" dirty="0"/>
              <a:t> (</a:t>
            </a:r>
            <a:r>
              <a:rPr lang="ru-RU" sz="2000" dirty="0" err="1"/>
              <a:t>молодший</a:t>
            </a:r>
            <a:r>
              <a:rPr lang="ru-RU" sz="2000" dirty="0"/>
              <a:t> 6-9 </a:t>
            </a:r>
            <a:r>
              <a:rPr lang="ru-RU" sz="2000" dirty="0" err="1"/>
              <a:t>років</a:t>
            </a:r>
            <a:r>
              <a:rPr lang="ru-RU" sz="2000" dirty="0"/>
              <a:t>, </a:t>
            </a:r>
            <a:r>
              <a:rPr lang="ru-RU" sz="2000" dirty="0" err="1"/>
              <a:t>середній</a:t>
            </a:r>
            <a:r>
              <a:rPr lang="ru-RU" sz="2000" dirty="0"/>
              <a:t> - 10-14, старший - 15-17 </a:t>
            </a:r>
            <a:r>
              <a:rPr lang="ru-RU" sz="2000" dirty="0" err="1"/>
              <a:t>років</a:t>
            </a:r>
            <a:r>
              <a:rPr lang="ru-RU" sz="2000" dirty="0"/>
              <a:t>).</a:t>
            </a:r>
          </a:p>
          <a:p>
            <a:r>
              <a:rPr lang="ru-RU" sz="2000" dirty="0" err="1"/>
              <a:t>Верхньою</a:t>
            </a:r>
            <a:r>
              <a:rPr lang="ru-RU" sz="2000" dirty="0"/>
              <a:t> видовою </a:t>
            </a:r>
            <a:r>
              <a:rPr lang="ru-RU" sz="2000" dirty="0" err="1"/>
              <a:t>межею</a:t>
            </a:r>
            <a:r>
              <a:rPr lang="ru-RU" sz="2000" dirty="0"/>
              <a:t> для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вважають</a:t>
            </a:r>
            <a:r>
              <a:rPr lang="ru-RU" sz="2000" dirty="0"/>
              <a:t> 115-125 </a:t>
            </a:r>
            <a:r>
              <a:rPr lang="ru-RU" sz="2000" dirty="0" err="1"/>
              <a:t>років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біологічний</a:t>
            </a:r>
            <a:r>
              <a:rPr lang="ru-RU" sz="2000" dirty="0"/>
              <a:t> </a:t>
            </a:r>
            <a:r>
              <a:rPr lang="ru-RU" sz="2000" dirty="0" err="1"/>
              <a:t>вік</a:t>
            </a:r>
            <a:r>
              <a:rPr lang="ru-RU" sz="2000" dirty="0"/>
              <a:t> </a:t>
            </a:r>
            <a:r>
              <a:rPr lang="ru-RU" sz="2000" dirty="0" err="1"/>
              <a:t>значно</a:t>
            </a:r>
            <a:r>
              <a:rPr lang="ru-RU" sz="2000" dirty="0"/>
              <a:t> </a:t>
            </a:r>
            <a:r>
              <a:rPr lang="ru-RU" sz="2000" dirty="0" err="1"/>
              <a:t>випереджає</a:t>
            </a:r>
            <a:r>
              <a:rPr lang="ru-RU" sz="2000" dirty="0"/>
              <a:t> </a:t>
            </a:r>
            <a:r>
              <a:rPr lang="ru-RU" sz="2000" dirty="0" err="1"/>
              <a:t>хронологічний</a:t>
            </a:r>
            <a:r>
              <a:rPr lang="ru-RU" sz="2000" dirty="0"/>
              <a:t>,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свідчить</a:t>
            </a:r>
            <a:r>
              <a:rPr lang="ru-RU" sz="2000" dirty="0"/>
              <a:t> про </a:t>
            </a:r>
            <a:r>
              <a:rPr lang="ru-RU" sz="2000" dirty="0" err="1"/>
              <a:t>передчасне</a:t>
            </a:r>
            <a:r>
              <a:rPr lang="ru-RU" sz="2000" dirty="0"/>
              <a:t> </a:t>
            </a:r>
            <a:r>
              <a:rPr lang="ru-RU" sz="2000" dirty="0" err="1"/>
              <a:t>старіння</a:t>
            </a:r>
            <a:r>
              <a:rPr lang="ru-RU" sz="2000" dirty="0"/>
              <a:t>. На </a:t>
            </a:r>
            <a:r>
              <a:rPr lang="ru-RU" sz="2000" dirty="0" err="1"/>
              <a:t>біологічний</a:t>
            </a:r>
            <a:r>
              <a:rPr lang="ru-RU" sz="2000" dirty="0"/>
              <a:t> </a:t>
            </a:r>
            <a:r>
              <a:rPr lang="ru-RU" sz="2000" dirty="0" err="1"/>
              <a:t>вік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впливають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соціально-економічні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97159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1000"/>
            <a:ext cx="7467600" cy="436910"/>
          </a:xfrm>
        </p:spPr>
        <p:txBody>
          <a:bodyPr>
            <a:normAutofit fontScale="90000"/>
          </a:bodyPr>
          <a:lstStyle/>
          <a:p>
            <a:r>
              <a:rPr lang="ru-RU" sz="2400" dirty="0" err="1"/>
              <a:t>найхарактерніші</a:t>
            </a:r>
            <a:r>
              <a:rPr lang="ru-RU" sz="2400" dirty="0"/>
              <a:t> </a:t>
            </a:r>
            <a:r>
              <a:rPr lang="ru-RU" sz="2400" dirty="0" err="1"/>
              <a:t>риси</a:t>
            </a:r>
            <a:r>
              <a:rPr lang="ru-RU" sz="2400" dirty="0"/>
              <a:t> </a:t>
            </a:r>
            <a:r>
              <a:rPr lang="ru-RU" sz="2400" dirty="0" err="1"/>
              <a:t>періодів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4776404" cy="638132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Грудний період</a:t>
            </a:r>
            <a:r>
              <a:rPr lang="uk-UA" dirty="0"/>
              <a:t>. </a:t>
            </a:r>
            <a:br>
              <a:rPr lang="uk-UA" dirty="0"/>
            </a:br>
            <a:r>
              <a:rPr lang="uk-UA" dirty="0"/>
              <a:t>У грудний період ріст супроводжується збільшенням довжини і маси тіла. За цей період ріст дитини збільшується приблизно в півтора-два рази.</a:t>
            </a:r>
          </a:p>
          <a:p>
            <a:r>
              <a:rPr lang="uk-UA" dirty="0"/>
              <a:t>У віці шість місяців у дитини починають прорізуватися молочні зуби. Значні зміни відбуваються в скелеті дитини. У новонародженого значна частина скелета складається з хрящової тканини. Вона замінюється кістковою протягом багатьох років. Між кістками черепної коробки немовляти є тім'ячка. У цих місцях головний мозок дитини захищений тільки м'якою сполучною тканиною. Ось чому потрібно особливо оберігати від ударів і поштовхів голівку грудної дитини. У новонароджених ще немає типових для людини вигинів хребта. Вони починають формуватися з розвитком м'язової системи.</a:t>
            </a:r>
          </a:p>
          <a:p>
            <a:r>
              <a:rPr lang="uk-UA" dirty="0"/>
              <a:t>У дитини віком 2,5-3 місяці зміцнюються шийні м'язи, і вона починає самостійно тримати голівку. Це сприяє утворенню шийного вигину. У п'ятимісячної дитини настільки розвиваються м'язи тулуба, що вона може самостійно сидіти. Так розвивається грудний вигин. На кінець першого року дитина стає на ніжки. У цей час починає формуватися поперековий вигин хребта. У 1,5-2 роки вже повністю сформовані всі вигини хребта.</a:t>
            </a:r>
            <a:endParaRPr lang="ru-RU" dirty="0"/>
          </a:p>
        </p:txBody>
      </p:sp>
      <p:pic>
        <p:nvPicPr>
          <p:cNvPr id="3074" name="Picture 2" descr="E:\breastfeeding-the-key-to-the-health-of-mot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561" y="620688"/>
            <a:ext cx="366954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1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834" y="0"/>
            <a:ext cx="3538736" cy="65293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Раннє</a:t>
            </a:r>
            <a:r>
              <a:rPr lang="ru-RU" dirty="0"/>
              <a:t> </a:t>
            </a:r>
            <a:r>
              <a:rPr lang="ru-RU" dirty="0" err="1"/>
              <a:t>дитинство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499992" y="142424"/>
            <a:ext cx="4320480" cy="659894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темп росту </a:t>
            </a:r>
            <a:r>
              <a:rPr lang="ru-RU" dirty="0" err="1"/>
              <a:t>уповільнюється</a:t>
            </a:r>
            <a:r>
              <a:rPr lang="ru-RU" dirty="0"/>
              <a:t>, але на другому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(10-11 см за </a:t>
            </a:r>
            <a:r>
              <a:rPr lang="ru-RU" dirty="0" err="1"/>
              <a:t>рік</a:t>
            </a:r>
            <a:r>
              <a:rPr lang="ru-RU" dirty="0"/>
              <a:t>), на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 - 8 см.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прорізання</a:t>
            </a:r>
            <a:r>
              <a:rPr lang="ru-RU" dirty="0"/>
              <a:t> </a:t>
            </a:r>
            <a:r>
              <a:rPr lang="ru-RU" dirty="0" err="1"/>
              <a:t>зубів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інтенсивно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особливо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а з нею і </a:t>
            </a:r>
            <a:r>
              <a:rPr lang="ru-RU" dirty="0" err="1"/>
              <a:t>мислення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 (</a:t>
            </a:r>
            <a:r>
              <a:rPr lang="ru-RU" dirty="0" err="1"/>
              <a:t>дошкільний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) </a:t>
            </a:r>
            <a:r>
              <a:rPr lang="ru-RU" dirty="0" err="1"/>
              <a:t>діти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виростають</a:t>
            </a:r>
            <a:r>
              <a:rPr lang="ru-RU" dirty="0"/>
              <a:t> на 5-7 см. У </a:t>
            </a:r>
            <a:r>
              <a:rPr lang="ru-RU" dirty="0" err="1"/>
              <a:t>віці</a:t>
            </a:r>
            <a:r>
              <a:rPr lang="ru-RU" dirty="0"/>
              <a:t> 5-6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постійні</a:t>
            </a:r>
            <a:r>
              <a:rPr lang="ru-RU" dirty="0"/>
              <a:t> </a:t>
            </a:r>
            <a:r>
              <a:rPr lang="ru-RU" dirty="0" err="1"/>
              <a:t>зуби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сприймає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навколишній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й активно </a:t>
            </a:r>
            <a:r>
              <a:rPr lang="ru-RU" dirty="0" err="1"/>
              <a:t>розвивається</a:t>
            </a:r>
            <a:r>
              <a:rPr lang="ru-RU" dirty="0"/>
              <a:t>.</a:t>
            </a:r>
          </a:p>
        </p:txBody>
      </p:sp>
      <p:pic>
        <p:nvPicPr>
          <p:cNvPr id="4098" name="Picture 2" descr="E:\vchen-zyasuvali-chomu-mi-tak-pogano-pamyatayemo-svoye-ditinstvo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75" y="1052736"/>
            <a:ext cx="462315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5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248472" cy="592832"/>
          </a:xfrm>
        </p:spPr>
        <p:txBody>
          <a:bodyPr/>
          <a:lstStyle/>
          <a:p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707904" y="188640"/>
            <a:ext cx="5040560" cy="6840760"/>
          </a:xfrm>
        </p:spPr>
        <p:txBody>
          <a:bodyPr>
            <a:normAutofit/>
          </a:bodyPr>
          <a:lstStyle/>
          <a:p>
            <a:r>
              <a:rPr lang="ru-RU" sz="1400" dirty="0" err="1" smtClean="0"/>
              <a:t>Вирішальний</a:t>
            </a:r>
            <a:r>
              <a:rPr lang="ru-RU" sz="1400" dirty="0" smtClean="0"/>
              <a:t> </a:t>
            </a:r>
            <a:r>
              <a:rPr lang="ru-RU" sz="1400" dirty="0"/>
              <a:t>у </a:t>
            </a:r>
            <a:r>
              <a:rPr lang="ru-RU" sz="1400" dirty="0" err="1"/>
              <a:t>фізичному</a:t>
            </a:r>
            <a:r>
              <a:rPr lang="ru-RU" sz="1400" dirty="0"/>
              <a:t>, </a:t>
            </a:r>
            <a:r>
              <a:rPr lang="ru-RU" sz="1400" dirty="0" err="1"/>
              <a:t>розумовому</a:t>
            </a:r>
            <a:r>
              <a:rPr lang="ru-RU" sz="1400" dirty="0"/>
              <a:t> і духовному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.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поділяють</a:t>
            </a:r>
            <a:r>
              <a:rPr lang="ru-RU" sz="1400" dirty="0"/>
              <a:t> на </a:t>
            </a:r>
            <a:r>
              <a:rPr lang="ru-RU" sz="1400" dirty="0" err="1"/>
              <a:t>молодший</a:t>
            </a:r>
            <a:r>
              <a:rPr lang="ru-RU" sz="1400" dirty="0"/>
              <a:t>, </a:t>
            </a:r>
            <a:r>
              <a:rPr lang="ru-RU" sz="1400" dirty="0" err="1"/>
              <a:t>середній</a:t>
            </a:r>
            <a:r>
              <a:rPr lang="ru-RU" sz="1400" dirty="0"/>
              <a:t> (</a:t>
            </a:r>
            <a:r>
              <a:rPr lang="ru-RU" sz="1400" dirty="0" err="1"/>
              <a:t>підлітковий</a:t>
            </a:r>
            <a:r>
              <a:rPr lang="ru-RU" sz="1400" dirty="0"/>
              <a:t>) і старший (</a:t>
            </a:r>
            <a:r>
              <a:rPr lang="ru-RU" sz="1400" dirty="0" err="1"/>
              <a:t>юнацький</a:t>
            </a:r>
            <a:r>
              <a:rPr lang="ru-RU" sz="1400" dirty="0"/>
              <a:t>) </a:t>
            </a:r>
            <a:r>
              <a:rPr lang="ru-RU" sz="1400" dirty="0" err="1"/>
              <a:t>вікові</a:t>
            </a:r>
            <a:r>
              <a:rPr lang="ru-RU" sz="1400" dirty="0"/>
              <a:t> </a:t>
            </a:r>
            <a:r>
              <a:rPr lang="ru-RU" sz="1400" dirty="0" err="1"/>
              <a:t>періоди</a:t>
            </a:r>
            <a:r>
              <a:rPr lang="ru-RU" sz="1400" dirty="0"/>
              <a:t>, </a:t>
            </a:r>
            <a:r>
              <a:rPr lang="ru-RU" sz="1400" dirty="0" err="1"/>
              <a:t>кожен</a:t>
            </a:r>
            <a:r>
              <a:rPr lang="ru-RU" sz="1400" dirty="0"/>
              <a:t> з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особливості</a:t>
            </a:r>
            <a:r>
              <a:rPr lang="ru-RU" sz="1400" dirty="0"/>
              <a:t>. </a:t>
            </a:r>
            <a:r>
              <a:rPr lang="ru-RU" sz="1400" dirty="0" err="1"/>
              <a:t>Молодший</a:t>
            </a:r>
            <a:r>
              <a:rPr lang="ru-RU" sz="1400" dirty="0"/>
              <a:t> </a:t>
            </a:r>
            <a:r>
              <a:rPr lang="ru-RU" sz="1400" dirty="0" err="1"/>
              <a:t>шкільний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характеризується</a:t>
            </a:r>
            <a:r>
              <a:rPr lang="ru-RU" sz="1400" dirty="0"/>
              <a:t> </a:t>
            </a:r>
            <a:r>
              <a:rPr lang="ru-RU" sz="1400" dirty="0" err="1"/>
              <a:t>уповільненням</a:t>
            </a:r>
            <a:r>
              <a:rPr lang="ru-RU" sz="1400" dirty="0"/>
              <a:t> </a:t>
            </a:r>
            <a:r>
              <a:rPr lang="ru-RU" sz="1400" dirty="0" err="1"/>
              <a:t>темпів</a:t>
            </a:r>
            <a:r>
              <a:rPr lang="ru-RU" sz="1400" dirty="0"/>
              <a:t> росту. </a:t>
            </a:r>
            <a:r>
              <a:rPr lang="ru-RU" sz="1400" dirty="0" err="1"/>
              <a:t>Дитина</a:t>
            </a:r>
            <a:r>
              <a:rPr lang="ru-RU" sz="1400" dirty="0"/>
              <a:t> </a:t>
            </a:r>
            <a:r>
              <a:rPr lang="ru-RU" sz="1400" dirty="0" err="1"/>
              <a:t>підростає</a:t>
            </a:r>
            <a:r>
              <a:rPr lang="ru-RU" sz="1400" dirty="0"/>
              <a:t> за </a:t>
            </a:r>
            <a:r>
              <a:rPr lang="ru-RU" sz="1400" dirty="0" err="1"/>
              <a:t>рік</a:t>
            </a:r>
            <a:r>
              <a:rPr lang="ru-RU" sz="1400" dirty="0"/>
              <a:t> на 4-5 см. У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діти</a:t>
            </a:r>
            <a:r>
              <a:rPr lang="ru-RU" sz="1400" dirty="0"/>
              <a:t> </a:t>
            </a:r>
            <a:r>
              <a:rPr lang="ru-RU" sz="1400" dirty="0" err="1"/>
              <a:t>починають</a:t>
            </a:r>
            <a:r>
              <a:rPr lang="ru-RU" sz="1400" dirty="0"/>
              <a:t> </a:t>
            </a:r>
            <a:r>
              <a:rPr lang="ru-RU" sz="1400" dirty="0" err="1"/>
              <a:t>навчатися</a:t>
            </a:r>
            <a:r>
              <a:rPr lang="ru-RU" sz="1400" dirty="0"/>
              <a:t>, </a:t>
            </a:r>
            <a:r>
              <a:rPr lang="ru-RU" sz="1400" dirty="0" err="1"/>
              <a:t>оволодівати</a:t>
            </a:r>
            <a:r>
              <a:rPr lang="ru-RU" sz="1400" dirty="0"/>
              <a:t> грамотою, </a:t>
            </a:r>
            <a:r>
              <a:rPr lang="ru-RU" sz="1400" dirty="0" err="1"/>
              <a:t>читанням</a:t>
            </a:r>
            <a:r>
              <a:rPr lang="ru-RU" sz="1400" dirty="0"/>
              <a:t>, математикою. У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/>
              <a:t>спостерігається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розумових</a:t>
            </a:r>
            <a:r>
              <a:rPr lang="ru-RU" sz="1400" dirty="0"/>
              <a:t> </a:t>
            </a:r>
            <a:r>
              <a:rPr lang="ru-RU" sz="1400" dirty="0" err="1"/>
              <a:t>здібностей</a:t>
            </a:r>
            <a:r>
              <a:rPr lang="ru-RU" sz="1400" dirty="0"/>
              <a:t> </a:t>
            </a:r>
            <a:r>
              <a:rPr lang="ru-RU" sz="1400" dirty="0" err="1"/>
              <a:t>учнів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Підлітковий</a:t>
            </a:r>
            <a:r>
              <a:rPr lang="ru-RU" sz="1400" dirty="0"/>
              <a:t> (</a:t>
            </a:r>
            <a:r>
              <a:rPr lang="ru-RU" sz="1400" dirty="0" err="1"/>
              <a:t>середній</a:t>
            </a:r>
            <a:r>
              <a:rPr lang="ru-RU" sz="1400" dirty="0"/>
              <a:t> </a:t>
            </a:r>
            <a:r>
              <a:rPr lang="ru-RU" sz="1400" dirty="0" err="1"/>
              <a:t>шкільний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) </a:t>
            </a:r>
            <a:r>
              <a:rPr lang="ru-RU" sz="1400" dirty="0" err="1"/>
              <a:t>збігається</a:t>
            </a:r>
            <a:r>
              <a:rPr lang="ru-RU" sz="1400" dirty="0"/>
              <a:t> з </a:t>
            </a:r>
            <a:r>
              <a:rPr lang="ru-RU" sz="1400" dirty="0" err="1"/>
              <a:t>періодом</a:t>
            </a:r>
            <a:r>
              <a:rPr lang="ru-RU" sz="1400" dirty="0"/>
              <a:t> </a:t>
            </a:r>
            <a:r>
              <a:rPr lang="ru-RU" sz="1400" dirty="0" err="1"/>
              <a:t>статевого</a:t>
            </a:r>
            <a:r>
              <a:rPr lang="ru-RU" sz="1400" dirty="0"/>
              <a:t> </a:t>
            </a:r>
            <a:r>
              <a:rPr lang="ru-RU" sz="1400" dirty="0" err="1"/>
              <a:t>дозрівання</a:t>
            </a:r>
            <a:r>
              <a:rPr lang="ru-RU" sz="1400" dirty="0"/>
              <a:t>, яке </a:t>
            </a:r>
            <a:r>
              <a:rPr lang="ru-RU" sz="1400" dirty="0" err="1"/>
              <a:t>супроводжується</a:t>
            </a:r>
            <a:r>
              <a:rPr lang="ru-RU" sz="1400" dirty="0"/>
              <a:t> </a:t>
            </a:r>
            <a:r>
              <a:rPr lang="ru-RU" sz="1400" dirty="0" err="1"/>
              <a:t>змінами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залоз</a:t>
            </a:r>
            <a:r>
              <a:rPr lang="ru-RU" sz="1400" dirty="0"/>
              <a:t> </a:t>
            </a:r>
            <a:r>
              <a:rPr lang="ru-RU" sz="1400" dirty="0" err="1"/>
              <a:t>внутрішньої</a:t>
            </a:r>
            <a:r>
              <a:rPr lang="ru-RU" sz="1400" dirty="0"/>
              <a:t> </a:t>
            </a:r>
            <a:r>
              <a:rPr lang="ru-RU" sz="1400" dirty="0" err="1"/>
              <a:t>секреції</a:t>
            </a:r>
            <a:r>
              <a:rPr lang="ru-RU" sz="1400" dirty="0"/>
              <a:t>. У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(з 11-12 </a:t>
            </a:r>
            <a:r>
              <a:rPr lang="ru-RU" sz="1400" dirty="0" err="1"/>
              <a:t>років</a:t>
            </a:r>
            <a:r>
              <a:rPr lang="ru-RU" sz="1400" dirty="0"/>
              <a:t> у </a:t>
            </a:r>
            <a:r>
              <a:rPr lang="ru-RU" sz="1400" dirty="0" err="1"/>
              <a:t>дівчаток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13-14 у </a:t>
            </a:r>
            <a:r>
              <a:rPr lang="ru-RU" sz="1400" dirty="0" err="1"/>
              <a:t>хлопчиків</a:t>
            </a:r>
            <a:r>
              <a:rPr lang="ru-RU" sz="1400" dirty="0"/>
              <a:t>) </a:t>
            </a:r>
            <a:r>
              <a:rPr lang="ru-RU" sz="1400" dirty="0" err="1"/>
              <a:t>спостерігається</a:t>
            </a:r>
            <a:r>
              <a:rPr lang="ru-RU" sz="1400" dirty="0"/>
              <a:t> </a:t>
            </a:r>
            <a:r>
              <a:rPr lang="ru-RU" sz="1400" dirty="0" err="1"/>
              <a:t>стрибок</a:t>
            </a:r>
            <a:r>
              <a:rPr lang="ru-RU" sz="1400" dirty="0"/>
              <a:t> у </a:t>
            </a:r>
            <a:r>
              <a:rPr lang="ru-RU" sz="1400" dirty="0" err="1"/>
              <a:t>рості</a:t>
            </a:r>
            <a:r>
              <a:rPr lang="ru-RU" sz="1400" dirty="0"/>
              <a:t> (7-8 см за </a:t>
            </a:r>
            <a:r>
              <a:rPr lang="ru-RU" sz="1400" dirty="0" err="1"/>
              <a:t>рік</a:t>
            </a:r>
            <a:r>
              <a:rPr lang="ru-RU" sz="1400" dirty="0"/>
              <a:t>); </a:t>
            </a:r>
            <a:r>
              <a:rPr lang="ru-RU" sz="1400" dirty="0" err="1"/>
              <a:t>збільшення</a:t>
            </a:r>
            <a:r>
              <a:rPr lang="ru-RU" sz="1400" dirty="0"/>
              <a:t> </a:t>
            </a:r>
            <a:r>
              <a:rPr lang="ru-RU" sz="1400" dirty="0" err="1"/>
              <a:t>маси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; </a:t>
            </a:r>
            <a:r>
              <a:rPr lang="ru-RU" sz="1400" dirty="0" err="1"/>
              <a:t>глибока</a:t>
            </a:r>
            <a:r>
              <a:rPr lang="ru-RU" sz="1400" dirty="0"/>
              <a:t> </a:t>
            </a:r>
            <a:r>
              <a:rPr lang="ru-RU" sz="1400" dirty="0" err="1"/>
              <a:t>перебудова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, </a:t>
            </a:r>
            <a:r>
              <a:rPr lang="ru-RU" sz="1400" dirty="0" err="1"/>
              <a:t>пов'язана</a:t>
            </a:r>
            <a:r>
              <a:rPr lang="ru-RU" sz="1400" dirty="0"/>
              <a:t> з початком </a:t>
            </a:r>
            <a:r>
              <a:rPr lang="ru-RU" sz="1400" dirty="0" err="1"/>
              <a:t>внутрішньосекреторної</a:t>
            </a:r>
            <a:r>
              <a:rPr lang="ru-RU" sz="1400" dirty="0"/>
              <a:t> </a:t>
            </a:r>
            <a:r>
              <a:rPr lang="ru-RU" sz="1400" dirty="0" err="1"/>
              <a:t>функції</a:t>
            </a:r>
            <a:r>
              <a:rPr lang="ru-RU" sz="1400" dirty="0"/>
              <a:t> </a:t>
            </a:r>
            <a:r>
              <a:rPr lang="ru-RU" sz="1400" dirty="0" err="1"/>
              <a:t>статевих</a:t>
            </a:r>
            <a:r>
              <a:rPr lang="ru-RU" sz="1400" dirty="0"/>
              <a:t> </a:t>
            </a:r>
            <a:r>
              <a:rPr lang="ru-RU" sz="1400" dirty="0" err="1"/>
              <a:t>залоз</a:t>
            </a:r>
            <a:r>
              <a:rPr lang="ru-RU" sz="1400" dirty="0"/>
              <a:t>.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віці</a:t>
            </a:r>
            <a:r>
              <a:rPr lang="ru-RU" sz="1400" dirty="0"/>
              <a:t> </a:t>
            </a:r>
            <a:r>
              <a:rPr lang="ru-RU" sz="1400" dirty="0" err="1"/>
              <a:t>закладається</a:t>
            </a:r>
            <a:r>
              <a:rPr lang="ru-RU" sz="1400" dirty="0"/>
              <a:t> </a:t>
            </a:r>
            <a:r>
              <a:rPr lang="ru-RU" sz="1400" dirty="0" err="1"/>
              <a:t>багато</a:t>
            </a:r>
            <a:r>
              <a:rPr lang="ru-RU" sz="1400" dirty="0"/>
              <a:t> рис характеру, </a:t>
            </a:r>
            <a:r>
              <a:rPr lang="ru-RU" sz="1400" dirty="0" err="1"/>
              <a:t>властивих</a:t>
            </a:r>
            <a:r>
              <a:rPr lang="ru-RU" sz="1400" dirty="0"/>
              <a:t> </a:t>
            </a:r>
            <a:r>
              <a:rPr lang="ru-RU" sz="1400" dirty="0" err="1"/>
              <a:t>конкретній</a:t>
            </a:r>
            <a:r>
              <a:rPr lang="ru-RU" sz="1400" dirty="0"/>
              <a:t> </a:t>
            </a:r>
            <a:r>
              <a:rPr lang="ru-RU" sz="1400" dirty="0" err="1"/>
              <a:t>особистості</a:t>
            </a:r>
            <a:r>
              <a:rPr lang="ru-RU" sz="1400" dirty="0"/>
              <a:t>, </a:t>
            </a:r>
            <a:r>
              <a:rPr lang="ru-RU" sz="1400" dirty="0" err="1"/>
              <a:t>виробляється</a:t>
            </a:r>
            <a:r>
              <a:rPr lang="ru-RU" sz="1400" dirty="0"/>
              <a:t> </a:t>
            </a:r>
            <a:r>
              <a:rPr lang="ru-RU" sz="1400" dirty="0" err="1"/>
              <a:t>вміння</a:t>
            </a:r>
            <a:r>
              <a:rPr lang="ru-RU" sz="1400" dirty="0"/>
              <a:t> </a:t>
            </a:r>
            <a:r>
              <a:rPr lang="ru-RU" sz="1400" dirty="0" err="1"/>
              <a:t>контролювати</a:t>
            </a:r>
            <a:r>
              <a:rPr lang="ru-RU" sz="1400" dirty="0"/>
              <a:t> </a:t>
            </a:r>
            <a:r>
              <a:rPr lang="ru-RU" sz="1400" dirty="0" err="1"/>
              <a:t>власну</a:t>
            </a:r>
            <a:r>
              <a:rPr lang="ru-RU" sz="1400" dirty="0"/>
              <a:t> </a:t>
            </a:r>
            <a:r>
              <a:rPr lang="ru-RU" sz="1400" dirty="0" err="1"/>
              <a:t>поведінку</a:t>
            </a:r>
            <a:r>
              <a:rPr lang="ru-RU" sz="1400" dirty="0"/>
              <a:t>, </a:t>
            </a:r>
            <a:r>
              <a:rPr lang="ru-RU" sz="1400" dirty="0" err="1"/>
              <a:t>здатність</a:t>
            </a:r>
            <a:r>
              <a:rPr lang="ru-RU" sz="1400" dirty="0"/>
              <a:t> </a:t>
            </a:r>
            <a:r>
              <a:rPr lang="ru-RU" sz="1400" dirty="0" err="1"/>
              <a:t>керувати</a:t>
            </a:r>
            <a:r>
              <a:rPr lang="ru-RU" sz="1400" dirty="0"/>
              <a:t> собою, </a:t>
            </a:r>
            <a:r>
              <a:rPr lang="ru-RU" sz="1400" dirty="0" err="1"/>
              <a:t>своїми</a:t>
            </a:r>
            <a:r>
              <a:rPr lang="ru-RU" sz="1400" dirty="0"/>
              <a:t> </a:t>
            </a:r>
            <a:r>
              <a:rPr lang="ru-RU" sz="1400" dirty="0" err="1"/>
              <a:t>вчинками</a:t>
            </a:r>
            <a:r>
              <a:rPr lang="ru-RU" sz="1400" dirty="0"/>
              <a:t> і </a:t>
            </a:r>
            <a:r>
              <a:rPr lang="ru-RU" sz="1400" dirty="0" err="1"/>
              <a:t>настроєм</a:t>
            </a:r>
            <a:r>
              <a:rPr lang="ru-RU" sz="1400" dirty="0"/>
              <a:t>. Людина </a:t>
            </a:r>
            <a:r>
              <a:rPr lang="ru-RU" sz="1400" dirty="0" err="1"/>
              <a:t>стає</a:t>
            </a:r>
            <a:r>
              <a:rPr lang="ru-RU" sz="1400" dirty="0"/>
              <a:t> </a:t>
            </a:r>
            <a:r>
              <a:rPr lang="ru-RU" sz="1400" dirty="0" err="1"/>
              <a:t>особистістю</a:t>
            </a:r>
            <a:r>
              <a:rPr lang="ru-RU" sz="1400" dirty="0"/>
              <a:t> в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самовиховання</a:t>
            </a:r>
            <a:r>
              <a:rPr lang="ru-RU" sz="1400" dirty="0"/>
              <a:t>. У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формуються</a:t>
            </a:r>
            <a:r>
              <a:rPr lang="ru-RU" sz="1400" dirty="0"/>
              <a:t> </a:t>
            </a:r>
            <a:r>
              <a:rPr lang="ru-RU" sz="1400" dirty="0" err="1"/>
              <a:t>моральні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,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цілеспрямованість</a:t>
            </a:r>
            <a:r>
              <a:rPr lang="ru-RU" sz="1400" dirty="0"/>
              <a:t>.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впливом</a:t>
            </a:r>
            <a:r>
              <a:rPr lang="ru-RU" sz="1400" dirty="0"/>
              <a:t> авторитету </a:t>
            </a:r>
            <a:r>
              <a:rPr lang="ru-RU" sz="1400" dirty="0" err="1"/>
              <a:t>дорослих</a:t>
            </a:r>
            <a:r>
              <a:rPr lang="ru-RU" sz="1400" dirty="0"/>
              <a:t> і </a:t>
            </a:r>
            <a:r>
              <a:rPr lang="ru-RU" sz="1400" dirty="0" err="1"/>
              <a:t>навколишнього</a:t>
            </a:r>
            <a:r>
              <a:rPr lang="ru-RU" sz="1400" dirty="0"/>
              <a:t> </a:t>
            </a:r>
            <a:r>
              <a:rPr lang="ru-RU" sz="1400" dirty="0" err="1"/>
              <a:t>середовища</a:t>
            </a:r>
            <a:r>
              <a:rPr lang="ru-RU" sz="1400" dirty="0"/>
              <a:t> </a:t>
            </a:r>
            <a:r>
              <a:rPr lang="ru-RU" sz="1400" dirty="0" err="1"/>
              <a:t>формується</a:t>
            </a:r>
            <a:r>
              <a:rPr lang="ru-RU" sz="1400" dirty="0"/>
              <a:t> характер.</a:t>
            </a:r>
          </a:p>
        </p:txBody>
      </p:sp>
      <p:pic>
        <p:nvPicPr>
          <p:cNvPr id="5122" name="Picture 2" descr="E:\3(75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E:\452523_1_w_5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26" y="4596625"/>
            <a:ext cx="2428996" cy="181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88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1656" y="0"/>
            <a:ext cx="8764136" cy="2737098"/>
          </a:xfrm>
        </p:spPr>
        <p:txBody>
          <a:bodyPr>
            <a:normAutofit/>
          </a:bodyPr>
          <a:lstStyle/>
          <a:p>
            <a:r>
              <a:rPr lang="ru-RU" dirty="0" err="1"/>
              <a:t>Юнацький</a:t>
            </a:r>
            <a:r>
              <a:rPr lang="ru-RU" dirty="0"/>
              <a:t> (старший </a:t>
            </a:r>
            <a:r>
              <a:rPr lang="ru-RU" dirty="0" err="1"/>
              <a:t>шкільний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)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завершуються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практично </a:t>
            </a:r>
            <a:r>
              <a:rPr lang="ru-RU" dirty="0" err="1"/>
              <a:t>досягають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. На </a:t>
            </a:r>
            <a:r>
              <a:rPr lang="ru-RU" dirty="0" err="1"/>
              <a:t>сьогодні</a:t>
            </a:r>
            <a:r>
              <a:rPr lang="ru-RU" dirty="0"/>
              <a:t> 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дівчат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у 16-17 </a:t>
            </a:r>
            <a:r>
              <a:rPr lang="ru-RU" dirty="0" err="1"/>
              <a:t>років</a:t>
            </a:r>
            <a:r>
              <a:rPr lang="ru-RU" dirty="0"/>
              <a:t>, у </a:t>
            </a:r>
            <a:r>
              <a:rPr lang="ru-RU" dirty="0" err="1"/>
              <a:t>юнаків</a:t>
            </a:r>
            <a:r>
              <a:rPr lang="ru-RU" dirty="0"/>
              <a:t> - у 18-19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</p:txBody>
      </p:sp>
      <p:pic>
        <p:nvPicPr>
          <p:cNvPr id="6147" name="Picture 3" descr="E:\original-13506303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36" y="2386358"/>
            <a:ext cx="7443856" cy="435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1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2458616" cy="576064"/>
          </a:xfrm>
        </p:spPr>
        <p:txBody>
          <a:bodyPr/>
          <a:lstStyle/>
          <a:p>
            <a:r>
              <a:rPr lang="ru-RU" dirty="0" err="1"/>
              <a:t>Зрілий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4360872" cy="578202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Зрілий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21 </a:t>
            </a:r>
            <a:r>
              <a:rPr lang="ru-RU" dirty="0" err="1"/>
              <a:t>рік</a:t>
            </a:r>
            <a:r>
              <a:rPr lang="ru-RU" dirty="0"/>
              <a:t>. Перший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зрілого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- до 35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найпродуктивніший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пора, коли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,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сім'ю</a:t>
            </a:r>
            <a:r>
              <a:rPr lang="ru-RU" dirty="0"/>
              <a:t>, </a:t>
            </a:r>
            <a:r>
              <a:rPr lang="ru-RU" dirty="0" err="1"/>
              <a:t>народжує</a:t>
            </a:r>
            <a:r>
              <a:rPr lang="ru-RU" dirty="0"/>
              <a:t> і </a:t>
            </a:r>
            <a:r>
              <a:rPr lang="ru-RU" dirty="0" err="1"/>
              <a:t>виховує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зрілого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36 до 60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чоловіків</a:t>
            </a:r>
            <a:r>
              <a:rPr lang="ru-RU" dirty="0"/>
              <a:t> і до 55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жінок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 часу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себе в </a:t>
            </a:r>
            <a:r>
              <a:rPr lang="ru-RU" dirty="0" err="1"/>
              <a:t>обраній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.</a:t>
            </a:r>
          </a:p>
        </p:txBody>
      </p:sp>
      <p:pic>
        <p:nvPicPr>
          <p:cNvPr id="7170" name="Picture 2" descr="E:\tumblr_lrl27tbBzt1qfn79co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384" y="95250"/>
            <a:ext cx="4448175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812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2818656" cy="720080"/>
          </a:xfrm>
        </p:spPr>
        <p:txBody>
          <a:bodyPr/>
          <a:lstStyle/>
          <a:p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-1" y="764704"/>
            <a:ext cx="3251349" cy="609329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61 року в </a:t>
            </a:r>
            <a:r>
              <a:rPr lang="ru-RU" dirty="0" err="1"/>
              <a:t>чоловіків</a:t>
            </a:r>
            <a:r>
              <a:rPr lang="ru-RU" dirty="0"/>
              <a:t> і з 56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жінок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людей </a:t>
            </a:r>
            <a:r>
              <a:rPr lang="ru-RU" dirty="0" err="1"/>
              <a:t>зберігають</a:t>
            </a:r>
            <a:r>
              <a:rPr lang="ru-RU" dirty="0"/>
              <a:t>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. </a:t>
            </a:r>
            <a:r>
              <a:rPr lang="ru-RU" dirty="0" err="1"/>
              <a:t>Старечий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 у </a:t>
            </a:r>
            <a:r>
              <a:rPr lang="ru-RU" dirty="0" err="1"/>
              <a:t>чоловіків</a:t>
            </a:r>
            <a:r>
              <a:rPr lang="ru-RU" dirty="0"/>
              <a:t> і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в 75 </a:t>
            </a:r>
            <a:r>
              <a:rPr lang="ru-RU" dirty="0" err="1"/>
              <a:t>років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людей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ясний</a:t>
            </a:r>
            <a:r>
              <a:rPr lang="ru-RU" dirty="0"/>
              <a:t> </a:t>
            </a:r>
            <a:r>
              <a:rPr lang="ru-RU" dirty="0" err="1"/>
              <a:t>розум</a:t>
            </a:r>
            <a:r>
              <a:rPr lang="ru-RU" dirty="0"/>
              <a:t> і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</p:txBody>
      </p:sp>
      <p:pic>
        <p:nvPicPr>
          <p:cNvPr id="8195" name="Picture 3" descr="E:\21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349" y="0"/>
            <a:ext cx="58926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29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656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Післязародковий розвиток організму людини</vt:lpstr>
      <vt:lpstr>Онтогенез (від грец. онтос - існуюче та генезіс - походження) - це індивідуальний розвиток організму з моменту його зародження (зиготи) до природної смерті. Виділяють два періоди онтогенезу: ембріональний (зародковий) і постембріональний (післязародковий).  Постембріональний починається після народження.</vt:lpstr>
      <vt:lpstr>Презентация PowerPoint</vt:lpstr>
      <vt:lpstr>найхарактерніші риси періодів розвитку</vt:lpstr>
      <vt:lpstr>Раннє дитинство.</vt:lpstr>
      <vt:lpstr>шкільний період</vt:lpstr>
      <vt:lpstr>Презентация PowerPoint</vt:lpstr>
      <vt:lpstr>Зрілий вік </vt:lpstr>
      <vt:lpstr>Похилий вік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Післязародковий розвиток організму людини</dc:title>
  <dc:creator>Admin</dc:creator>
  <cp:lastModifiedBy>Алексей</cp:lastModifiedBy>
  <cp:revision>8</cp:revision>
  <dcterms:created xsi:type="dcterms:W3CDTF">2014-03-19T19:54:34Z</dcterms:created>
  <dcterms:modified xsi:type="dcterms:W3CDTF">2014-03-19T21:07:33Z</dcterms:modified>
</cp:coreProperties>
</file>