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xvatit.com/index.php?title=%D0%86%D0%BB%D1%8E%D1%81%D1%82%D1%80%D0%B0%D1%86%D1%96%D1%97:_%D0%9F%D0%BE%D0%B3%D0%BE%D0%B4%D0%BD%D1%96_%D1%8F%D0%B2%D0%B8%D1%89%D0%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851525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</a:t>
            </a:r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ція на тему: </a:t>
            </a:r>
          </a:p>
          <a:p>
            <a:pPr algn="ctr">
              <a:buNone/>
            </a:pPr>
            <a:endParaRPr lang="uk-UA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Життє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вий цикл рослин.</a:t>
            </a:r>
          </a:p>
          <a:p>
            <a:pPr algn="ctr">
              <a:buNone/>
            </a:pPr>
            <a:endParaRPr lang="uk-UA" sz="4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Виконала учениця групи П33</a:t>
            </a:r>
          </a:p>
          <a:p>
            <a:pPr algn="ctr">
              <a:buNone/>
            </a:pPr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Гордон Ірина.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Багаторічні трави.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4495800" cy="44196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Багаторічні</a:t>
            </a:r>
            <a:r>
              <a:rPr lang="ru-RU" dirty="0" smtClean="0"/>
              <a:t> трави часто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цвісти</a:t>
            </a:r>
            <a:r>
              <a:rPr lang="ru-RU" dirty="0" smtClean="0"/>
              <a:t> та </a:t>
            </a:r>
            <a:r>
              <a:rPr lang="ru-RU" dirty="0" err="1" smtClean="0"/>
              <a:t>плодоносити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надземні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відмирають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(</a:t>
            </a:r>
            <a:r>
              <a:rPr lang="ru-RU" dirty="0" err="1" smtClean="0"/>
              <a:t>як-от</a:t>
            </a:r>
            <a:r>
              <a:rPr lang="ru-RU" dirty="0" smtClean="0"/>
              <a:t> у </a:t>
            </a:r>
            <a:r>
              <a:rPr lang="ru-RU" dirty="0" err="1" smtClean="0"/>
              <a:t>конвалії</a:t>
            </a:r>
            <a:r>
              <a:rPr lang="ru-RU" dirty="0" smtClean="0"/>
              <a:t>, </a:t>
            </a:r>
            <a:r>
              <a:rPr lang="ru-RU" dirty="0" err="1" smtClean="0"/>
              <a:t>пирію</a:t>
            </a:r>
            <a:r>
              <a:rPr lang="ru-RU" dirty="0" smtClean="0"/>
              <a:t>, </a:t>
            </a:r>
            <a:r>
              <a:rPr lang="ru-RU" dirty="0" err="1" smtClean="0"/>
              <a:t>хрону</a:t>
            </a:r>
            <a:r>
              <a:rPr lang="ru-RU" dirty="0" smtClean="0"/>
              <a:t>). Дерева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кущі</a:t>
            </a:r>
            <a:r>
              <a:rPr lang="ru-RU" dirty="0" smtClean="0"/>
              <a:t> (</a:t>
            </a:r>
            <a:r>
              <a:rPr lang="ru-RU" dirty="0" err="1" smtClean="0"/>
              <a:t>яблуня</a:t>
            </a:r>
            <a:r>
              <a:rPr lang="ru-RU" dirty="0" smtClean="0"/>
              <a:t>, дуб, </a:t>
            </a:r>
            <a:r>
              <a:rPr lang="ru-RU" dirty="0" err="1" smtClean="0"/>
              <a:t>аґрус</a:t>
            </a:r>
            <a:r>
              <a:rPr lang="ru-RU" dirty="0" smtClean="0"/>
              <a:t>, </a:t>
            </a:r>
            <a:r>
              <a:rPr lang="ru-RU" dirty="0" err="1" smtClean="0"/>
              <a:t>ліщина</a:t>
            </a:r>
            <a:r>
              <a:rPr lang="ru-RU" dirty="0" smtClean="0"/>
              <a:t>, смородина) </a:t>
            </a:r>
            <a:r>
              <a:rPr lang="ru-RU" dirty="0" err="1" smtClean="0"/>
              <a:t>сягають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через десятки </a:t>
            </a:r>
            <a:r>
              <a:rPr lang="ru-RU" dirty="0" err="1" smtClean="0"/>
              <a:t>років</a:t>
            </a:r>
            <a:r>
              <a:rPr lang="ru-RU" dirty="0" smtClean="0"/>
              <a:t>. Перше </a:t>
            </a:r>
            <a:r>
              <a:rPr lang="ru-RU" dirty="0" err="1" smtClean="0"/>
              <a:t>цвітіння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плодоношення</a:t>
            </a:r>
            <a:r>
              <a:rPr lang="ru-RU" dirty="0" smtClean="0"/>
              <a:t> у них </a:t>
            </a:r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(</a:t>
            </a:r>
            <a:r>
              <a:rPr lang="ru-RU" dirty="0" err="1" smtClean="0"/>
              <a:t>інколи</a:t>
            </a:r>
            <a:r>
              <a:rPr lang="ru-RU" dirty="0" smtClean="0"/>
              <a:t> - </a:t>
            </a:r>
            <a:r>
              <a:rPr lang="ru-RU" dirty="0" err="1" smtClean="0"/>
              <a:t>через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проростання</a:t>
            </a:r>
            <a:r>
              <a:rPr lang="ru-RU" dirty="0" smtClean="0"/>
              <a:t>). </a:t>
            </a:r>
            <a:r>
              <a:rPr lang="ru-RU" dirty="0" err="1" smtClean="0"/>
              <a:t>Плодоносять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ere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267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Етап зрілості.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56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зрілості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часу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цвітіння</a:t>
            </a:r>
            <a:r>
              <a:rPr lang="ru-RU" dirty="0" smtClean="0"/>
              <a:t> до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утворювати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та плоди. З часом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великою </a:t>
            </a:r>
            <a:r>
              <a:rPr lang="ru-RU" dirty="0" err="1" smtClean="0"/>
              <a:t>тривалістю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припиняють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генеративних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 </a:t>
            </a:r>
            <a:r>
              <a:rPr lang="ru-RU" dirty="0" err="1" smtClean="0"/>
              <a:t>Мабуть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помічали</a:t>
            </a:r>
            <a:r>
              <a:rPr lang="ru-RU" dirty="0" smtClean="0"/>
              <a:t>, як </a:t>
            </a:r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плодові</a:t>
            </a:r>
            <a:r>
              <a:rPr lang="ru-RU" dirty="0" smtClean="0"/>
              <a:t> дерева </a:t>
            </a:r>
            <a:r>
              <a:rPr lang="ru-RU" dirty="0" err="1" smtClean="0"/>
              <a:t>поступово</a:t>
            </a:r>
            <a:r>
              <a:rPr lang="ru-RU" dirty="0" smtClean="0"/>
              <a:t> все </a:t>
            </a:r>
            <a:r>
              <a:rPr lang="ru-RU" dirty="0" err="1" smtClean="0"/>
              <a:t>рідше</a:t>
            </a:r>
            <a:r>
              <a:rPr lang="ru-RU" dirty="0" smtClean="0"/>
              <a:t> </a:t>
            </a:r>
            <a:r>
              <a:rPr lang="ru-RU" dirty="0" err="1" smtClean="0"/>
              <a:t>цвітуть</a:t>
            </a:r>
            <a:r>
              <a:rPr lang="ru-RU" dirty="0" smtClean="0"/>
              <a:t>, </a:t>
            </a:r>
            <a:r>
              <a:rPr lang="ru-RU" dirty="0" err="1" smtClean="0"/>
              <a:t>перестають</a:t>
            </a:r>
            <a:r>
              <a:rPr lang="ru-RU" dirty="0" smtClean="0"/>
              <a:t> </a:t>
            </a:r>
            <a:r>
              <a:rPr lang="ru-RU" dirty="0" err="1" smtClean="0"/>
              <a:t>плодоносити</a:t>
            </a:r>
            <a:r>
              <a:rPr lang="ru-RU" dirty="0" smtClean="0"/>
              <a:t>.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пагони</a:t>
            </a:r>
            <a:r>
              <a:rPr lang="ru-RU" dirty="0" smtClean="0"/>
              <a:t> на них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утворюються</a:t>
            </a:r>
            <a:r>
              <a:rPr lang="ru-RU" dirty="0" smtClean="0"/>
              <a:t>, </a:t>
            </a:r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засихають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відпадають</a:t>
            </a:r>
            <a:r>
              <a:rPr lang="ru-RU" dirty="0" smtClean="0"/>
              <a:t>. У </a:t>
            </a:r>
            <a:r>
              <a:rPr lang="ru-RU" dirty="0" err="1" smtClean="0"/>
              <a:t>стовбурах</a:t>
            </a:r>
            <a:r>
              <a:rPr lang="ru-RU" dirty="0" smtClean="0"/>
              <a:t> </a:t>
            </a:r>
            <a:r>
              <a:rPr lang="ru-RU" dirty="0" err="1" smtClean="0"/>
              <a:t>старих</a:t>
            </a:r>
            <a:r>
              <a:rPr lang="ru-RU" dirty="0" smtClean="0"/>
              <a:t> дерев часто </a:t>
            </a:r>
            <a:r>
              <a:rPr lang="ru-RU" dirty="0" err="1" smtClean="0"/>
              <a:t>утворюються</a:t>
            </a:r>
            <a:r>
              <a:rPr lang="ru-RU" dirty="0" smtClean="0"/>
              <a:t> отвори - дупла, вони </a:t>
            </a:r>
            <a:r>
              <a:rPr lang="ru-RU" dirty="0" err="1" smtClean="0"/>
              <a:t>підгнивають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відмирають</a:t>
            </a:r>
            <a:r>
              <a:rPr lang="ru-RU" dirty="0" smtClean="0"/>
              <a:t>. </a:t>
            </a:r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 smtClean="0"/>
              <a:t>завершальний</a:t>
            </a:r>
            <a:r>
              <a:rPr lang="ru-RU" dirty="0" smtClean="0"/>
              <a:t> етап </a:t>
            </a:r>
            <a:r>
              <a:rPr lang="ru-RU" dirty="0" err="1" smtClean="0"/>
              <a:t>життєвого</a:t>
            </a:r>
            <a:r>
              <a:rPr lang="ru-RU" dirty="0" smtClean="0"/>
              <a:t> циклу рослин - </a:t>
            </a:r>
            <a:r>
              <a:rPr lang="ru-RU" dirty="0" err="1" smtClean="0"/>
              <a:t>старіння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Старіння</a:t>
            </a:r>
            <a:r>
              <a:rPr lang="ru-RU" dirty="0" smtClean="0"/>
              <a:t> - </a:t>
            </a:r>
            <a:r>
              <a:rPr lang="ru-RU" dirty="0" err="1" smtClean="0"/>
              <a:t>закономірні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розвитку рослин, </a:t>
            </a:r>
            <a:r>
              <a:rPr lang="ru-RU" dirty="0" err="1" smtClean="0"/>
              <a:t>пов'язані</a:t>
            </a:r>
            <a:r>
              <a:rPr lang="ru-RU" dirty="0" smtClean="0"/>
              <a:t> з </a:t>
            </a:r>
            <a:r>
              <a:rPr lang="ru-RU" dirty="0" err="1" smtClean="0"/>
              <a:t>віковими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обмежують</a:t>
            </a:r>
            <a:r>
              <a:rPr lang="ru-RU" dirty="0" smtClean="0"/>
              <a:t> </a:t>
            </a:r>
            <a:r>
              <a:rPr lang="ru-RU" dirty="0" err="1" smtClean="0"/>
              <a:t>пристосувальні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рос-</a:t>
            </a:r>
            <a:br>
              <a:rPr lang="ru-RU" dirty="0" smtClean="0"/>
            </a:br>
            <a:r>
              <a:rPr lang="ru-RU" dirty="0" err="1" smtClean="0"/>
              <a:t>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відмирання</a:t>
            </a:r>
            <a:r>
              <a:rPr lang="ru-RU" dirty="0" smtClean="0"/>
              <a:t>. Цей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останнього</a:t>
            </a:r>
            <a:r>
              <a:rPr lang="ru-RU" dirty="0" smtClean="0"/>
              <a:t> </a:t>
            </a:r>
            <a:r>
              <a:rPr lang="ru-RU" dirty="0" err="1" smtClean="0"/>
              <a:t>плодоношення</a:t>
            </a:r>
            <a:r>
              <a:rPr lang="ru-RU" dirty="0" smtClean="0"/>
              <a:t> до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hot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295400"/>
            <a:ext cx="3276600" cy="27432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 b="10096"/>
          <a:stretch>
            <a:fillRect/>
          </a:stretch>
        </p:blipFill>
        <p:spPr>
          <a:xfrm>
            <a:off x="5638800" y="4114800"/>
            <a:ext cx="33147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81000"/>
            <a:ext cx="5410200" cy="629443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зародження</a:t>
            </a:r>
            <a:r>
              <a:rPr lang="ru-RU" dirty="0" smtClean="0"/>
              <a:t> до </a:t>
            </a:r>
            <a:r>
              <a:rPr lang="ru-RU" dirty="0" err="1" smtClean="0"/>
              <a:t>відмирання</a:t>
            </a:r>
            <a:r>
              <a:rPr lang="ru-RU" dirty="0" smtClean="0"/>
              <a:t>,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індивідуальним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квіткових</a:t>
            </a:r>
            <a:r>
              <a:rPr lang="ru-RU" dirty="0" smtClean="0"/>
              <a:t> рослин є </a:t>
            </a:r>
            <a:r>
              <a:rPr lang="ru-RU" dirty="0" err="1" smtClean="0"/>
              <a:t>цілісною</a:t>
            </a:r>
            <a:r>
              <a:rPr lang="ru-RU" dirty="0" smtClean="0"/>
              <a:t> системою,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і розвиток різних його органів </a:t>
            </a:r>
            <a:r>
              <a:rPr lang="ru-RU" dirty="0" err="1" smtClean="0"/>
              <a:t>взаємоузгоджені</a:t>
            </a:r>
            <a:r>
              <a:rPr lang="ru-RU" dirty="0" smtClean="0"/>
              <a:t>. На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, </a:t>
            </a:r>
            <a:r>
              <a:rPr lang="ru-RU" dirty="0" err="1" smtClean="0"/>
              <a:t>як-от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. Так, що </a:t>
            </a:r>
            <a:r>
              <a:rPr lang="ru-RU" dirty="0" err="1" smtClean="0"/>
              <a:t>ріст</a:t>
            </a:r>
            <a:r>
              <a:rPr lang="ru-RU" dirty="0" smtClean="0"/>
              <a:t> і розвиток рослин </a:t>
            </a:r>
            <a:r>
              <a:rPr lang="ru-RU" dirty="0" err="1" smtClean="0"/>
              <a:t>регулюють</a:t>
            </a:r>
            <a:r>
              <a:rPr lang="ru-RU" dirty="0" smtClean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які </a:t>
            </a:r>
            <a:r>
              <a:rPr lang="ru-RU" dirty="0" err="1" smtClean="0"/>
              <a:t>виробляються</a:t>
            </a:r>
            <a:r>
              <a:rPr lang="ru-RU" dirty="0" smtClean="0"/>
              <a:t> в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рослині</a:t>
            </a:r>
            <a:r>
              <a:rPr lang="ru-RU" dirty="0" smtClean="0"/>
              <a:t>, - </a:t>
            </a:r>
            <a:r>
              <a:rPr lang="ru-RU" dirty="0" err="1" smtClean="0"/>
              <a:t>фітогормони</a:t>
            </a:r>
            <a:r>
              <a:rPr lang="ru-RU" dirty="0" smtClean="0"/>
              <a:t>. </a:t>
            </a:r>
            <a:r>
              <a:rPr lang="ru-RU" dirty="0" err="1" smtClean="0"/>
              <a:t>Фітогормони</a:t>
            </a:r>
            <a:r>
              <a:rPr lang="ru-RU" dirty="0" smtClean="0"/>
              <a:t> </a:t>
            </a:r>
            <a:r>
              <a:rPr lang="ru-RU" dirty="0" err="1" smtClean="0"/>
              <a:t>рухаються</a:t>
            </a:r>
            <a:r>
              <a:rPr lang="ru-RU" dirty="0" smtClean="0"/>
              <a:t> по </a:t>
            </a:r>
            <a:r>
              <a:rPr lang="ru-RU" dirty="0" err="1" smtClean="0"/>
              <a:t>рослині</a:t>
            </a:r>
            <a:r>
              <a:rPr lang="ru-RU" dirty="0" smtClean="0"/>
              <a:t>, </a:t>
            </a:r>
            <a:r>
              <a:rPr lang="ru-RU" dirty="0" err="1" smtClean="0"/>
              <a:t>прискорюючи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гальмуючи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olnce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57200"/>
            <a:ext cx="3352800" cy="2895600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581400"/>
            <a:ext cx="33528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Підсумки.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4958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Рослинам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організмам</a:t>
            </a:r>
            <a:r>
              <a:rPr lang="ru-RU" dirty="0" smtClean="0"/>
              <a:t>, </a:t>
            </a:r>
            <a:r>
              <a:rPr lang="ru-RU" dirty="0" err="1" smtClean="0"/>
              <a:t>властиві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росту та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безперервним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періодичним</a:t>
            </a:r>
            <a:r>
              <a:rPr lang="ru-RU" dirty="0" smtClean="0"/>
              <a:t>. Розвиток рослин </a:t>
            </a:r>
            <a:r>
              <a:rPr lang="ru-RU" dirty="0" err="1" smtClean="0"/>
              <a:t>відбувається</a:t>
            </a:r>
            <a:r>
              <a:rPr lang="ru-RU" dirty="0" smtClean="0"/>
              <a:t> у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послідовних</a:t>
            </a:r>
            <a:r>
              <a:rPr lang="ru-RU" dirty="0" smtClean="0"/>
              <a:t> етапів. У </a:t>
            </a:r>
            <a:r>
              <a:rPr lang="ru-RU" dirty="0" err="1" smtClean="0"/>
              <a:t>життєвому</a:t>
            </a:r>
            <a:r>
              <a:rPr lang="ru-RU" dirty="0" smtClean="0"/>
              <a:t> </a:t>
            </a:r>
            <a:r>
              <a:rPr lang="ru-RU" dirty="0" err="1" smtClean="0"/>
              <a:t>циклі</a:t>
            </a:r>
            <a:r>
              <a:rPr lang="ru-RU" dirty="0" smtClean="0"/>
              <a:t> </a:t>
            </a:r>
            <a:r>
              <a:rPr lang="ru-RU" dirty="0" err="1" smtClean="0"/>
              <a:t>квіткових</a:t>
            </a:r>
            <a:r>
              <a:rPr lang="ru-RU" dirty="0" smtClean="0"/>
              <a:t> рослин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зародковий</a:t>
            </a:r>
            <a:r>
              <a:rPr lang="ru-RU" dirty="0" smtClean="0"/>
              <a:t> та </a:t>
            </a:r>
            <a:r>
              <a:rPr lang="ru-RU" dirty="0" err="1" smtClean="0"/>
              <a:t>післязародковий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. </a:t>
            </a:r>
            <a:r>
              <a:rPr lang="ru-RU" dirty="0" err="1" smtClean="0"/>
              <a:t>Післязародковий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паростка</a:t>
            </a:r>
            <a:r>
              <a:rPr lang="ru-RU" dirty="0" smtClean="0"/>
              <a:t>, </a:t>
            </a:r>
            <a:r>
              <a:rPr lang="ru-RU" dirty="0" err="1" smtClean="0"/>
              <a:t>молодості</a:t>
            </a:r>
            <a:r>
              <a:rPr lang="ru-RU" dirty="0" smtClean="0"/>
              <a:t>, </a:t>
            </a:r>
            <a:r>
              <a:rPr lang="ru-RU" dirty="0" err="1" smtClean="0"/>
              <a:t>зрілості</a:t>
            </a:r>
            <a:r>
              <a:rPr lang="ru-RU" dirty="0" smtClean="0"/>
              <a:t> та </a:t>
            </a:r>
            <a:r>
              <a:rPr lang="ru-RU" dirty="0" err="1" smtClean="0"/>
              <a:t>старіння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5384530.jpg"/>
          <p:cNvPicPr>
            <a:picLocks noChangeAspect="1"/>
          </p:cNvPicPr>
          <p:nvPr/>
        </p:nvPicPr>
        <p:blipFill>
          <a:blip r:embed="rId2" cstate="print"/>
          <a:srcRect b="13684"/>
          <a:stretch>
            <a:fillRect/>
          </a:stretch>
        </p:blipFill>
        <p:spPr>
          <a:xfrm>
            <a:off x="5105400" y="1219200"/>
            <a:ext cx="3810000" cy="31242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419600"/>
            <a:ext cx="3810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16_tropa-v-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743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solidFill>
                  <a:srgbClr val="C00000"/>
                </a:solidFill>
              </a:rPr>
              <a:t>Дякую за увагу!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8458200" cy="10668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Життєвий цикл рослин.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Ріст рослин.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2819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все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старе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сухе</a:t>
            </a:r>
            <a:r>
              <a:rPr lang="ru-RU" dirty="0" smtClean="0"/>
              <a:t> дерево. </a:t>
            </a:r>
            <a:r>
              <a:rPr lang="ru-RU" dirty="0" err="1" smtClean="0"/>
              <a:t>Навесні</a:t>
            </a:r>
            <a:r>
              <a:rPr lang="ru-RU" dirty="0" smtClean="0"/>
              <a:t> на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десь</a:t>
            </a:r>
            <a:r>
              <a:rPr lang="ru-RU" dirty="0" smtClean="0"/>
              <a:t> та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пагони</a:t>
            </a:r>
            <a:r>
              <a:rPr lang="ru-RU" dirty="0" smtClean="0"/>
              <a:t>, </a:t>
            </a:r>
            <a:r>
              <a:rPr lang="ru-RU" dirty="0" err="1" smtClean="0"/>
              <a:t>зелені</a:t>
            </a:r>
            <a:r>
              <a:rPr lang="ru-RU" dirty="0" smtClean="0"/>
              <a:t> листки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продовжується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Ріст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необоротне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та </a:t>
            </a:r>
            <a:r>
              <a:rPr lang="ru-RU" dirty="0" err="1" smtClean="0"/>
              <a:t>маси</a:t>
            </a:r>
            <a:r>
              <a:rPr lang="ru-RU" dirty="0" smtClean="0"/>
              <a:t> як </a:t>
            </a:r>
            <a:r>
              <a:rPr lang="ru-RU" dirty="0" err="1" smtClean="0"/>
              <a:t>цілого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. </a:t>
            </a:r>
            <a:r>
              <a:rPr lang="ru-RU" dirty="0" err="1" smtClean="0"/>
              <a:t>Ріст</a:t>
            </a:r>
            <a:r>
              <a:rPr lang="ru-RU" dirty="0" smtClean="0"/>
              <a:t> рослин </a:t>
            </a:r>
            <a:r>
              <a:rPr lang="ru-RU" dirty="0" err="1" smtClean="0"/>
              <a:t>зумовлений</a:t>
            </a:r>
            <a:r>
              <a:rPr lang="ru-RU" dirty="0" smtClean="0"/>
              <a:t> </a:t>
            </a:r>
            <a:r>
              <a:rPr lang="ru-RU" dirty="0" err="1" smtClean="0"/>
              <a:t>поділом</a:t>
            </a:r>
            <a:r>
              <a:rPr lang="ru-RU" dirty="0" smtClean="0"/>
              <a:t> та ростом клітин.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та </a:t>
            </a:r>
            <a:r>
              <a:rPr lang="ru-RU" dirty="0" err="1" smtClean="0"/>
              <a:t>органи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Мал._125._Рослина_навесні_(1),_влітку_(2),_взимку_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962400"/>
            <a:ext cx="68580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Мал. 1  </a:t>
            </a:r>
            <a:r>
              <a:rPr lang="ru-RU" i="1" dirty="0" err="1" smtClean="0">
                <a:solidFill>
                  <a:srgbClr val="C00000"/>
                </a:solidFill>
              </a:rPr>
              <a:t>Рослина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навесні</a:t>
            </a:r>
            <a:r>
              <a:rPr lang="ru-RU" i="1" dirty="0" smtClean="0">
                <a:solidFill>
                  <a:srgbClr val="C00000"/>
                </a:solidFill>
              </a:rPr>
              <a:t> (1), </a:t>
            </a:r>
            <a:r>
              <a:rPr lang="ru-RU" i="1" dirty="0" err="1" smtClean="0">
                <a:solidFill>
                  <a:srgbClr val="C00000"/>
                </a:solidFill>
              </a:rPr>
              <a:t>влітку</a:t>
            </a:r>
            <a:r>
              <a:rPr lang="ru-RU" i="1" dirty="0" smtClean="0">
                <a:solidFill>
                  <a:srgbClr val="C00000"/>
                </a:solidFill>
              </a:rPr>
              <a:t> (2), </a:t>
            </a:r>
            <a:r>
              <a:rPr lang="ru-RU" i="1" dirty="0" err="1" smtClean="0">
                <a:solidFill>
                  <a:srgbClr val="C00000"/>
                </a:solidFill>
              </a:rPr>
              <a:t>взимку</a:t>
            </a:r>
            <a:r>
              <a:rPr lang="ru-RU" i="1" dirty="0" smtClean="0">
                <a:solidFill>
                  <a:srgbClr val="C00000"/>
                </a:solidFill>
              </a:rPr>
              <a:t> (3)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твірних</a:t>
            </a:r>
            <a:r>
              <a:rPr lang="ru-RU" dirty="0" smtClean="0"/>
              <a:t> тканин,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поділятися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твірної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верхівковий</a:t>
            </a:r>
            <a:r>
              <a:rPr lang="ru-RU" dirty="0" smtClean="0"/>
              <a:t> та </a:t>
            </a:r>
            <a:r>
              <a:rPr lang="ru-RU" dirty="0" err="1" smtClean="0"/>
              <a:t>вставний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росту </a:t>
            </a:r>
            <a:r>
              <a:rPr lang="ru-RU" dirty="0" err="1" smtClean="0"/>
              <a:t>органів</a:t>
            </a:r>
            <a:r>
              <a:rPr lang="ru-RU" dirty="0" smtClean="0"/>
              <a:t>. </a:t>
            </a:r>
            <a:r>
              <a:rPr lang="ru-RU" dirty="0" err="1" smtClean="0"/>
              <a:t>Верхівковий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твірні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конуса </a:t>
            </a:r>
            <a:r>
              <a:rPr lang="ru-RU" dirty="0" err="1" smtClean="0"/>
              <a:t>наростання</a:t>
            </a:r>
            <a:r>
              <a:rPr lang="ru-RU" dirty="0" smtClean="0"/>
              <a:t> пагона </a:t>
            </a:r>
            <a:r>
              <a:rPr lang="ru-RU" dirty="0" err="1" smtClean="0"/>
              <a:t>або</a:t>
            </a:r>
            <a:r>
              <a:rPr lang="ru-RU" dirty="0" smtClean="0"/>
              <a:t> зон </a:t>
            </a:r>
            <a:r>
              <a:rPr lang="ru-RU" dirty="0" err="1" smtClean="0"/>
              <a:t>поділу</a:t>
            </a:r>
            <a:r>
              <a:rPr lang="ru-RU" dirty="0" smtClean="0"/>
              <a:t> та </a:t>
            </a:r>
            <a:r>
              <a:rPr lang="ru-RU" dirty="0" err="1" smtClean="0"/>
              <a:t>розтягування</a:t>
            </a:r>
            <a:r>
              <a:rPr lang="ru-RU" dirty="0" smtClean="0"/>
              <a:t> </a:t>
            </a:r>
            <a:r>
              <a:rPr lang="ru-RU" dirty="0" err="1" smtClean="0"/>
              <a:t>кореня</a:t>
            </a:r>
            <a:r>
              <a:rPr lang="ru-RU" dirty="0" smtClean="0"/>
              <a:t>.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вставні</a:t>
            </a:r>
            <a:r>
              <a:rPr lang="ru-RU" dirty="0" smtClean="0"/>
              <a:t> </a:t>
            </a:r>
            <a:r>
              <a:rPr lang="ru-RU" dirty="0" err="1" smtClean="0"/>
              <a:t>твірні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 Вони </a:t>
            </a:r>
            <a:r>
              <a:rPr lang="ru-RU" dirty="0" err="1" smtClean="0"/>
              <a:t>розташовані</a:t>
            </a:r>
            <a:r>
              <a:rPr lang="ru-RU" dirty="0" smtClean="0"/>
              <a:t> 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міжвузлів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рослин. </a:t>
            </a:r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злаків</a:t>
            </a:r>
            <a:r>
              <a:rPr lang="ru-RU" dirty="0" smtClean="0"/>
              <a:t> (</a:t>
            </a:r>
            <a:r>
              <a:rPr lang="ru-RU" dirty="0" err="1" smtClean="0"/>
              <a:t>пшениці</a:t>
            </a:r>
            <a:r>
              <a:rPr lang="ru-RU" dirty="0" smtClean="0"/>
              <a:t>, </a:t>
            </a:r>
            <a:r>
              <a:rPr lang="ru-RU" dirty="0" err="1" smtClean="0"/>
              <a:t>кукурудзи</a:t>
            </a:r>
            <a:r>
              <a:rPr lang="ru-RU" dirty="0" smtClean="0"/>
              <a:t>, рису) за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видовжуються</a:t>
            </a:r>
            <a:r>
              <a:rPr lang="ru-RU" dirty="0" smtClean="0"/>
              <a:t> </a:t>
            </a:r>
            <a:r>
              <a:rPr lang="ru-RU" dirty="0" err="1" smtClean="0"/>
              <a:t>міжвузля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росте стебло.</a:t>
            </a:r>
            <a:br>
              <a:rPr lang="ru-RU" dirty="0" smtClean="0"/>
            </a:br>
            <a:r>
              <a:rPr lang="ru-RU" dirty="0" err="1" smtClean="0"/>
              <a:t>Потовщення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бічної</a:t>
            </a:r>
            <a:r>
              <a:rPr lang="ru-RU" dirty="0" smtClean="0"/>
              <a:t> </a:t>
            </a:r>
            <a:r>
              <a:rPr lang="ru-RU" dirty="0" err="1" smtClean="0"/>
              <a:t>твірної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 Як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пам'ятаєте</a:t>
            </a:r>
            <a:r>
              <a:rPr lang="ru-RU" dirty="0" smtClean="0"/>
              <a:t>, </a:t>
            </a:r>
            <a:r>
              <a:rPr lang="ru-RU" dirty="0" err="1" smtClean="0"/>
              <a:t>цей</a:t>
            </a:r>
            <a:r>
              <a:rPr lang="ru-RU" dirty="0" smtClean="0"/>
              <a:t> тип </a:t>
            </a:r>
            <a:r>
              <a:rPr lang="ru-RU" dirty="0" err="1" smtClean="0"/>
              <a:t>твірних</a:t>
            </a:r>
            <a:r>
              <a:rPr lang="ru-RU" dirty="0" smtClean="0"/>
              <a:t> тканин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камбієм</a:t>
            </a:r>
            <a:r>
              <a:rPr lang="ru-RU" dirty="0" smtClean="0"/>
              <a:t>. Завдяки росту </a:t>
            </a:r>
            <a:r>
              <a:rPr lang="ru-RU" dirty="0" err="1" smtClean="0"/>
              <a:t>відбуваються</a:t>
            </a:r>
            <a:r>
              <a:rPr lang="ru-RU" dirty="0" smtClean="0"/>
              <a:t> і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рослин.</a:t>
            </a:r>
            <a:br>
              <a:rPr lang="ru-RU" dirty="0" smtClean="0"/>
            </a:br>
            <a:r>
              <a:rPr lang="ru-RU" dirty="0" smtClean="0"/>
              <a:t>Які </a:t>
            </a:r>
            <a:r>
              <a:rPr lang="ru-RU" dirty="0" err="1" smtClean="0"/>
              <a:t>сезонні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</a:t>
            </a:r>
            <a:r>
              <a:rPr lang="ru-RU" dirty="0" err="1" smtClean="0"/>
              <a:t>спостерігають</a:t>
            </a:r>
            <a:r>
              <a:rPr lang="ru-RU" dirty="0" smtClean="0"/>
              <a:t> у </a:t>
            </a:r>
            <a:r>
              <a:rPr lang="ru-RU" dirty="0" err="1" smtClean="0"/>
              <a:t>житті</a:t>
            </a:r>
            <a:r>
              <a:rPr lang="ru-RU" dirty="0" smtClean="0"/>
              <a:t> рослин? У </a:t>
            </a:r>
            <a:r>
              <a:rPr lang="ru-RU" dirty="0" err="1" smtClean="0"/>
              <a:t>житті</a:t>
            </a:r>
            <a:r>
              <a:rPr lang="ru-RU" dirty="0" smtClean="0"/>
              <a:t> рослин, як і у </a:t>
            </a:r>
            <a:r>
              <a:rPr lang="ru-RU" dirty="0" err="1" smtClean="0"/>
              <a:t>житті</a:t>
            </a:r>
            <a:r>
              <a:rPr lang="ru-RU" dirty="0" smtClean="0"/>
              <a:t> тварин, </a:t>
            </a:r>
            <a:r>
              <a:rPr lang="ru-RU" dirty="0" err="1" smtClean="0"/>
              <a:t>спостерігають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Ілюстрації: Погодні явища"/>
              </a:rPr>
              <a:t>сезонні</a:t>
            </a:r>
            <a:r>
              <a:rPr lang="ru-RU" dirty="0" smtClean="0">
                <a:hlinkClick r:id="rId2" tooltip="Ілюстрації: Погодні явища"/>
              </a:rPr>
              <a:t> </a:t>
            </a:r>
            <a:r>
              <a:rPr lang="ru-RU" dirty="0" err="1" smtClean="0">
                <a:hlinkClick r:id="rId2" tooltip="Ілюстрації: Погодні явища"/>
              </a:rPr>
              <a:t>явища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4343400" cy="51054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світлового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на </a:t>
            </a:r>
            <a:r>
              <a:rPr lang="ru-RU" dirty="0" err="1" smtClean="0"/>
              <a:t>швидкість</a:t>
            </a:r>
            <a:r>
              <a:rPr lang="ru-RU" dirty="0" smtClean="0"/>
              <a:t> та </a:t>
            </a:r>
            <a:r>
              <a:rPr lang="ru-RU" dirty="0" err="1" smtClean="0"/>
              <a:t>терміни</a:t>
            </a:r>
            <a:r>
              <a:rPr lang="ru-RU" dirty="0" smtClean="0"/>
              <a:t> росту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цвітіння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листопаду (мал. 2). </a:t>
            </a:r>
            <a:r>
              <a:rPr lang="ru-RU" dirty="0" err="1" smtClean="0"/>
              <a:t>Реакцію</a:t>
            </a:r>
            <a:r>
              <a:rPr lang="ru-RU" dirty="0" smtClean="0"/>
              <a:t> рослин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дня та </a:t>
            </a:r>
            <a:r>
              <a:rPr lang="ru-RU" dirty="0" err="1" smtClean="0"/>
              <a:t>ночі</a:t>
            </a:r>
            <a:r>
              <a:rPr lang="ru-RU" dirty="0" smtClean="0"/>
              <a:t> називають </a:t>
            </a:r>
            <a:r>
              <a:rPr lang="ru-RU" dirty="0" err="1" smtClean="0"/>
              <a:t>фотоперіодизмом</a:t>
            </a:r>
            <a:r>
              <a:rPr lang="ru-RU" dirty="0" smtClean="0"/>
              <a:t>.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дня для рослин є сигналом до </a:t>
            </a:r>
            <a:r>
              <a:rPr lang="ru-RU" dirty="0" err="1" smtClean="0"/>
              <a:t>розпускання</a:t>
            </a:r>
            <a:r>
              <a:rPr lang="ru-RU" dirty="0" smtClean="0"/>
              <a:t> </a:t>
            </a:r>
            <a:r>
              <a:rPr lang="ru-RU" dirty="0" err="1" smtClean="0"/>
              <a:t>листків</a:t>
            </a:r>
            <a:r>
              <a:rPr lang="ru-RU" dirty="0" smtClean="0"/>
              <a:t>, </a:t>
            </a:r>
            <a:r>
              <a:rPr lang="ru-RU" dirty="0" err="1" smtClean="0"/>
              <a:t>цвітіння</a:t>
            </a:r>
            <a:r>
              <a:rPr lang="ru-RU" dirty="0" smtClean="0"/>
              <a:t> і </a:t>
            </a:r>
            <a:r>
              <a:rPr lang="ru-RU" dirty="0" err="1" smtClean="0"/>
              <a:t>плодоношення</a:t>
            </a:r>
            <a:r>
              <a:rPr lang="ru-RU" dirty="0" smtClean="0"/>
              <a:t>.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світлового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сприймають</a:t>
            </a:r>
            <a:r>
              <a:rPr lang="ru-RU" dirty="0" smtClean="0"/>
              <a:t> листки. В них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квіткових</a:t>
            </a:r>
            <a:r>
              <a:rPr lang="ru-RU" dirty="0" smtClean="0"/>
              <a:t> </a:t>
            </a:r>
            <a:r>
              <a:rPr lang="ru-RU" dirty="0" err="1" smtClean="0"/>
              <a:t>бруньок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Мал._126._Рослини,_що_зроста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386715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5562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Мал. 2. </a:t>
            </a:r>
            <a:r>
              <a:rPr lang="ru-RU" i="1" dirty="0" err="1" smtClean="0">
                <a:solidFill>
                  <a:srgbClr val="C00000"/>
                </a:solidFill>
              </a:rPr>
              <a:t>Рослини</a:t>
            </a:r>
            <a:r>
              <a:rPr lang="ru-RU" i="1" dirty="0" smtClean="0">
                <a:solidFill>
                  <a:srgbClr val="C00000"/>
                </a:solidFill>
              </a:rPr>
              <a:t>, </a:t>
            </a:r>
            <a:r>
              <a:rPr lang="ru-RU" i="1" dirty="0" err="1" smtClean="0">
                <a:solidFill>
                  <a:srgbClr val="C00000"/>
                </a:solidFill>
              </a:rPr>
              <a:t>що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зростали</a:t>
            </a:r>
            <a:r>
              <a:rPr lang="ru-RU" i="1" dirty="0" smtClean="0">
                <a:solidFill>
                  <a:srgbClr val="C00000"/>
                </a:solidFill>
              </a:rPr>
              <a:t> за умов </a:t>
            </a:r>
            <a:r>
              <a:rPr lang="ru-RU" i="1" dirty="0" err="1" smtClean="0">
                <a:solidFill>
                  <a:srgbClr val="C00000"/>
                </a:solidFill>
              </a:rPr>
              <a:t>вкороченого</a:t>
            </a:r>
            <a:r>
              <a:rPr lang="ru-RU" i="1" dirty="0" smtClean="0">
                <a:solidFill>
                  <a:srgbClr val="C00000"/>
                </a:solidFill>
              </a:rPr>
              <a:t> (1) </a:t>
            </a:r>
            <a:r>
              <a:rPr lang="ru-RU" i="1" dirty="0" err="1" smtClean="0">
                <a:solidFill>
                  <a:srgbClr val="C00000"/>
                </a:solidFill>
              </a:rPr>
              <a:t>і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подовженого</a:t>
            </a:r>
            <a:r>
              <a:rPr lang="ru-RU" i="1" dirty="0" smtClean="0">
                <a:solidFill>
                  <a:srgbClr val="C00000"/>
                </a:solidFill>
              </a:rPr>
              <a:t> (2) </a:t>
            </a:r>
            <a:r>
              <a:rPr lang="ru-RU" i="1" dirty="0" err="1" smtClean="0">
                <a:solidFill>
                  <a:srgbClr val="C00000"/>
                </a:solidFill>
              </a:rPr>
              <a:t>світлового</a:t>
            </a:r>
            <a:r>
              <a:rPr lang="ru-RU" i="1" dirty="0" smtClean="0">
                <a:solidFill>
                  <a:srgbClr val="C00000"/>
                </a:solidFill>
              </a:rPr>
              <a:t> дня.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Розвиток рослин.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289559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Розвиток рослин </a:t>
            </a:r>
            <a:r>
              <a:rPr lang="ru-RU" dirty="0" err="1" smtClean="0"/>
              <a:t>тісно</a:t>
            </a:r>
            <a:r>
              <a:rPr lang="ru-RU" dirty="0" smtClean="0"/>
              <a:t> пов'язаний з </a:t>
            </a:r>
            <a:r>
              <a:rPr lang="ru-RU" dirty="0" err="1" smtClean="0"/>
              <a:t>їхнім</a:t>
            </a:r>
            <a:r>
              <a:rPr lang="ru-RU" dirty="0" smtClean="0"/>
              <a:t> ростом, але це не одне </a:t>
            </a:r>
            <a:r>
              <a:rPr lang="ru-RU" dirty="0" err="1" smtClean="0"/>
              <a:t>й</a:t>
            </a:r>
            <a:r>
              <a:rPr lang="ru-RU" dirty="0" smtClean="0"/>
              <a:t> те </a:t>
            </a:r>
            <a:r>
              <a:rPr lang="ru-RU" dirty="0" err="1" smtClean="0"/>
              <a:t>саме</a:t>
            </a:r>
            <a:r>
              <a:rPr lang="ru-RU" dirty="0" smtClean="0"/>
              <a:t>. </a:t>
            </a:r>
            <a:r>
              <a:rPr lang="ru-RU" dirty="0" err="1" smtClean="0"/>
              <a:t>Розвиток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якісні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 </a:t>
            </a:r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Розвиток рослин </a:t>
            </a:r>
            <a:r>
              <a:rPr lang="ru-RU" dirty="0" err="1" smtClean="0"/>
              <a:t>відбувається</a:t>
            </a:r>
            <a:r>
              <a:rPr lang="ru-RU" dirty="0" smtClean="0"/>
              <a:t> у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послідовних</a:t>
            </a:r>
            <a:r>
              <a:rPr lang="ru-RU" dirty="0" smtClean="0"/>
              <a:t> етапів. </a:t>
            </a:r>
            <a:r>
              <a:rPr lang="ru-RU" dirty="0" err="1" smtClean="0"/>
              <a:t>Насамперед</a:t>
            </a:r>
            <a:r>
              <a:rPr lang="ru-RU" dirty="0" smtClean="0"/>
              <a:t> у </a:t>
            </a:r>
            <a:r>
              <a:rPr lang="ru-RU" dirty="0" err="1" smtClean="0"/>
              <a:t>квіткових</a:t>
            </a:r>
            <a:r>
              <a:rPr lang="ru-RU" dirty="0" smtClean="0"/>
              <a:t> рослин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зародковий</a:t>
            </a:r>
            <a:r>
              <a:rPr lang="ru-RU" dirty="0" smtClean="0"/>
              <a:t> та </a:t>
            </a:r>
            <a:r>
              <a:rPr lang="ru-RU" dirty="0" err="1" smtClean="0"/>
              <a:t>післязародковий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 розвитку. </a:t>
            </a:r>
            <a:r>
              <a:rPr lang="ru-RU" dirty="0" err="1" smtClean="0"/>
              <a:t>Зародковий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початок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запліднення</a:t>
            </a:r>
            <a:r>
              <a:rPr lang="ru-RU" dirty="0" smtClean="0"/>
              <a:t> </a:t>
            </a:r>
            <a:r>
              <a:rPr lang="ru-RU" dirty="0" err="1" smtClean="0"/>
              <a:t>яйцеклітини</a:t>
            </a:r>
            <a:r>
              <a:rPr lang="ru-RU" dirty="0" smtClean="0"/>
              <a:t> та </a:t>
            </a:r>
            <a:r>
              <a:rPr lang="ru-RU" dirty="0" err="1" smtClean="0"/>
              <a:t>триває</a:t>
            </a:r>
            <a:r>
              <a:rPr lang="ru-RU" dirty="0" smtClean="0"/>
              <a:t> до моменту </a:t>
            </a:r>
            <a:r>
              <a:rPr lang="ru-RU" dirty="0" err="1" smtClean="0"/>
              <a:t>проростання</a:t>
            </a:r>
            <a:r>
              <a:rPr lang="ru-RU" dirty="0" smtClean="0"/>
              <a:t> </a:t>
            </a:r>
            <a:r>
              <a:rPr lang="ru-RU" dirty="0" err="1" smtClean="0"/>
              <a:t>насінини</a:t>
            </a:r>
            <a:r>
              <a:rPr lang="ru-RU" dirty="0" smtClean="0"/>
              <a:t>. 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проростання</a:t>
            </a:r>
            <a:r>
              <a:rPr lang="ru-RU" dirty="0" smtClean="0"/>
              <a:t> </a:t>
            </a:r>
            <a:r>
              <a:rPr lang="ru-RU" dirty="0" err="1" smtClean="0"/>
              <a:t>настає</a:t>
            </a:r>
            <a:r>
              <a:rPr lang="ru-RU" dirty="0" smtClean="0"/>
              <a:t> </a:t>
            </a:r>
            <a:r>
              <a:rPr lang="ru-RU" dirty="0" err="1" smtClean="0"/>
              <a:t>післязародковий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паростка</a:t>
            </a:r>
            <a:r>
              <a:rPr lang="ru-RU" dirty="0" smtClean="0"/>
              <a:t>, </a:t>
            </a:r>
            <a:r>
              <a:rPr lang="ru-RU" dirty="0" err="1" smtClean="0"/>
              <a:t>молодості</a:t>
            </a:r>
            <a:r>
              <a:rPr lang="ru-RU" dirty="0" smtClean="0"/>
              <a:t>, </a:t>
            </a:r>
            <a:r>
              <a:rPr lang="ru-RU" dirty="0" err="1" smtClean="0"/>
              <a:t>зрілості</a:t>
            </a:r>
            <a:r>
              <a:rPr lang="ru-RU" dirty="0" smtClean="0"/>
              <a:t> та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Мал._127._Етапи_розвитку_росли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86200"/>
            <a:ext cx="78486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6324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Мал. 3. </a:t>
            </a:r>
            <a:r>
              <a:rPr lang="ru-RU" i="1" dirty="0" err="1" smtClean="0">
                <a:solidFill>
                  <a:srgbClr val="C00000"/>
                </a:solidFill>
              </a:rPr>
              <a:t>Етапи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розвитку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рослини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Паросток.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172200" cy="446563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паростка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моменту </a:t>
            </a:r>
            <a:r>
              <a:rPr lang="ru-RU" dirty="0" err="1" smtClean="0"/>
              <a:t>проростання</a:t>
            </a:r>
            <a:r>
              <a:rPr lang="ru-RU" dirty="0" smtClean="0"/>
              <a:t> до </a:t>
            </a:r>
            <a:r>
              <a:rPr lang="ru-RU" dirty="0" err="1" smtClean="0"/>
              <a:t>формування</a:t>
            </a:r>
            <a:r>
              <a:rPr lang="ru-RU" dirty="0" smtClean="0"/>
              <a:t> перших </a:t>
            </a:r>
            <a:r>
              <a:rPr lang="ru-RU" dirty="0" err="1" smtClean="0"/>
              <a:t>зелених</a:t>
            </a:r>
            <a:r>
              <a:rPr lang="ru-RU" dirty="0" smtClean="0"/>
              <a:t> </a:t>
            </a:r>
            <a:r>
              <a:rPr lang="ru-RU" dirty="0" err="1" smtClean="0"/>
              <a:t>листків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паросток</a:t>
            </a:r>
            <a:r>
              <a:rPr lang="ru-RU" dirty="0" smtClean="0"/>
              <a:t> живиться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запасних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насінини</a:t>
            </a:r>
            <a:r>
              <a:rPr lang="ru-RU" dirty="0" smtClean="0"/>
              <a:t>.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молодості</a:t>
            </a:r>
            <a:r>
              <a:rPr lang="ru-RU" dirty="0" smtClean="0"/>
              <a:t> -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появи</a:t>
            </a:r>
            <a:r>
              <a:rPr lang="ru-RU" dirty="0" smtClean="0"/>
              <a:t> перших </a:t>
            </a:r>
            <a:r>
              <a:rPr lang="ru-RU" dirty="0" err="1" smtClean="0"/>
              <a:t>зелених</a:t>
            </a:r>
            <a:r>
              <a:rPr lang="ru-RU" dirty="0" smtClean="0"/>
              <a:t> </a:t>
            </a:r>
            <a:r>
              <a:rPr lang="ru-RU" dirty="0" err="1" smtClean="0"/>
              <a:t>листків</a:t>
            </a:r>
            <a:r>
              <a:rPr lang="ru-RU" dirty="0" smtClean="0"/>
              <a:t> до </a:t>
            </a:r>
            <a:r>
              <a:rPr lang="ru-RU" dirty="0" err="1" smtClean="0"/>
              <a:t>цвітіння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посилено</a:t>
            </a:r>
            <a:r>
              <a:rPr lang="ru-RU" dirty="0" smtClean="0"/>
              <a:t> росте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вегетативні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. Молода </a:t>
            </a:r>
            <a:r>
              <a:rPr lang="ru-RU" dirty="0" err="1" smtClean="0"/>
              <a:t>рослина</a:t>
            </a:r>
            <a:r>
              <a:rPr lang="ru-RU" dirty="0" smtClean="0"/>
              <a:t>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паростка</a:t>
            </a:r>
            <a:r>
              <a:rPr lang="ru-RU" dirty="0" smtClean="0"/>
              <a:t>, живиться </a:t>
            </a:r>
            <a:r>
              <a:rPr lang="ru-RU" dirty="0" err="1" smtClean="0"/>
              <a:t>завдяки</a:t>
            </a:r>
            <a:r>
              <a:rPr lang="ru-RU" dirty="0" smtClean="0"/>
              <a:t> фотосинтезу.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75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572000"/>
            <a:ext cx="3352800" cy="2133600"/>
          </a:xfrm>
          <a:prstGeom prst="rect">
            <a:avLst/>
          </a:prstGeom>
        </p:spPr>
      </p:pic>
      <p:pic>
        <p:nvPicPr>
          <p:cNvPr id="5" name="Рисунок 4" descr="Young_castor_bean_plant_showing_prominent_cotyled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676400"/>
            <a:ext cx="2576512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Розвиток </a:t>
            </a:r>
            <a:r>
              <a:rPr lang="uk-UA" dirty="0" err="1" smtClean="0">
                <a:solidFill>
                  <a:srgbClr val="C00000"/>
                </a:solidFill>
              </a:rPr>
              <a:t>одно-</a:t>
            </a:r>
            <a:r>
              <a:rPr lang="uk-UA" dirty="0" smtClean="0">
                <a:solidFill>
                  <a:srgbClr val="C00000"/>
                </a:solidFill>
              </a:rPr>
              <a:t>, </a:t>
            </a:r>
            <a:r>
              <a:rPr lang="uk-UA" dirty="0" err="1" smtClean="0">
                <a:solidFill>
                  <a:srgbClr val="C00000"/>
                </a:solidFill>
              </a:rPr>
              <a:t>дво-</a:t>
            </a:r>
            <a:r>
              <a:rPr lang="uk-UA" dirty="0" smtClean="0">
                <a:solidFill>
                  <a:srgbClr val="C00000"/>
                </a:solidFill>
              </a:rPr>
              <a:t> та багаторічних рослин.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Подальший</a:t>
            </a:r>
            <a:r>
              <a:rPr lang="ru-RU" dirty="0" smtClean="0"/>
              <a:t> розвиток одно-, </a:t>
            </a:r>
            <a:r>
              <a:rPr lang="ru-RU" dirty="0" err="1" smtClean="0"/>
              <a:t>дво</a:t>
            </a:r>
            <a:r>
              <a:rPr lang="ru-RU" dirty="0" smtClean="0"/>
              <a:t>- та </a:t>
            </a:r>
            <a:r>
              <a:rPr lang="ru-RU" dirty="0" err="1" smtClean="0"/>
              <a:t>багаторічних</a:t>
            </a:r>
            <a:r>
              <a:rPr lang="ru-RU" dirty="0" smtClean="0"/>
              <a:t> рослин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по-різному</a:t>
            </a:r>
            <a:r>
              <a:rPr lang="ru-RU" dirty="0" smtClean="0"/>
              <a:t> (мал. 4). </a:t>
            </a:r>
            <a:r>
              <a:rPr lang="ru-RU" dirty="0" err="1" smtClean="0"/>
              <a:t>Однорічні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кріп</a:t>
            </a:r>
            <a:r>
              <a:rPr lang="ru-RU" dirty="0" smtClean="0"/>
              <a:t>, горох, </a:t>
            </a:r>
            <a:r>
              <a:rPr lang="ru-RU" dirty="0" err="1" smtClean="0"/>
              <a:t>огірки</a:t>
            </a:r>
            <a:r>
              <a:rPr lang="ru-RU" dirty="0" smtClean="0"/>
              <a:t>) </a:t>
            </a:r>
            <a:r>
              <a:rPr lang="ru-RU" dirty="0" err="1" smtClean="0"/>
              <a:t>впродовж</a:t>
            </a:r>
            <a:r>
              <a:rPr lang="ru-RU" dirty="0" smtClean="0"/>
              <a:t> року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закінчують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, </a:t>
            </a:r>
            <a:r>
              <a:rPr lang="ru-RU" dirty="0" err="1" smtClean="0"/>
              <a:t>квітнуть</a:t>
            </a:r>
            <a:r>
              <a:rPr lang="ru-RU" dirty="0" smtClean="0"/>
              <a:t>, </a:t>
            </a:r>
            <a:r>
              <a:rPr lang="ru-RU" dirty="0" err="1" smtClean="0"/>
              <a:t>утворюють</a:t>
            </a:r>
            <a:r>
              <a:rPr lang="ru-RU" dirty="0" smtClean="0"/>
              <a:t> плоди та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відмирають</a:t>
            </a:r>
            <a:r>
              <a:rPr lang="ru-RU" dirty="0" smtClean="0"/>
              <a:t>.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молодості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: </a:t>
            </a:r>
            <a:r>
              <a:rPr lang="ru-RU" dirty="0" err="1" smtClean="0"/>
              <a:t>вже</a:t>
            </a:r>
            <a:r>
              <a:rPr lang="ru-RU" dirty="0" smtClean="0"/>
              <a:t> через 30-40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проростання</a:t>
            </a:r>
            <a:r>
              <a:rPr lang="ru-RU" dirty="0" smtClean="0"/>
              <a:t> вони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 та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плодоносять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дворічних</a:t>
            </a:r>
            <a:r>
              <a:rPr lang="ru-RU" dirty="0" smtClean="0"/>
              <a:t> рослин (</a:t>
            </a:r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капусти</a:t>
            </a:r>
            <a:r>
              <a:rPr lang="ru-RU" dirty="0" smtClean="0"/>
              <a:t>, </a:t>
            </a:r>
            <a:r>
              <a:rPr lang="ru-RU" dirty="0" err="1" smtClean="0"/>
              <a:t>моркви</a:t>
            </a:r>
            <a:r>
              <a:rPr lang="ru-RU" dirty="0" smtClean="0"/>
              <a:t>)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року життя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корені</a:t>
            </a:r>
            <a:r>
              <a:rPr lang="ru-RU" dirty="0" smtClean="0"/>
              <a:t> та </a:t>
            </a:r>
            <a:r>
              <a:rPr lang="ru-RU" dirty="0" err="1" smtClean="0"/>
              <a:t>пагони</a:t>
            </a:r>
            <a:r>
              <a:rPr lang="ru-RU" dirty="0" smtClean="0"/>
              <a:t> з листками. А на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вони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, плоди та </a:t>
            </a:r>
            <a:r>
              <a:rPr lang="ru-RU" dirty="0" err="1" smtClean="0"/>
              <a:t>насіння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відмирають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л._128._Розвиток_одно-,_дво-_та_багаторічних_росл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848599" cy="5562600"/>
          </a:xfrm>
        </p:spPr>
      </p:pic>
      <p:sp>
        <p:nvSpPr>
          <p:cNvPr id="5" name="TextBox 4"/>
          <p:cNvSpPr txBox="1"/>
          <p:nvPr/>
        </p:nvSpPr>
        <p:spPr>
          <a:xfrm>
            <a:off x="609600" y="60198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Мал. 4. Розвиток одно-, </a:t>
            </a:r>
            <a:r>
              <a:rPr lang="ru-RU" i="1" dirty="0" err="1" smtClean="0">
                <a:solidFill>
                  <a:srgbClr val="C00000"/>
                </a:solidFill>
              </a:rPr>
              <a:t>дво</a:t>
            </a:r>
            <a:r>
              <a:rPr lang="ru-RU" i="1" dirty="0" smtClean="0">
                <a:solidFill>
                  <a:srgbClr val="C00000"/>
                </a:solidFill>
              </a:rPr>
              <a:t>- та </a:t>
            </a:r>
            <a:r>
              <a:rPr lang="ru-RU" i="1" dirty="0" err="1" smtClean="0">
                <a:solidFill>
                  <a:srgbClr val="C00000"/>
                </a:solidFill>
              </a:rPr>
              <a:t>багаторічних</a:t>
            </a:r>
            <a:r>
              <a:rPr lang="ru-RU" i="1" dirty="0" smtClean="0">
                <a:solidFill>
                  <a:srgbClr val="C00000"/>
                </a:solidFill>
              </a:rPr>
              <a:t> рослин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651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Ріст рослин.</vt:lpstr>
      <vt:lpstr>Слайд 4</vt:lpstr>
      <vt:lpstr>Слайд 5</vt:lpstr>
      <vt:lpstr>Розвиток рослин.</vt:lpstr>
      <vt:lpstr>Паросток.</vt:lpstr>
      <vt:lpstr>Розвиток одно-, дво- та багаторічних рослин.</vt:lpstr>
      <vt:lpstr>Слайд 9</vt:lpstr>
      <vt:lpstr>Багаторічні трави.</vt:lpstr>
      <vt:lpstr>Етап зрілості.</vt:lpstr>
      <vt:lpstr>Слайд 12</vt:lpstr>
      <vt:lpstr>Підсумки.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Lera</cp:lastModifiedBy>
  <cp:revision>12</cp:revision>
  <dcterms:modified xsi:type="dcterms:W3CDTF">2013-10-24T18:04:38Z</dcterms:modified>
</cp:coreProperties>
</file>