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77" r:id="rId14"/>
    <p:sldId id="278" r:id="rId15"/>
    <p:sldId id="279" r:id="rId16"/>
    <p:sldId id="280" r:id="rId17"/>
    <p:sldId id="275" r:id="rId18"/>
    <p:sldId id="281" r:id="rId19"/>
    <p:sldId id="282" r:id="rId20"/>
    <p:sldId id="283" r:id="rId21"/>
    <p:sldId id="284" r:id="rId22"/>
    <p:sldId id="285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25149D6-BF04-4289-9D21-9A22B8891D49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241B9BF-AE96-4473-A358-1C69E5BB4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5149D6-BF04-4289-9D21-9A22B8891D49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1B9BF-AE96-4473-A358-1C69E5BB4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25149D6-BF04-4289-9D21-9A22B8891D49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241B9BF-AE96-4473-A358-1C69E5BB4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5149D6-BF04-4289-9D21-9A22B8891D49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1B9BF-AE96-4473-A358-1C69E5BB4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25149D6-BF04-4289-9D21-9A22B8891D49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241B9BF-AE96-4473-A358-1C69E5BB4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5149D6-BF04-4289-9D21-9A22B8891D49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1B9BF-AE96-4473-A358-1C69E5BB4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5149D6-BF04-4289-9D21-9A22B8891D49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1B9BF-AE96-4473-A358-1C69E5BB4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5149D6-BF04-4289-9D21-9A22B8891D49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1B9BF-AE96-4473-A358-1C69E5BB4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25149D6-BF04-4289-9D21-9A22B8891D49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1B9BF-AE96-4473-A358-1C69E5BB4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5149D6-BF04-4289-9D21-9A22B8891D49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1B9BF-AE96-4473-A358-1C69E5BB4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5149D6-BF04-4289-9D21-9A22B8891D49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1B9BF-AE96-4473-A358-1C69E5BB44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25149D6-BF04-4289-9D21-9A22B8891D49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241B9BF-AE96-4473-A358-1C69E5BB4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/>
              <a:t>Генетичні основи селекції організмів. Методи селекції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43402" y="6315068"/>
            <a:ext cx="4700598" cy="542932"/>
          </a:xfrm>
        </p:spPr>
        <p:txBody>
          <a:bodyPr>
            <a:normAutofit/>
          </a:bodyPr>
          <a:lstStyle/>
          <a:p>
            <a:r>
              <a:rPr lang="uk-UA" sz="1600" i="1" dirty="0" smtClean="0">
                <a:solidFill>
                  <a:schemeClr val="tx1"/>
                </a:solidFill>
              </a:rPr>
              <a:t>Даниленко </a:t>
            </a:r>
            <a:r>
              <a:rPr lang="uk-UA" sz="1600" i="1" dirty="0" err="1" smtClean="0">
                <a:solidFill>
                  <a:schemeClr val="tx1"/>
                </a:solidFill>
              </a:rPr>
              <a:t>Альона</a:t>
            </a:r>
            <a:r>
              <a:rPr lang="uk-UA" sz="1600" i="1" dirty="0" smtClean="0">
                <a:solidFill>
                  <a:schemeClr val="tx1"/>
                </a:solidFill>
              </a:rPr>
              <a:t> 11-А</a:t>
            </a:r>
            <a:endParaRPr lang="ru-RU" sz="16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142900"/>
            <a:ext cx="7239000" cy="114300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Масовий та індивідуальний штучні добори</a:t>
            </a:r>
            <a:endParaRPr lang="ru-RU" sz="2800" dirty="0"/>
          </a:p>
        </p:txBody>
      </p:sp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0" y="1214422"/>
            <a:ext cx="80010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800" dirty="0" smtClean="0"/>
              <a:t>    </a:t>
            </a:r>
            <a:r>
              <a:rPr lang="ru-RU" sz="1800" dirty="0" err="1" smtClean="0"/>
              <a:t>Застосовують</a:t>
            </a:r>
            <a:r>
              <a:rPr lang="ru-RU" sz="1800" dirty="0" smtClean="0"/>
              <a:t> </a:t>
            </a:r>
            <a:r>
              <a:rPr lang="ru-RU" sz="1800" dirty="0" err="1"/>
              <a:t>масову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індивідуальну</a:t>
            </a:r>
            <a:r>
              <a:rPr lang="ru-RU" sz="1800" dirty="0"/>
              <a:t> </a:t>
            </a:r>
            <a:r>
              <a:rPr lang="ru-RU" sz="1800" dirty="0" err="1"/>
              <a:t>форми</a:t>
            </a:r>
            <a:r>
              <a:rPr lang="ru-RU" sz="1800" dirty="0"/>
              <a:t> штучного добору.</a:t>
            </a:r>
            <a:r>
              <a:rPr lang="ru-RU" sz="1800" b="1" dirty="0"/>
              <a:t> За </a:t>
            </a:r>
            <a:r>
              <a:rPr lang="ru-RU" sz="1800" b="1" dirty="0" err="1"/>
              <a:t>масового</a:t>
            </a:r>
            <a:r>
              <a:rPr lang="ru-RU" sz="1800" b="1" dirty="0"/>
              <a:t> добору </a:t>
            </a:r>
            <a:r>
              <a:rPr lang="ru-RU" sz="1800" dirty="0" err="1"/>
              <a:t>з</a:t>
            </a:r>
            <a:r>
              <a:rPr lang="ru-RU" sz="1800" dirty="0"/>
              <a:t> </a:t>
            </a:r>
            <a:r>
              <a:rPr lang="ru-RU" sz="1800" dirty="0" err="1"/>
              <a:t>вихідного</a:t>
            </a:r>
            <a:r>
              <a:rPr lang="ru-RU" sz="1800" dirty="0"/>
              <a:t> </a:t>
            </a:r>
            <a:r>
              <a:rPr lang="ru-RU" sz="1800" dirty="0" err="1"/>
              <a:t>матеріалу</a:t>
            </a:r>
            <a:r>
              <a:rPr lang="ru-RU" sz="1800" dirty="0"/>
              <a:t> </a:t>
            </a:r>
            <a:r>
              <a:rPr lang="ru-RU" sz="1800" dirty="0" err="1"/>
              <a:t>відбирають</a:t>
            </a:r>
            <a:r>
              <a:rPr lang="ru-RU" sz="1800" dirty="0"/>
              <a:t> </a:t>
            </a:r>
            <a:r>
              <a:rPr lang="ru-RU" sz="1800" dirty="0" err="1"/>
              <a:t>особин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особливостями</a:t>
            </a:r>
            <a:r>
              <a:rPr lang="ru-RU" sz="1800" dirty="0"/>
              <a:t> фенотипу,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цікавлять</a:t>
            </a:r>
            <a:r>
              <a:rPr lang="ru-RU" sz="1800" dirty="0"/>
              <a:t> </a:t>
            </a:r>
            <a:r>
              <a:rPr lang="ru-RU" sz="1800" dirty="0" err="1"/>
              <a:t>селекціонерів</a:t>
            </a:r>
            <a:r>
              <a:rPr lang="ru-RU" sz="1800" dirty="0"/>
              <a:t>. </a:t>
            </a:r>
            <a:r>
              <a:rPr lang="ru-RU" sz="1800" dirty="0" err="1"/>
              <a:t>Хоча</a:t>
            </a:r>
            <a:r>
              <a:rPr lang="ru-RU" sz="1800" dirty="0"/>
              <a:t> </a:t>
            </a:r>
            <a:r>
              <a:rPr lang="ru-RU" sz="1800" dirty="0" err="1"/>
              <a:t>масовий</a:t>
            </a:r>
            <a:r>
              <a:rPr lang="ru-RU" sz="1800" dirty="0"/>
              <a:t> </a:t>
            </a:r>
            <a:r>
              <a:rPr lang="ru-RU" sz="1800" dirty="0" err="1"/>
              <a:t>добір</a:t>
            </a:r>
            <a:r>
              <a:rPr lang="ru-RU" sz="1800" dirty="0"/>
              <a:t> </a:t>
            </a:r>
            <a:r>
              <a:rPr lang="ru-RU" sz="1800" dirty="0" err="1"/>
              <a:t>простий</a:t>
            </a:r>
            <a:r>
              <a:rPr lang="ru-RU" sz="1800" dirty="0"/>
              <a:t> у </a:t>
            </a:r>
            <a:r>
              <a:rPr lang="ru-RU" sz="1800" dirty="0" err="1"/>
              <a:t>застосуванні</a:t>
            </a:r>
            <a:r>
              <a:rPr lang="ru-RU" sz="1800" dirty="0"/>
              <a:t> та </a:t>
            </a:r>
            <a:r>
              <a:rPr lang="ru-RU" sz="1800" dirty="0" err="1"/>
              <a:t>дає</a:t>
            </a:r>
            <a:r>
              <a:rPr lang="ru-RU" sz="1800" dirty="0"/>
              <a:t> </a:t>
            </a:r>
            <a:r>
              <a:rPr lang="ru-RU" sz="1800" dirty="0" err="1"/>
              <a:t>непогані</a:t>
            </a:r>
            <a:r>
              <a:rPr lang="ru-RU" sz="1800" dirty="0"/>
              <a:t> </a:t>
            </a:r>
            <a:r>
              <a:rPr lang="ru-RU" sz="1800" dirty="0" err="1"/>
              <a:t>результати</a:t>
            </a:r>
            <a:r>
              <a:rPr lang="ru-RU" sz="1800" dirty="0"/>
              <a:t>, </a:t>
            </a:r>
            <a:r>
              <a:rPr lang="ru-RU" sz="1800" dirty="0" err="1"/>
              <a:t>проте</a:t>
            </a:r>
            <a:r>
              <a:rPr lang="ru-RU" sz="1800" dirty="0"/>
              <a:t>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має</a:t>
            </a:r>
            <a:r>
              <a:rPr lang="ru-RU" sz="1800" dirty="0"/>
              <a:t> </a:t>
            </a:r>
            <a:r>
              <a:rPr lang="ru-RU" sz="1800" dirty="0" err="1"/>
              <a:t>і</a:t>
            </a:r>
            <a:r>
              <a:rPr lang="ru-RU" sz="1800" dirty="0"/>
              <a:t> ряд </a:t>
            </a:r>
            <a:r>
              <a:rPr lang="ru-RU" sz="1800" dirty="0" err="1"/>
              <a:t>недоліків</a:t>
            </a:r>
            <a:r>
              <a:rPr lang="ru-RU" sz="1800" dirty="0"/>
              <a:t>. </a:t>
            </a:r>
            <a:r>
              <a:rPr lang="ru-RU" sz="1800" dirty="0" err="1"/>
              <a:t>Групи</a:t>
            </a:r>
            <a:r>
              <a:rPr lang="ru-RU" sz="1800" dirty="0"/>
              <a:t> </a:t>
            </a:r>
            <a:r>
              <a:rPr lang="ru-RU" sz="1800" dirty="0" err="1"/>
              <a:t>особин</a:t>
            </a:r>
            <a:r>
              <a:rPr lang="ru-RU" sz="1800" dirty="0"/>
              <a:t>, </a:t>
            </a:r>
            <a:r>
              <a:rPr lang="ru-RU" sz="1800" dirty="0" err="1"/>
              <a:t>подібних</a:t>
            </a:r>
            <a:r>
              <a:rPr lang="ru-RU" sz="1800" dirty="0"/>
              <a:t> за фенотипом, </a:t>
            </a:r>
            <a:r>
              <a:rPr lang="ru-RU" sz="1800" dirty="0" err="1"/>
              <a:t>можуть</a:t>
            </a:r>
            <a:r>
              <a:rPr lang="ru-RU" sz="1800" dirty="0"/>
              <a:t> </a:t>
            </a:r>
            <a:r>
              <a:rPr lang="ru-RU" sz="1800" dirty="0" err="1"/>
              <a:t>виявитися</a:t>
            </a:r>
            <a:r>
              <a:rPr lang="ru-RU" sz="1800" dirty="0"/>
              <a:t> </a:t>
            </a:r>
            <a:r>
              <a:rPr lang="ru-RU" sz="1800" dirty="0" err="1"/>
              <a:t>генотипно</a:t>
            </a:r>
            <a:r>
              <a:rPr lang="ru-RU" sz="1800" dirty="0"/>
              <a:t> </a:t>
            </a:r>
            <a:r>
              <a:rPr lang="ru-RU" sz="1800" dirty="0" err="1"/>
              <a:t>різнорідними</a:t>
            </a:r>
            <a:r>
              <a:rPr lang="ru-RU" sz="1800" dirty="0"/>
              <a:t> (</a:t>
            </a:r>
            <a:r>
              <a:rPr lang="ru-RU" sz="1800" dirty="0" err="1"/>
              <a:t>наприклад</a:t>
            </a:r>
            <a:r>
              <a:rPr lang="ru-RU" sz="1800" dirty="0"/>
              <a:t>, </a:t>
            </a:r>
            <a:r>
              <a:rPr lang="ru-RU" sz="1800" dirty="0" err="1"/>
              <a:t>гомозиготними</a:t>
            </a:r>
            <a:r>
              <a:rPr lang="ru-RU" sz="1800" dirty="0"/>
              <a:t> за </a:t>
            </a:r>
            <a:r>
              <a:rPr lang="ru-RU" sz="1800" dirty="0" err="1"/>
              <a:t>домінантними</a:t>
            </a:r>
            <a:r>
              <a:rPr lang="ru-RU" sz="1800" dirty="0"/>
              <a:t> </a:t>
            </a:r>
            <a:r>
              <a:rPr lang="ru-RU" sz="1800" dirty="0" err="1"/>
              <a:t>алелями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гетерозиготними</a:t>
            </a:r>
            <a:r>
              <a:rPr lang="ru-RU" sz="1800" dirty="0"/>
              <a:t>).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обов'язково</a:t>
            </a:r>
            <a:r>
              <a:rPr lang="ru-RU" sz="1800" dirty="0"/>
              <a:t> </a:t>
            </a:r>
            <a:r>
              <a:rPr lang="ru-RU" sz="1800" dirty="0" err="1"/>
              <a:t>впливатиме</a:t>
            </a:r>
            <a:r>
              <a:rPr lang="ru-RU" sz="1800" dirty="0"/>
              <a:t> на </a:t>
            </a:r>
            <a:r>
              <a:rPr lang="ru-RU" sz="1800" dirty="0" err="1"/>
              <a:t>ефективність</a:t>
            </a:r>
            <a:r>
              <a:rPr lang="ru-RU" sz="1800" dirty="0"/>
              <a:t> </a:t>
            </a:r>
            <a:r>
              <a:rPr lang="ru-RU" sz="1800" dirty="0" smtClean="0"/>
              <a:t>добору.</a:t>
            </a:r>
            <a:endParaRPr lang="ru-RU" sz="1800" dirty="0"/>
          </a:p>
          <a:p>
            <a:pPr>
              <a:buNone/>
            </a:pPr>
            <a:r>
              <a:rPr lang="ru-RU" sz="1800" dirty="0" smtClean="0"/>
              <a:t>    </a:t>
            </a:r>
            <a:r>
              <a:rPr lang="ru-RU" sz="1800" dirty="0" err="1" smtClean="0"/>
              <a:t>Кращі</a:t>
            </a:r>
            <a:r>
              <a:rPr lang="ru-RU" sz="1800" dirty="0" smtClean="0"/>
              <a:t> </a:t>
            </a:r>
            <a:r>
              <a:rPr lang="ru-RU" sz="1800" dirty="0" err="1"/>
              <a:t>результати</a:t>
            </a:r>
            <a:r>
              <a:rPr lang="ru-RU" sz="1800" dirty="0"/>
              <a:t> </a:t>
            </a:r>
            <a:r>
              <a:rPr lang="ru-RU" sz="1800" dirty="0" err="1"/>
              <a:t>дає</a:t>
            </a:r>
            <a:r>
              <a:rPr lang="ru-RU" sz="1800" dirty="0"/>
              <a:t> </a:t>
            </a:r>
            <a:r>
              <a:rPr lang="ru-RU" sz="1800" b="1" dirty="0" err="1"/>
              <a:t>індивідуальний</a:t>
            </a:r>
            <a:r>
              <a:rPr lang="ru-RU" sz="1800" b="1" dirty="0"/>
              <a:t> </a:t>
            </a:r>
            <a:r>
              <a:rPr lang="ru-RU" sz="1800" b="1" dirty="0" err="1"/>
              <a:t>добір</a:t>
            </a:r>
            <a:r>
              <a:rPr lang="ru-RU" sz="1800" dirty="0"/>
              <a:t>, коли для </a:t>
            </a:r>
            <a:r>
              <a:rPr lang="ru-RU" sz="1800" dirty="0" err="1"/>
              <a:t>подальшого</a:t>
            </a:r>
            <a:r>
              <a:rPr lang="ru-RU" sz="1800" dirty="0"/>
              <a:t> </a:t>
            </a:r>
            <a:r>
              <a:rPr lang="ru-RU" sz="1800" dirty="0" err="1"/>
              <a:t>розмноження</a:t>
            </a:r>
            <a:r>
              <a:rPr lang="ru-RU" sz="1800" dirty="0"/>
              <a:t> </a:t>
            </a:r>
            <a:r>
              <a:rPr lang="ru-RU" sz="1800" dirty="0" err="1"/>
              <a:t>залишають</a:t>
            </a:r>
            <a:r>
              <a:rPr lang="ru-RU" sz="1800" dirty="0"/>
              <a:t> </a:t>
            </a:r>
            <a:r>
              <a:rPr lang="ru-RU" sz="1800" dirty="0" err="1"/>
              <a:t>плідників</a:t>
            </a:r>
            <a:r>
              <a:rPr lang="ru-RU" sz="1800" dirty="0"/>
              <a:t>, </a:t>
            </a:r>
            <a:r>
              <a:rPr lang="ru-RU" sz="1800" dirty="0" err="1"/>
              <a:t>обраних</a:t>
            </a:r>
            <a:r>
              <a:rPr lang="ru-RU" sz="1800" dirty="0"/>
              <a:t> на </a:t>
            </a:r>
            <a:r>
              <a:rPr lang="ru-RU" sz="1800" dirty="0" err="1"/>
              <a:t>підставі</a:t>
            </a:r>
            <a:r>
              <a:rPr lang="ru-RU" sz="1800" dirty="0"/>
              <a:t> </a:t>
            </a:r>
            <a:r>
              <a:rPr lang="ru-RU" sz="1800" dirty="0" err="1"/>
              <a:t>вивчення</a:t>
            </a:r>
            <a:r>
              <a:rPr lang="ru-RU" sz="1800" dirty="0"/>
              <a:t> </a:t>
            </a:r>
            <a:r>
              <a:rPr lang="ru-RU" sz="1800" dirty="0" err="1"/>
              <a:t>їхнього</a:t>
            </a:r>
            <a:r>
              <a:rPr lang="ru-RU" sz="1800" dirty="0"/>
              <a:t> фенотипу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smtClean="0"/>
              <a:t>генотипу. </a:t>
            </a:r>
            <a:r>
              <a:rPr lang="ru-RU" sz="1800" dirty="0" err="1" smtClean="0"/>
              <a:t>Інформацію</a:t>
            </a:r>
            <a:r>
              <a:rPr lang="ru-RU" sz="1800" dirty="0" smtClean="0"/>
              <a:t> про </a:t>
            </a:r>
            <a:r>
              <a:rPr lang="ru-RU" sz="1800" dirty="0"/>
              <a:t>генотип </a:t>
            </a:r>
            <a:r>
              <a:rPr lang="ru-RU" sz="1800" dirty="0" err="1"/>
              <a:t>цих</a:t>
            </a:r>
            <a:r>
              <a:rPr lang="ru-RU" sz="1800" dirty="0"/>
              <a:t> </a:t>
            </a:r>
            <a:r>
              <a:rPr lang="ru-RU" sz="1800" dirty="0" err="1"/>
              <a:t>організмів</a:t>
            </a:r>
            <a:r>
              <a:rPr lang="ru-RU" sz="1800" dirty="0"/>
              <a:t> </a:t>
            </a:r>
            <a:r>
              <a:rPr lang="ru-RU" sz="1800" dirty="0" err="1"/>
              <a:t>можна</a:t>
            </a:r>
            <a:r>
              <a:rPr lang="ru-RU" sz="1800" dirty="0"/>
              <a:t> </a:t>
            </a:r>
            <a:r>
              <a:rPr lang="ru-RU" sz="1800" dirty="0" err="1"/>
              <a:t>одержати</a:t>
            </a:r>
            <a:r>
              <a:rPr lang="ru-RU" sz="1800" dirty="0"/>
              <a:t>, </a:t>
            </a:r>
            <a:r>
              <a:rPr lang="ru-RU" sz="1800" dirty="0" err="1"/>
              <a:t>вивчаючи</a:t>
            </a:r>
            <a:r>
              <a:rPr lang="ru-RU" sz="1800" dirty="0"/>
              <a:t> </a:t>
            </a:r>
            <a:r>
              <a:rPr lang="ru-RU" sz="1800" dirty="0" err="1"/>
              <a:t>їхні</a:t>
            </a:r>
            <a:r>
              <a:rPr lang="ru-RU" sz="1800" dirty="0"/>
              <a:t> </a:t>
            </a:r>
            <a:r>
              <a:rPr lang="ru-RU" sz="1800" dirty="0" err="1"/>
              <a:t>родоводи</a:t>
            </a:r>
            <a:r>
              <a:rPr lang="ru-RU" sz="1800" dirty="0"/>
              <a:t>, за </a:t>
            </a:r>
            <a:r>
              <a:rPr lang="ru-RU" sz="1800" dirty="0" err="1"/>
              <a:t>допомогою</a:t>
            </a:r>
            <a:r>
              <a:rPr lang="ru-RU" sz="1800" dirty="0"/>
              <a:t> </a:t>
            </a:r>
            <a:r>
              <a:rPr lang="ru-RU" sz="1800" dirty="0" err="1"/>
              <a:t>аналізуючих</a:t>
            </a:r>
            <a:r>
              <a:rPr lang="ru-RU" sz="1800" dirty="0"/>
              <a:t> </a:t>
            </a:r>
            <a:r>
              <a:rPr lang="ru-RU" sz="1800" dirty="0" err="1"/>
              <a:t>схрещувань</a:t>
            </a:r>
            <a:r>
              <a:rPr lang="ru-RU" sz="1800" dirty="0"/>
              <a:t> та </a:t>
            </a:r>
            <a:r>
              <a:rPr lang="ru-RU" sz="1800" dirty="0" err="1"/>
              <a:t>інших</a:t>
            </a:r>
            <a:r>
              <a:rPr lang="ru-RU" sz="1800" dirty="0"/>
              <a:t> </a:t>
            </a:r>
            <a:r>
              <a:rPr lang="ru-RU" sz="1800" dirty="0" err="1"/>
              <a:t>методів</a:t>
            </a:r>
            <a:r>
              <a:rPr lang="ru-RU" sz="1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142852"/>
            <a:ext cx="8429684" cy="33575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</a:t>
            </a:r>
            <a:r>
              <a:rPr lang="ru-RU" sz="1800" dirty="0" err="1" smtClean="0"/>
              <a:t>Ефективність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селекції</a:t>
            </a:r>
            <a:r>
              <a:rPr lang="ru-RU" sz="1800" dirty="0" smtClean="0"/>
              <a:t> </a:t>
            </a:r>
            <a:r>
              <a:rPr lang="ru-RU" sz="1800" dirty="0" err="1" smtClean="0"/>
              <a:t>залежить</a:t>
            </a:r>
            <a:r>
              <a:rPr lang="ru-RU" sz="1800" dirty="0" smtClean="0"/>
              <a:t> не </a:t>
            </a:r>
            <a:r>
              <a:rPr lang="ru-RU" sz="1800" dirty="0" err="1" smtClean="0"/>
              <a:t>лише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форми</a:t>
            </a:r>
            <a:r>
              <a:rPr lang="ru-RU" sz="1800" dirty="0" smtClean="0"/>
              <a:t> штучного добору, </a:t>
            </a:r>
            <a:r>
              <a:rPr lang="ru-RU" sz="1800" dirty="0" err="1" smtClean="0"/>
              <a:t>але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правильного </a:t>
            </a:r>
            <a:r>
              <a:rPr lang="ru-RU" sz="1800" dirty="0" err="1" smtClean="0"/>
              <a:t>вибору</a:t>
            </a:r>
            <a:r>
              <a:rPr lang="ru-RU" sz="1800" dirty="0" smtClean="0"/>
              <a:t> </a:t>
            </a:r>
            <a:r>
              <a:rPr lang="ru-RU" sz="1800" dirty="0" err="1" smtClean="0"/>
              <a:t>батьківських</a:t>
            </a:r>
            <a:r>
              <a:rPr lang="ru-RU" sz="1800" dirty="0" smtClean="0"/>
              <a:t> пар </a:t>
            </a:r>
            <a:r>
              <a:rPr lang="ru-RU" sz="1800" dirty="0" err="1" smtClean="0"/>
              <a:t>плідників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застосування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тієї</a:t>
            </a:r>
            <a:r>
              <a:rPr lang="ru-RU" sz="1800" dirty="0" smtClean="0"/>
              <a:t> </a:t>
            </a:r>
            <a:r>
              <a:rPr lang="ru-RU" sz="1800" dirty="0" err="1" smtClean="0"/>
              <a:t>чи</a:t>
            </a:r>
            <a:r>
              <a:rPr lang="ru-RU" sz="1800" dirty="0" smtClean="0"/>
              <a:t> </a:t>
            </a:r>
            <a:r>
              <a:rPr lang="ru-RU" sz="1800" dirty="0" err="1" smtClean="0"/>
              <a:t>іншої</a:t>
            </a:r>
            <a:r>
              <a:rPr lang="ru-RU" sz="1800" dirty="0" smtClean="0"/>
              <a:t> </a:t>
            </a:r>
            <a:r>
              <a:rPr lang="ru-RU" sz="1800" dirty="0" err="1" smtClean="0"/>
              <a:t>системи</a:t>
            </a:r>
            <a:r>
              <a:rPr lang="ru-RU" sz="1800" dirty="0" smtClean="0"/>
              <a:t> </a:t>
            </a:r>
            <a:r>
              <a:rPr lang="ru-RU" sz="1800" dirty="0" err="1" smtClean="0"/>
              <a:t>схрещування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організмів</a:t>
            </a:r>
            <a:r>
              <a:rPr lang="ru-RU" sz="1800" dirty="0" smtClean="0"/>
              <a:t> — </a:t>
            </a:r>
            <a:r>
              <a:rPr lang="ru-RU" sz="1800" dirty="0" err="1" smtClean="0"/>
              <a:t>гібридизації</a:t>
            </a:r>
            <a:r>
              <a:rPr lang="ru-RU" sz="1800" dirty="0" smtClean="0"/>
              <a:t>. </a:t>
            </a:r>
            <a:r>
              <a:rPr lang="ru-RU" sz="1800" b="1" dirty="0" err="1" smtClean="0"/>
              <a:t>Гібридизація</a:t>
            </a:r>
            <a:r>
              <a:rPr lang="ru-RU" sz="1800" dirty="0" smtClean="0"/>
              <a:t> —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процес</a:t>
            </a:r>
            <a:r>
              <a:rPr lang="ru-RU" sz="1800" dirty="0" smtClean="0"/>
              <a:t> </a:t>
            </a:r>
            <a:r>
              <a:rPr lang="ru-RU" sz="1800" dirty="0" err="1" smtClean="0"/>
              <a:t>одержання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нащадків</a:t>
            </a:r>
            <a:r>
              <a:rPr lang="ru-RU" sz="1800" dirty="0" smtClean="0"/>
              <a:t> </a:t>
            </a:r>
            <a:r>
              <a:rPr lang="ru-RU" sz="1800" dirty="0" err="1" smtClean="0"/>
              <a:t>унаслідок</a:t>
            </a:r>
            <a:r>
              <a:rPr lang="ru-RU" sz="1800" dirty="0" smtClean="0"/>
              <a:t> </a:t>
            </a:r>
            <a:r>
              <a:rPr lang="ru-RU" sz="1800" dirty="0" err="1" smtClean="0"/>
              <a:t>поєднання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генетичного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матеріалу</a:t>
            </a:r>
            <a:r>
              <a:rPr lang="ru-RU" sz="1800" dirty="0" smtClean="0"/>
              <a:t> </a:t>
            </a:r>
            <a:r>
              <a:rPr lang="ru-RU" sz="1800" dirty="0" err="1" smtClean="0"/>
              <a:t>різних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клітин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організмів</a:t>
            </a:r>
            <a:r>
              <a:rPr lang="ru-RU" sz="1800" dirty="0" smtClean="0"/>
              <a:t>. </a:t>
            </a:r>
            <a:r>
              <a:rPr lang="ru-RU" sz="1800" dirty="0" err="1" smtClean="0"/>
              <a:t>Гібриди</a:t>
            </a:r>
            <a:r>
              <a:rPr lang="ru-RU" sz="1800" dirty="0" smtClean="0"/>
              <a:t> </a:t>
            </a:r>
            <a:r>
              <a:rPr lang="ru-RU" sz="1800" dirty="0" err="1" smtClean="0"/>
              <a:t>утворюються</a:t>
            </a:r>
            <a:r>
              <a:rPr lang="ru-RU" sz="1800" dirty="0" smtClean="0"/>
              <a:t> в </a:t>
            </a:r>
            <a:r>
              <a:rPr lang="ru-RU" sz="1800" dirty="0" err="1" smtClean="0"/>
              <a:t>результаті</a:t>
            </a:r>
            <a:r>
              <a:rPr lang="ru-RU" sz="1800" dirty="0" smtClean="0"/>
              <a:t> </a:t>
            </a:r>
            <a:r>
              <a:rPr lang="ru-RU" sz="1800" dirty="0" err="1" smtClean="0"/>
              <a:t>статевого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розмноження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поєднання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нестатевих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клітин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pic>
        <p:nvPicPr>
          <p:cNvPr id="10242" name="Picture 2" descr="http://shkola.ua/web/uploads/book/43/images/6cKDT1u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475414"/>
            <a:ext cx="5786478" cy="4382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462932"/>
          </a:xfrm>
        </p:spPr>
        <p:txBody>
          <a:bodyPr>
            <a:noAutofit/>
          </a:bodyPr>
          <a:lstStyle/>
          <a:p>
            <a:pPr algn="ctr"/>
            <a:r>
              <a:rPr lang="uk-UA" sz="2000" dirty="0" smtClean="0"/>
              <a:t>Гібриди рослин</a:t>
            </a:r>
            <a:br>
              <a:rPr lang="uk-UA" sz="2000" dirty="0" smtClean="0"/>
            </a:br>
            <a:r>
              <a:rPr lang="uk-UA" sz="2000" dirty="0" smtClean="0"/>
              <a:t>Жовтий кавун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7239000" cy="24625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</a:t>
            </a:r>
            <a:r>
              <a:rPr lang="ru-RU" sz="1600" dirty="0" err="1" smtClean="0"/>
              <a:t>Енергетична</a:t>
            </a:r>
            <a:r>
              <a:rPr lang="ru-RU" sz="1600" dirty="0" smtClean="0"/>
              <a:t> </a:t>
            </a:r>
            <a:r>
              <a:rPr lang="ru-RU" sz="1600" dirty="0" err="1" smtClean="0"/>
              <a:t>цінність</a:t>
            </a:r>
            <a:r>
              <a:rPr lang="ru-RU" sz="1600" dirty="0" smtClean="0"/>
              <a:t>: 38 ккал. </a:t>
            </a:r>
            <a:r>
              <a:rPr lang="ru-RU" sz="1600" dirty="0" err="1" smtClean="0"/>
              <a:t>Корисні</a:t>
            </a:r>
            <a:r>
              <a:rPr lang="ru-RU" sz="1600" dirty="0" smtClean="0"/>
              <a:t> </a:t>
            </a:r>
            <a:r>
              <a:rPr lang="ru-RU" sz="1600" dirty="0" err="1" smtClean="0"/>
              <a:t>елементи</a:t>
            </a:r>
            <a:r>
              <a:rPr lang="ru-RU" sz="1600" dirty="0" smtClean="0"/>
              <a:t>: </a:t>
            </a:r>
            <a:r>
              <a:rPr lang="ru-RU" sz="1600" dirty="0" err="1" smtClean="0"/>
              <a:t>вітаміни</a:t>
            </a:r>
            <a:r>
              <a:rPr lang="ru-RU" sz="1600" dirty="0" smtClean="0"/>
              <a:t> А, С. За </a:t>
            </a:r>
            <a:r>
              <a:rPr lang="ru-RU" sz="1600" dirty="0" err="1" smtClean="0"/>
              <a:t>виглядом</a:t>
            </a:r>
            <a:r>
              <a:rPr lang="ru-RU" sz="1600" dirty="0" smtClean="0"/>
              <a:t> -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звичайний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смугастий</a:t>
            </a:r>
            <a:r>
              <a:rPr lang="ru-RU" sz="1600" dirty="0" smtClean="0"/>
              <a:t> кавун, </a:t>
            </a:r>
            <a:r>
              <a:rPr lang="ru-RU" sz="1600" dirty="0" err="1" smtClean="0"/>
              <a:t>тільки</a:t>
            </a:r>
            <a:r>
              <a:rPr lang="ru-RU" sz="1600" dirty="0" smtClean="0"/>
              <a:t> </a:t>
            </a:r>
            <a:r>
              <a:rPr lang="ru-RU" sz="1600" dirty="0" err="1" smtClean="0"/>
              <a:t>всередині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</a:t>
            </a:r>
            <a:r>
              <a:rPr lang="ru-RU" sz="1600" dirty="0" err="1" smtClean="0"/>
              <a:t>яскраво-жовтий</a:t>
            </a:r>
            <a:r>
              <a:rPr lang="ru-RU" sz="1600" dirty="0" smtClean="0"/>
              <a:t>. Але на додачу до </a:t>
            </a:r>
            <a:r>
              <a:rPr lang="ru-RU" sz="1600" dirty="0" err="1" smtClean="0"/>
              <a:t>незвичного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забарвлення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цей</a:t>
            </a:r>
            <a:r>
              <a:rPr lang="ru-RU" sz="1600" dirty="0" smtClean="0"/>
              <a:t> кавун </a:t>
            </a:r>
            <a:r>
              <a:rPr lang="ru-RU" sz="1600" dirty="0" err="1" smtClean="0"/>
              <a:t>містить</a:t>
            </a:r>
            <a:r>
              <a:rPr lang="ru-RU" sz="1600" dirty="0" smtClean="0"/>
              <a:t> </a:t>
            </a:r>
            <a:r>
              <a:rPr lang="ru-RU" sz="1600" dirty="0" err="1" smtClean="0"/>
              <a:t>зовсім</a:t>
            </a:r>
            <a:r>
              <a:rPr lang="ru-RU" sz="1600" dirty="0" smtClean="0"/>
              <a:t> </a:t>
            </a:r>
            <a:r>
              <a:rPr lang="ru-RU" sz="1600" dirty="0" err="1" smtClean="0"/>
              <a:t>небагато</a:t>
            </a:r>
            <a:r>
              <a:rPr lang="ru-RU" sz="1600" dirty="0" smtClean="0"/>
              <a:t>, у </a:t>
            </a:r>
            <a:r>
              <a:rPr lang="ru-RU" sz="1600" dirty="0" err="1" smtClean="0"/>
              <a:t>порівнянні</a:t>
            </a:r>
            <a:r>
              <a:rPr lang="ru-RU" sz="1600" dirty="0" smtClean="0"/>
              <a:t> </a:t>
            </a:r>
            <a:r>
              <a:rPr lang="ru-RU" sz="1600" dirty="0" err="1" smtClean="0"/>
              <a:t>зі</a:t>
            </a:r>
            <a:r>
              <a:rPr lang="ru-RU" sz="1600" dirty="0" smtClean="0"/>
              <a:t> </a:t>
            </a:r>
            <a:r>
              <a:rPr lang="ru-RU" sz="1600" dirty="0" err="1" smtClean="0"/>
              <a:t>звичайним</a:t>
            </a:r>
            <a:r>
              <a:rPr lang="ru-RU" sz="1600" dirty="0" smtClean="0"/>
              <a:t>, </a:t>
            </a:r>
            <a:r>
              <a:rPr lang="ru-RU" sz="1600" dirty="0" err="1" smtClean="0"/>
              <a:t>кісточок</a:t>
            </a:r>
            <a:r>
              <a:rPr lang="ru-RU" sz="1600" dirty="0" smtClean="0"/>
              <a:t>. </a:t>
            </a:r>
            <a:r>
              <a:rPr lang="ru-RU" sz="1600" dirty="0" err="1" smtClean="0"/>
              <a:t>Такий</a:t>
            </a:r>
            <a:r>
              <a:rPr lang="ru-RU" sz="1600" dirty="0" smtClean="0"/>
              <a:t> кавун </a:t>
            </a:r>
            <a:r>
              <a:rPr lang="ru-RU" sz="1600" dirty="0" err="1" smtClean="0"/>
              <a:t>з'явився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світ</a:t>
            </a:r>
            <a:r>
              <a:rPr lang="ru-RU" sz="1600" dirty="0" smtClean="0"/>
              <a:t> в </a:t>
            </a:r>
            <a:r>
              <a:rPr lang="ru-RU" sz="1600" dirty="0" err="1" smtClean="0"/>
              <a:t>результаті</a:t>
            </a:r>
            <a:r>
              <a:rPr lang="ru-RU" sz="1600" dirty="0" smtClean="0"/>
              <a:t> </a:t>
            </a:r>
            <a:r>
              <a:rPr lang="ru-RU" sz="1600" dirty="0" err="1" smtClean="0"/>
              <a:t>схрещування</a:t>
            </a:r>
            <a:r>
              <a:rPr lang="ru-RU" sz="1600" dirty="0" smtClean="0"/>
              <a:t> дикого кавуна,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</a:t>
            </a:r>
            <a:r>
              <a:rPr lang="ru-RU" sz="1600" dirty="0" err="1" smtClean="0"/>
              <a:t>якраз</a:t>
            </a:r>
            <a:r>
              <a:rPr lang="ru-RU" sz="1600" dirty="0" smtClean="0"/>
              <a:t> </a:t>
            </a:r>
            <a:r>
              <a:rPr lang="ru-RU" sz="1600" dirty="0" err="1" smtClean="0"/>
              <a:t>жовтого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кольору</a:t>
            </a:r>
            <a:r>
              <a:rPr lang="ru-RU" sz="1600" dirty="0" smtClean="0"/>
              <a:t>, 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/>
              <a:t>звичайним</a:t>
            </a:r>
            <a:r>
              <a:rPr lang="ru-RU" sz="1600" dirty="0" smtClean="0"/>
              <a:t>. І </a:t>
            </a:r>
            <a:r>
              <a:rPr lang="ru-RU" sz="1600" dirty="0" err="1" smtClean="0"/>
              <a:t>тепер</a:t>
            </a:r>
            <a:r>
              <a:rPr lang="ru-RU" sz="1600" dirty="0" smtClean="0"/>
              <a:t> </a:t>
            </a:r>
            <a:r>
              <a:rPr lang="ru-RU" sz="1600" dirty="0" err="1" smtClean="0"/>
              <a:t>круглі</a:t>
            </a:r>
            <a:r>
              <a:rPr lang="ru-RU" sz="1600" dirty="0" smtClean="0"/>
              <a:t> </a:t>
            </a:r>
            <a:r>
              <a:rPr lang="ru-RU" sz="1600" dirty="0" err="1" smtClean="0"/>
              <a:t>жовті</a:t>
            </a:r>
            <a:r>
              <a:rPr lang="ru-RU" sz="1600" dirty="0" smtClean="0"/>
              <a:t> </a:t>
            </a:r>
            <a:r>
              <a:rPr lang="ru-RU" sz="1600" dirty="0" err="1" smtClean="0"/>
              <a:t>кавуни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вирощують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влітку</a:t>
            </a:r>
            <a:r>
              <a:rPr lang="ru-RU" sz="1600" dirty="0" smtClean="0"/>
              <a:t> в </a:t>
            </a:r>
            <a:r>
              <a:rPr lang="ru-RU" sz="1600" dirty="0" err="1" smtClean="0"/>
              <a:t>Іспанії</a:t>
            </a:r>
            <a:r>
              <a:rPr lang="ru-RU" sz="1600" dirty="0" smtClean="0"/>
              <a:t>, а </a:t>
            </a:r>
            <a:r>
              <a:rPr lang="ru-RU" sz="1600" dirty="0" err="1" smtClean="0"/>
              <a:t>овальні</a:t>
            </a:r>
            <a:r>
              <a:rPr lang="ru-RU" sz="1600" dirty="0" smtClean="0"/>
              <a:t> - </a:t>
            </a:r>
            <a:r>
              <a:rPr lang="ru-RU" sz="1600" dirty="0" err="1" smtClean="0"/>
              <a:t>взимку</a:t>
            </a:r>
            <a:r>
              <a:rPr lang="ru-RU" sz="1600" dirty="0" smtClean="0"/>
              <a:t> в </a:t>
            </a:r>
            <a:r>
              <a:rPr lang="ru-RU" sz="1600" dirty="0" err="1" smtClean="0"/>
              <a:t>Таїланді</a:t>
            </a:r>
            <a:r>
              <a:rPr lang="ru-RU" sz="1600" dirty="0" smtClean="0"/>
              <a:t>. </a:t>
            </a:r>
            <a:r>
              <a:rPr lang="ru-RU" sz="1600" dirty="0" err="1" smtClean="0"/>
              <a:t>Такий</a:t>
            </a:r>
            <a:r>
              <a:rPr lang="ru-RU" sz="1600" dirty="0" smtClean="0"/>
              <a:t> кавун </a:t>
            </a:r>
            <a:r>
              <a:rPr lang="ru-RU" sz="1600" dirty="0" err="1" smtClean="0"/>
              <a:t>соковитий</a:t>
            </a:r>
            <a:r>
              <a:rPr lang="ru-RU" sz="1600" dirty="0" smtClean="0"/>
              <a:t>, правда, не </a:t>
            </a:r>
            <a:r>
              <a:rPr lang="ru-RU" sz="1600" dirty="0" err="1" smtClean="0"/>
              <a:t>такий</a:t>
            </a:r>
            <a:r>
              <a:rPr lang="ru-RU" sz="1600" dirty="0" smtClean="0"/>
              <a:t> </a:t>
            </a:r>
            <a:r>
              <a:rPr lang="ru-RU" sz="1600" dirty="0" err="1" smtClean="0"/>
              <a:t>солодкий</a:t>
            </a:r>
            <a:r>
              <a:rPr lang="ru-RU" sz="1600" dirty="0" smtClean="0"/>
              <a:t>, як </a:t>
            </a:r>
            <a:r>
              <a:rPr lang="ru-RU" sz="1600" dirty="0" err="1" smtClean="0"/>
              <a:t>червоний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pic>
        <p:nvPicPr>
          <p:cNvPr id="33794" name="Picture 2" descr="https://encrypted-tbn2.gstatic.com/images?q=tbn:ANd9GcRU8qYCV28HK_AcvKzbYt4rKz1VQoy9Mrw-1Cxuq4qslRnlqx_w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71810"/>
            <a:ext cx="3675843" cy="2928958"/>
          </a:xfrm>
          <a:prstGeom prst="rect">
            <a:avLst/>
          </a:prstGeom>
          <a:noFill/>
        </p:spPr>
      </p:pic>
      <p:pic>
        <p:nvPicPr>
          <p:cNvPr id="33796" name="Picture 4" descr="http://www.wallpage.ru/imgbig/wallpapers_49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000372"/>
            <a:ext cx="4214842" cy="3371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14"/>
            <a:ext cx="7239000" cy="605808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Фіолетова картопля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7239000" cy="2286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</a:t>
            </a:r>
            <a:r>
              <a:rPr lang="ru-RU" sz="1600" dirty="0" err="1" smtClean="0"/>
              <a:t>Енергетична</a:t>
            </a:r>
            <a:r>
              <a:rPr lang="ru-RU" sz="1600" dirty="0" smtClean="0"/>
              <a:t> </a:t>
            </a:r>
            <a:r>
              <a:rPr lang="ru-RU" sz="1600" dirty="0" err="1" smtClean="0"/>
              <a:t>цінність</a:t>
            </a:r>
            <a:r>
              <a:rPr lang="ru-RU" sz="1600" dirty="0" smtClean="0"/>
              <a:t>: 72 ккал. </a:t>
            </a:r>
            <a:r>
              <a:rPr lang="ru-RU" sz="1600" dirty="0" err="1" smtClean="0"/>
              <a:t>Корисні</a:t>
            </a:r>
            <a:r>
              <a:rPr lang="ru-RU" sz="1600" dirty="0" smtClean="0"/>
              <a:t> </a:t>
            </a:r>
            <a:r>
              <a:rPr lang="ru-RU" sz="1600" dirty="0" err="1" smtClean="0"/>
              <a:t>елементи</a:t>
            </a:r>
            <a:r>
              <a:rPr lang="ru-RU" sz="1600" dirty="0" smtClean="0"/>
              <a:t>: </a:t>
            </a:r>
            <a:r>
              <a:rPr lang="ru-RU" sz="1600" dirty="0" err="1" smtClean="0"/>
              <a:t>вітаміни</a:t>
            </a:r>
            <a:r>
              <a:rPr lang="ru-RU" sz="1600" dirty="0" smtClean="0"/>
              <a:t> </a:t>
            </a:r>
            <a:r>
              <a:rPr lang="ru-RU" sz="1600" dirty="0" err="1" smtClean="0"/>
              <a:t>групи</a:t>
            </a:r>
            <a:r>
              <a:rPr lang="ru-RU" sz="1600" dirty="0" smtClean="0"/>
              <a:t> В, </a:t>
            </a:r>
            <a:r>
              <a:rPr lang="ru-RU" sz="1600" dirty="0" err="1" smtClean="0"/>
              <a:t>вітамін</a:t>
            </a:r>
            <a:r>
              <a:rPr lang="ru-RU" sz="1600" dirty="0" smtClean="0"/>
              <a:t> С, </a:t>
            </a:r>
            <a:r>
              <a:rPr lang="ru-RU" sz="1600" dirty="0" err="1" smtClean="0"/>
              <a:t>калій</a:t>
            </a:r>
            <a:r>
              <a:rPr lang="ru-RU" sz="1600" dirty="0" smtClean="0"/>
              <a:t>, </a:t>
            </a:r>
            <a:r>
              <a:rPr lang="ru-RU" sz="1600" dirty="0" err="1" smtClean="0"/>
              <a:t>магній</a:t>
            </a:r>
            <a:r>
              <a:rPr lang="ru-RU" sz="1600" dirty="0" smtClean="0"/>
              <a:t>, </a:t>
            </a:r>
            <a:r>
              <a:rPr lang="ru-RU" sz="1600" dirty="0" err="1" smtClean="0"/>
              <a:t>залізо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цинк. </a:t>
            </a:r>
            <a:r>
              <a:rPr lang="ru-RU" sz="1600" dirty="0" err="1" smtClean="0"/>
              <a:t>Така</a:t>
            </a:r>
            <a:r>
              <a:rPr lang="ru-RU" sz="1600" dirty="0" smtClean="0"/>
              <a:t> </a:t>
            </a:r>
            <a:r>
              <a:rPr lang="ru-RU" sz="1600" dirty="0" err="1" smtClean="0"/>
              <a:t>картопля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en-US" sz="1600" dirty="0" smtClean="0"/>
              <a:t>’</a:t>
            </a:r>
            <a:r>
              <a:rPr lang="uk-UA" sz="1600" dirty="0" smtClean="0"/>
              <a:t>явилася завдяки </a:t>
            </a:r>
            <a:r>
              <a:rPr lang="ru-RU" sz="1600" dirty="0" err="1" smtClean="0"/>
              <a:t>ученим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en-US" sz="1600" dirty="0" smtClean="0"/>
              <a:t>Colorado State University,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довго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працювали</a:t>
            </a:r>
            <a:r>
              <a:rPr lang="ru-RU" sz="1600" dirty="0" smtClean="0"/>
              <a:t> над </a:t>
            </a:r>
            <a:r>
              <a:rPr lang="ru-RU" sz="1600" dirty="0" err="1" smtClean="0"/>
              <a:t>картоплею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андського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високогір'я</a:t>
            </a:r>
            <a:r>
              <a:rPr lang="ru-RU" sz="1600" dirty="0" smtClean="0"/>
              <a:t>, </a:t>
            </a:r>
            <a:r>
              <a:rPr lang="ru-RU" sz="1600" dirty="0" err="1" smtClean="0"/>
              <a:t>поки</a:t>
            </a:r>
            <a:r>
              <a:rPr lang="ru-RU" sz="1600" dirty="0" smtClean="0"/>
              <a:t> не </a:t>
            </a:r>
            <a:r>
              <a:rPr lang="ru-RU" sz="1600" dirty="0" err="1" smtClean="0"/>
              <a:t>отримали</a:t>
            </a:r>
            <a:r>
              <a:rPr lang="ru-RU" sz="1600" dirty="0" smtClean="0"/>
              <a:t> </a:t>
            </a:r>
            <a:r>
              <a:rPr lang="ru-RU" sz="1600" dirty="0" err="1" smtClean="0"/>
              <a:t>фіолетовий</a:t>
            </a:r>
            <a:r>
              <a:rPr lang="ru-RU" sz="1600" dirty="0" smtClean="0"/>
              <a:t> </a:t>
            </a:r>
            <a:r>
              <a:rPr lang="ru-RU" sz="1600" dirty="0" err="1" smtClean="0"/>
              <a:t>колір</a:t>
            </a:r>
            <a:r>
              <a:rPr lang="ru-RU" sz="1600" dirty="0" smtClean="0"/>
              <a:t>. </a:t>
            </a:r>
            <a:r>
              <a:rPr lang="ru-RU" sz="1600" dirty="0" err="1" smtClean="0"/>
              <a:t>Цим</a:t>
            </a:r>
            <a:r>
              <a:rPr lang="ru-RU" sz="1600" dirty="0" smtClean="0"/>
              <a:t> </a:t>
            </a:r>
            <a:r>
              <a:rPr lang="ru-RU" sz="1600" dirty="0" err="1" smtClean="0"/>
              <a:t>насиченим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кольором</a:t>
            </a:r>
            <a:r>
              <a:rPr lang="ru-RU" sz="1600" dirty="0" smtClean="0"/>
              <a:t> </a:t>
            </a:r>
            <a:r>
              <a:rPr lang="ru-RU" sz="1600" dirty="0" err="1" smtClean="0"/>
              <a:t>картопля</a:t>
            </a:r>
            <a:r>
              <a:rPr lang="ru-RU" sz="1600" dirty="0" smtClean="0"/>
              <a:t> </a:t>
            </a:r>
            <a:r>
              <a:rPr lang="ru-RU" sz="1600" dirty="0" err="1" smtClean="0"/>
              <a:t>зобов'язана</a:t>
            </a:r>
            <a:r>
              <a:rPr lang="ru-RU" sz="1600" dirty="0" smtClean="0"/>
              <a:t> </a:t>
            </a:r>
            <a:r>
              <a:rPr lang="ru-RU" sz="1600" dirty="0" err="1" smtClean="0"/>
              <a:t>високому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вмісту</a:t>
            </a:r>
            <a:r>
              <a:rPr lang="ru-RU" sz="1600" dirty="0" smtClean="0"/>
              <a:t> </a:t>
            </a:r>
            <a:r>
              <a:rPr lang="ru-RU" sz="1600" dirty="0" err="1" smtClean="0"/>
              <a:t>антоціанів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володіють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антиоксидантними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властивостями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зберігаються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приготування</a:t>
            </a:r>
            <a:r>
              <a:rPr lang="ru-RU" sz="1600" dirty="0" smtClean="0"/>
              <a:t>. За смаком </a:t>
            </a:r>
            <a:r>
              <a:rPr lang="ru-RU" sz="1600" dirty="0" err="1" smtClean="0"/>
              <a:t>фіолетова</a:t>
            </a:r>
            <a:r>
              <a:rPr lang="ru-RU" sz="1600" dirty="0" smtClean="0"/>
              <a:t> </a:t>
            </a:r>
            <a:r>
              <a:rPr lang="ru-RU" sz="1600" dirty="0" err="1" smtClean="0"/>
              <a:t>картопля</a:t>
            </a:r>
            <a:r>
              <a:rPr lang="ru-RU" sz="1600" dirty="0" smtClean="0"/>
              <a:t> не </a:t>
            </a:r>
            <a:r>
              <a:rPr lang="ru-RU" sz="1600" dirty="0" err="1" smtClean="0"/>
              <a:t>відрізняється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звичайної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34818" name="Picture 2" descr="http://os1.i.ua/3/4/8356574_72180b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6059"/>
            <a:ext cx="4582816" cy="3643338"/>
          </a:xfrm>
          <a:prstGeom prst="rect">
            <a:avLst/>
          </a:prstGeom>
          <a:noFill/>
        </p:spPr>
      </p:pic>
      <p:pic>
        <p:nvPicPr>
          <p:cNvPr id="34820" name="Picture 4" descr="http://i1.i.ua/prikol/pic/5/6/781765_9391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214686"/>
            <a:ext cx="3606669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239000" cy="677246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Капуста романеско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7239000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</a:t>
            </a:r>
            <a:r>
              <a:rPr lang="ru-RU" sz="1600" dirty="0" err="1" smtClean="0"/>
              <a:t>Енергетична</a:t>
            </a:r>
            <a:r>
              <a:rPr lang="ru-RU" sz="1600" dirty="0" smtClean="0"/>
              <a:t> </a:t>
            </a:r>
            <a:r>
              <a:rPr lang="ru-RU" sz="1600" dirty="0" err="1" smtClean="0"/>
              <a:t>цінність</a:t>
            </a:r>
            <a:r>
              <a:rPr lang="ru-RU" sz="1600" dirty="0" smtClean="0"/>
              <a:t>: 25 ккал. </a:t>
            </a:r>
            <a:r>
              <a:rPr lang="ru-RU" sz="1600" dirty="0" err="1" smtClean="0"/>
              <a:t>Корисні</a:t>
            </a:r>
            <a:r>
              <a:rPr lang="ru-RU" sz="1600" dirty="0" smtClean="0"/>
              <a:t> </a:t>
            </a:r>
            <a:r>
              <a:rPr lang="ru-RU" sz="1600" dirty="0" err="1" smtClean="0"/>
              <a:t>елементи</a:t>
            </a:r>
            <a:r>
              <a:rPr lang="ru-RU" sz="1600" dirty="0" smtClean="0"/>
              <a:t>: каротин, </a:t>
            </a:r>
            <a:r>
              <a:rPr lang="ru-RU" sz="1600" dirty="0" err="1" smtClean="0"/>
              <a:t>мінеральні</a:t>
            </a:r>
            <a:r>
              <a:rPr lang="ru-RU" sz="1600" dirty="0" smtClean="0"/>
              <a:t> </a:t>
            </a:r>
            <a:r>
              <a:rPr lang="ru-RU" sz="1600" dirty="0" err="1" smtClean="0"/>
              <a:t>солі</a:t>
            </a:r>
            <a:r>
              <a:rPr lang="ru-RU" sz="1600" dirty="0" smtClean="0"/>
              <a:t>, </a:t>
            </a:r>
            <a:r>
              <a:rPr lang="ru-RU" sz="1600" dirty="0" err="1" smtClean="0"/>
              <a:t>вітамін</a:t>
            </a:r>
            <a:r>
              <a:rPr lang="ru-RU" sz="1600" dirty="0" smtClean="0"/>
              <a:t> С, цинк. </a:t>
            </a:r>
            <a:r>
              <a:rPr lang="ru-RU" sz="1600" dirty="0" err="1" smtClean="0"/>
              <a:t>Овоч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виглядає</a:t>
            </a:r>
            <a:r>
              <a:rPr lang="ru-RU" sz="1600" dirty="0" smtClean="0"/>
              <a:t> як </a:t>
            </a:r>
            <a:r>
              <a:rPr lang="ru-RU" sz="1600" dirty="0" err="1" smtClean="0"/>
              <a:t>прибулець</a:t>
            </a:r>
            <a:r>
              <a:rPr lang="ru-RU" sz="1600" dirty="0" smtClean="0"/>
              <a:t>,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близьким</a:t>
            </a:r>
            <a:r>
              <a:rPr lang="ru-RU" sz="1600" dirty="0" smtClean="0"/>
              <a:t> родичем </a:t>
            </a:r>
            <a:r>
              <a:rPr lang="ru-RU" sz="1600" dirty="0" err="1" smtClean="0"/>
              <a:t>кольорової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капусти</a:t>
            </a:r>
            <a:r>
              <a:rPr lang="ru-RU" sz="1600" dirty="0" smtClean="0"/>
              <a:t> та </a:t>
            </a:r>
            <a:r>
              <a:rPr lang="ru-RU" sz="1600" dirty="0" err="1" smtClean="0"/>
              <a:t>брокколі</a:t>
            </a:r>
            <a:r>
              <a:rPr lang="ru-RU" sz="1600" dirty="0" smtClean="0"/>
              <a:t>, </a:t>
            </a:r>
            <a:r>
              <a:rPr lang="ru-RU" sz="1600" dirty="0" err="1" smtClean="0"/>
              <a:t>тільки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суцвіття</a:t>
            </a:r>
            <a:r>
              <a:rPr lang="ru-RU" sz="1600" dirty="0" smtClean="0"/>
              <a:t> не </a:t>
            </a:r>
            <a:r>
              <a:rPr lang="ru-RU" sz="1600" dirty="0" err="1" smtClean="0"/>
              <a:t>округлої</a:t>
            </a:r>
            <a:r>
              <a:rPr lang="ru-RU" sz="1600" dirty="0" smtClean="0"/>
              <a:t> </a:t>
            </a:r>
            <a:r>
              <a:rPr lang="ru-RU" sz="1600" dirty="0" err="1" smtClean="0"/>
              <a:t>форми</a:t>
            </a:r>
            <a:r>
              <a:rPr lang="ru-RU" sz="1600" dirty="0" smtClean="0"/>
              <a:t>, а </a:t>
            </a:r>
            <a:r>
              <a:rPr lang="ru-RU" sz="1600" dirty="0" err="1" smtClean="0"/>
              <a:t>конусоподібної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розташовуються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качані</a:t>
            </a:r>
            <a:r>
              <a:rPr lang="ru-RU" sz="1600" dirty="0" smtClean="0"/>
              <a:t> по </a:t>
            </a:r>
            <a:r>
              <a:rPr lang="ru-RU" sz="1600" dirty="0" err="1" smtClean="0"/>
              <a:t>спіралі</a:t>
            </a:r>
            <a:r>
              <a:rPr lang="ru-RU" sz="1600" dirty="0" smtClean="0"/>
              <a:t>. У </a:t>
            </a:r>
            <a:r>
              <a:rPr lang="ru-RU" sz="1600" dirty="0" err="1" smtClean="0"/>
              <a:t>романеско</a:t>
            </a:r>
            <a:r>
              <a:rPr lang="ru-RU" sz="1600" dirty="0" smtClean="0"/>
              <a:t> </a:t>
            </a:r>
            <a:r>
              <a:rPr lang="ru-RU" sz="1600" dirty="0" err="1" smtClean="0"/>
              <a:t>багато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корисних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мало </a:t>
            </a:r>
            <a:r>
              <a:rPr lang="ru-RU" sz="1600" dirty="0" err="1" smtClean="0"/>
              <a:t>клітковини</a:t>
            </a:r>
            <a:r>
              <a:rPr lang="ru-RU" sz="1600" dirty="0" smtClean="0"/>
              <a:t>, за </a:t>
            </a:r>
            <a:r>
              <a:rPr lang="ru-RU" sz="1600" dirty="0" err="1" smtClean="0"/>
              <a:t>рахунок</a:t>
            </a:r>
            <a:r>
              <a:rPr lang="ru-RU" sz="1600" dirty="0" smtClean="0"/>
              <a:t> </a:t>
            </a:r>
            <a:r>
              <a:rPr lang="ru-RU" sz="1600" dirty="0" err="1" smtClean="0"/>
              <a:t>чого</a:t>
            </a:r>
            <a:r>
              <a:rPr lang="ru-RU" sz="1600" dirty="0" smtClean="0"/>
              <a:t> вона легко </a:t>
            </a:r>
            <a:r>
              <a:rPr lang="ru-RU" sz="1600" dirty="0" err="1" smtClean="0"/>
              <a:t>засвоюється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pic>
        <p:nvPicPr>
          <p:cNvPr id="35842" name="Picture 2" descr="http://supersadovod.ru/wp-content/uploads/2013/04/Brokkoli-Romanes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143248"/>
            <a:ext cx="3929090" cy="2529353"/>
          </a:xfrm>
          <a:prstGeom prst="rect">
            <a:avLst/>
          </a:prstGeom>
          <a:noFill/>
        </p:spPr>
      </p:pic>
      <p:pic>
        <p:nvPicPr>
          <p:cNvPr id="35844" name="Picture 4" descr="http://img05.rl0.ru/eda/c464x302/s1.afisha-eda.ru/Photos/120504214259-120530143945-p-O-kapusta-romanes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928934"/>
            <a:ext cx="4214842" cy="2743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605808"/>
          </a:xfrm>
        </p:spPr>
        <p:txBody>
          <a:bodyPr>
            <a:normAutofit/>
          </a:bodyPr>
          <a:lstStyle/>
          <a:p>
            <a:pPr algn="ctr"/>
            <a:r>
              <a:rPr lang="uk-UA" sz="3200" dirty="0" err="1" smtClean="0"/>
              <a:t>Неші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7572428" cy="31054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</a:t>
            </a:r>
            <a:r>
              <a:rPr lang="ru-RU" sz="1600" dirty="0" err="1" smtClean="0"/>
              <a:t>Енергетична</a:t>
            </a:r>
            <a:r>
              <a:rPr lang="ru-RU" sz="1600" dirty="0" smtClean="0"/>
              <a:t> </a:t>
            </a:r>
            <a:r>
              <a:rPr lang="ru-RU" sz="1600" dirty="0" err="1" smtClean="0"/>
              <a:t>цінність</a:t>
            </a:r>
            <a:r>
              <a:rPr lang="ru-RU" sz="1600" dirty="0" smtClean="0"/>
              <a:t>: 46 ккал. </a:t>
            </a:r>
            <a:r>
              <a:rPr lang="ru-RU" sz="1600" dirty="0" err="1" smtClean="0"/>
              <a:t>Корисні</a:t>
            </a:r>
            <a:r>
              <a:rPr lang="ru-RU" sz="1600" dirty="0" smtClean="0"/>
              <a:t> </a:t>
            </a:r>
            <a:r>
              <a:rPr lang="ru-RU" sz="1600" dirty="0" err="1" smtClean="0"/>
              <a:t>елементи</a:t>
            </a:r>
            <a:r>
              <a:rPr lang="ru-RU" sz="1600" dirty="0" smtClean="0"/>
              <a:t>: </a:t>
            </a:r>
            <a:r>
              <a:rPr lang="ru-RU" sz="1600" dirty="0" err="1" smtClean="0"/>
              <a:t>антиоксиданти</a:t>
            </a:r>
            <a:r>
              <a:rPr lang="ru-RU" sz="1600" dirty="0" smtClean="0"/>
              <a:t>, </a:t>
            </a:r>
            <a:r>
              <a:rPr lang="ru-RU" sz="1600" dirty="0" err="1" smtClean="0"/>
              <a:t>кальцій</a:t>
            </a:r>
            <a:r>
              <a:rPr lang="ru-RU" sz="1600" dirty="0" smtClean="0"/>
              <a:t>, фосфор, </a:t>
            </a:r>
            <a:r>
              <a:rPr lang="ru-RU" sz="1600" dirty="0" err="1" smtClean="0"/>
              <a:t>клітковина</a:t>
            </a:r>
            <a:r>
              <a:rPr lang="ru-RU" sz="1600" dirty="0" smtClean="0"/>
              <a:t>. </a:t>
            </a:r>
            <a:r>
              <a:rPr lang="ru-RU" sz="1600" dirty="0" err="1" smtClean="0"/>
              <a:t>Неші</a:t>
            </a:r>
            <a:r>
              <a:rPr lang="ru-RU" sz="1600" dirty="0" smtClean="0"/>
              <a:t> - </a:t>
            </a:r>
            <a:r>
              <a:rPr lang="ru-RU" sz="1600" dirty="0" err="1" smtClean="0"/>
              <a:t>це</a:t>
            </a:r>
            <a:r>
              <a:rPr lang="ru-RU" sz="1600" dirty="0" smtClean="0"/>
              <a:t> гібрид </a:t>
            </a:r>
            <a:r>
              <a:rPr lang="ru-RU" sz="1600" dirty="0" err="1" smtClean="0"/>
              <a:t>яблука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груші</a:t>
            </a:r>
            <a:r>
              <a:rPr lang="ru-RU" sz="1600" dirty="0" smtClean="0"/>
              <a:t>, </a:t>
            </a:r>
            <a:r>
              <a:rPr lang="ru-RU" sz="1600" dirty="0" err="1" smtClean="0"/>
              <a:t>культивований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багато</a:t>
            </a:r>
            <a:r>
              <a:rPr lang="ru-RU" sz="1600" dirty="0" smtClean="0"/>
              <a:t> </a:t>
            </a:r>
            <a:r>
              <a:rPr lang="ru-RU" sz="1600" dirty="0" err="1" smtClean="0"/>
              <a:t>століть</a:t>
            </a:r>
            <a:r>
              <a:rPr lang="ru-RU" sz="1600" dirty="0" smtClean="0"/>
              <a:t> тому в </a:t>
            </a:r>
            <a:r>
              <a:rPr lang="ru-RU" sz="1600" dirty="0" err="1" smtClean="0"/>
              <a:t>Азії</a:t>
            </a:r>
            <a:r>
              <a:rPr lang="ru-RU" sz="1600" dirty="0" smtClean="0"/>
              <a:t>. </a:t>
            </a:r>
            <a:r>
              <a:rPr lang="ru-RU" sz="1600" dirty="0" err="1" smtClean="0"/>
              <a:t>Ще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називають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азіатською</a:t>
            </a:r>
            <a:r>
              <a:rPr lang="ru-RU" sz="1600" dirty="0" smtClean="0"/>
              <a:t>, </a:t>
            </a:r>
            <a:r>
              <a:rPr lang="ru-RU" sz="1600" dirty="0" err="1" smtClean="0"/>
              <a:t>пісочною</a:t>
            </a:r>
            <a:r>
              <a:rPr lang="ru-RU" sz="1600" dirty="0" smtClean="0"/>
              <a:t>, водяною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японською</a:t>
            </a:r>
            <a:r>
              <a:rPr lang="ru-RU" sz="1600" dirty="0" smtClean="0"/>
              <a:t> грушею. </a:t>
            </a:r>
            <a:r>
              <a:rPr lang="ru-RU" sz="1600" dirty="0" err="1" smtClean="0"/>
              <a:t>Кругле</a:t>
            </a:r>
            <a:r>
              <a:rPr lang="ru-RU" sz="1600" dirty="0" smtClean="0"/>
              <a:t> </a:t>
            </a:r>
            <a:r>
              <a:rPr lang="ru-RU" sz="1600" dirty="0" err="1" smtClean="0"/>
              <a:t>яблуко</a:t>
            </a:r>
            <a:r>
              <a:rPr lang="ru-RU" sz="1600" dirty="0" smtClean="0"/>
              <a:t> на смак </a:t>
            </a:r>
            <a:r>
              <a:rPr lang="ru-RU" sz="1600" dirty="0" err="1" smtClean="0"/>
              <a:t>виявляється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соковитою</a:t>
            </a:r>
            <a:r>
              <a:rPr lang="ru-RU" sz="1600" dirty="0" smtClean="0"/>
              <a:t>, </a:t>
            </a:r>
            <a:r>
              <a:rPr lang="ru-RU" sz="1600" dirty="0" err="1" smtClean="0"/>
              <a:t>хрумкою</a:t>
            </a:r>
            <a:r>
              <a:rPr lang="ru-RU" sz="1600" dirty="0" smtClean="0"/>
              <a:t> грушею. </a:t>
            </a:r>
            <a:r>
              <a:rPr lang="ru-RU" sz="1600" dirty="0" err="1" smtClean="0"/>
              <a:t>Колір</a:t>
            </a:r>
            <a:r>
              <a:rPr lang="ru-RU" sz="1600" dirty="0" smtClean="0"/>
              <a:t> фрукта -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блідо-зеленого</a:t>
            </a:r>
            <a:r>
              <a:rPr lang="ru-RU" sz="1600" dirty="0" smtClean="0"/>
              <a:t> до </a:t>
            </a:r>
            <a:r>
              <a:rPr lang="ru-RU" sz="1600" dirty="0" err="1" smtClean="0"/>
              <a:t>помаранчевого</a:t>
            </a:r>
            <a:r>
              <a:rPr lang="ru-RU" sz="1600" dirty="0" smtClean="0"/>
              <a:t>. </a:t>
            </a:r>
            <a:r>
              <a:rPr lang="ru-RU" sz="1600" dirty="0" err="1" smtClean="0"/>
              <a:t>Яблокогруша</a:t>
            </a:r>
            <a:r>
              <a:rPr lang="ru-RU" sz="1600" dirty="0" smtClean="0"/>
              <a:t>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перевагу</a:t>
            </a:r>
            <a:r>
              <a:rPr lang="ru-RU" sz="1600" dirty="0" smtClean="0"/>
              <a:t> перед </a:t>
            </a:r>
            <a:r>
              <a:rPr lang="ru-RU" sz="1600" dirty="0" err="1" smtClean="0"/>
              <a:t>звичайною</a:t>
            </a:r>
            <a:r>
              <a:rPr lang="ru-RU" sz="1600" dirty="0" smtClean="0"/>
              <a:t> грушею: </a:t>
            </a:r>
            <a:r>
              <a:rPr lang="ru-RU" sz="1600" dirty="0" err="1" smtClean="0"/>
              <a:t>воно</a:t>
            </a:r>
            <a:r>
              <a:rPr lang="ru-RU" sz="1600" dirty="0" smtClean="0"/>
              <a:t> </a:t>
            </a:r>
            <a:r>
              <a:rPr lang="ru-RU" sz="1600" dirty="0" err="1" smtClean="0"/>
              <a:t>твердіше</a:t>
            </a:r>
            <a:r>
              <a:rPr lang="ru-RU" sz="1600" dirty="0" smtClean="0"/>
              <a:t>, тому </a:t>
            </a:r>
            <a:r>
              <a:rPr lang="ru-RU" sz="1600" dirty="0" err="1" smtClean="0"/>
              <a:t>краще</a:t>
            </a:r>
            <a:r>
              <a:rPr lang="ru-RU" sz="1600" dirty="0" smtClean="0"/>
              <a:t> переносить </a:t>
            </a:r>
            <a:r>
              <a:rPr lang="ru-RU" sz="1600" dirty="0" err="1" smtClean="0"/>
              <a:t>транспортування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зберігання</a:t>
            </a:r>
            <a:r>
              <a:rPr lang="ru-RU" sz="1600" dirty="0" smtClean="0"/>
              <a:t>. </a:t>
            </a:r>
            <a:r>
              <a:rPr lang="ru-RU" sz="1600" dirty="0" err="1" smtClean="0"/>
              <a:t>Існує</a:t>
            </a:r>
            <a:r>
              <a:rPr lang="ru-RU" sz="1600" dirty="0" smtClean="0"/>
              <a:t> </a:t>
            </a:r>
            <a:r>
              <a:rPr lang="ru-RU" sz="1600" dirty="0" err="1" smtClean="0"/>
              <a:t>близько</a:t>
            </a:r>
            <a:r>
              <a:rPr lang="ru-RU" sz="1600" dirty="0" smtClean="0"/>
              <a:t> 10 особливо </a:t>
            </a:r>
            <a:r>
              <a:rPr lang="ru-RU" sz="1600" dirty="0" err="1" smtClean="0"/>
              <a:t>популярних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комерційних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сортів</a:t>
            </a:r>
            <a:r>
              <a:rPr lang="ru-RU" sz="1600" dirty="0" smtClean="0"/>
              <a:t> </a:t>
            </a:r>
            <a:r>
              <a:rPr lang="ru-RU" sz="1600" dirty="0" err="1" smtClean="0"/>
              <a:t>неші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вирощують</a:t>
            </a:r>
            <a:r>
              <a:rPr lang="ru-RU" sz="1600" dirty="0" smtClean="0"/>
              <a:t> у США, </a:t>
            </a:r>
            <a:r>
              <a:rPr lang="ru-RU" sz="1600" dirty="0" err="1" smtClean="0"/>
              <a:t>Австралії</a:t>
            </a:r>
            <a:r>
              <a:rPr lang="ru-RU" sz="1600" dirty="0" smtClean="0"/>
              <a:t>, </a:t>
            </a:r>
            <a:r>
              <a:rPr lang="ru-RU" sz="1600" dirty="0" err="1" smtClean="0"/>
              <a:t>Нової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Зеландії</a:t>
            </a:r>
            <a:r>
              <a:rPr lang="ru-RU" sz="1600" dirty="0" smtClean="0"/>
              <a:t>, </a:t>
            </a:r>
            <a:r>
              <a:rPr lang="ru-RU" sz="1600" dirty="0" err="1" smtClean="0"/>
              <a:t>Чилі</a:t>
            </a:r>
            <a:r>
              <a:rPr lang="ru-RU" sz="1600" dirty="0" smtClean="0"/>
              <a:t>, </a:t>
            </a:r>
            <a:r>
              <a:rPr lang="ru-RU" sz="1600" dirty="0" err="1" smtClean="0"/>
              <a:t>Франції</a:t>
            </a:r>
            <a:r>
              <a:rPr lang="ru-RU" sz="1600" dirty="0" smtClean="0"/>
              <a:t> та на </a:t>
            </a:r>
            <a:r>
              <a:rPr lang="ru-RU" sz="1600" dirty="0" err="1" smtClean="0"/>
              <a:t>Кіпрі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36866" name="Picture 2" descr="http://1.bp.blogspot.com/_4yFKELHshMg/TUVAsxDvgkI/AAAAAAAAA0M/2u3ykLe9TpY/s1600/42-19470512_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86124"/>
            <a:ext cx="3786214" cy="3017140"/>
          </a:xfrm>
          <a:prstGeom prst="rect">
            <a:avLst/>
          </a:prstGeom>
          <a:noFill/>
        </p:spPr>
      </p:pic>
      <p:pic>
        <p:nvPicPr>
          <p:cNvPr id="36868" name="Picture 4" descr="http://www.topnews.ru/upload/photo/0789f10c/14ed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286124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239000" cy="748684"/>
          </a:xfrm>
        </p:spPr>
        <p:txBody>
          <a:bodyPr/>
          <a:lstStyle/>
          <a:p>
            <a:pPr algn="ctr"/>
            <a:r>
              <a:rPr lang="uk-UA" dirty="0" smtClean="0"/>
              <a:t>Юзу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7786742" cy="2500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</a:t>
            </a:r>
            <a:r>
              <a:rPr lang="ru-RU" sz="1800" dirty="0" err="1" smtClean="0"/>
              <a:t>Енергетична</a:t>
            </a:r>
            <a:r>
              <a:rPr lang="ru-RU" sz="1800" dirty="0" smtClean="0"/>
              <a:t> </a:t>
            </a:r>
            <a:r>
              <a:rPr lang="ru-RU" sz="1800" dirty="0" err="1" smtClean="0"/>
              <a:t>цінність</a:t>
            </a:r>
            <a:r>
              <a:rPr lang="ru-RU" sz="1800" dirty="0" smtClean="0"/>
              <a:t>: 30 ккал. </a:t>
            </a:r>
            <a:r>
              <a:rPr lang="ru-RU" sz="1800" dirty="0" err="1" smtClean="0"/>
              <a:t>Корисні</a:t>
            </a:r>
            <a:r>
              <a:rPr lang="ru-RU" sz="1800" dirty="0" smtClean="0"/>
              <a:t> </a:t>
            </a:r>
            <a:r>
              <a:rPr lang="ru-RU" sz="1800" dirty="0" err="1" smtClean="0"/>
              <a:t>елементи</a:t>
            </a:r>
            <a:r>
              <a:rPr lang="ru-RU" sz="1800" dirty="0" smtClean="0"/>
              <a:t>: </a:t>
            </a:r>
            <a:r>
              <a:rPr lang="ru-RU" sz="1800" dirty="0" err="1" smtClean="0"/>
              <a:t>вітамін</a:t>
            </a:r>
            <a:r>
              <a:rPr lang="ru-RU" sz="1800" dirty="0" smtClean="0"/>
              <a:t> С. Юзу,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японський</a:t>
            </a:r>
            <a:r>
              <a:rPr lang="ru-RU" sz="1800" dirty="0" smtClean="0"/>
              <a:t> лимон, - гібрид мандарина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ічангскої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папеди</a:t>
            </a:r>
            <a:r>
              <a:rPr lang="ru-RU" sz="1800" dirty="0" smtClean="0"/>
              <a:t> (</a:t>
            </a:r>
            <a:r>
              <a:rPr lang="ru-RU" sz="1800" dirty="0" err="1" smtClean="0"/>
              <a:t>декоративний</a:t>
            </a:r>
            <a:r>
              <a:rPr lang="ru-RU" sz="1800" dirty="0" smtClean="0"/>
              <a:t> цитрус). </a:t>
            </a:r>
            <a:r>
              <a:rPr lang="ru-RU" sz="1800" dirty="0" err="1" smtClean="0"/>
              <a:t>Жовтого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зеленого </a:t>
            </a:r>
            <a:r>
              <a:rPr lang="ru-RU" sz="1800" dirty="0" err="1" smtClean="0"/>
              <a:t>кольору</a:t>
            </a:r>
            <a:r>
              <a:rPr lang="ru-RU" sz="1800" dirty="0" smtClean="0"/>
              <a:t> фрукт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горбистою</a:t>
            </a:r>
            <a:r>
              <a:rPr lang="ru-RU" sz="1800" dirty="0" smtClean="0"/>
              <a:t> </a:t>
            </a:r>
            <a:r>
              <a:rPr lang="ru-RU" sz="1800" dirty="0" err="1" smtClean="0"/>
              <a:t>шкіркою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розміром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мандарин </a:t>
            </a:r>
            <a:r>
              <a:rPr lang="ru-RU" sz="1800" dirty="0" err="1" smtClean="0"/>
              <a:t>має</a:t>
            </a:r>
            <a:r>
              <a:rPr lang="ru-RU" sz="1800" dirty="0" smtClean="0"/>
              <a:t> </a:t>
            </a:r>
            <a:r>
              <a:rPr lang="ru-RU" sz="1800" dirty="0" err="1" smtClean="0"/>
              <a:t>яскравий</a:t>
            </a:r>
            <a:r>
              <a:rPr lang="ru-RU" sz="1800" dirty="0" smtClean="0"/>
              <a:t> аромат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кислий</a:t>
            </a:r>
            <a:r>
              <a:rPr lang="ru-RU" sz="1800" dirty="0" smtClean="0"/>
              <a:t> смак. Юзу </a:t>
            </a:r>
            <a:r>
              <a:rPr lang="ru-RU" sz="1800" dirty="0" err="1" smtClean="0"/>
              <a:t>застосовується</a:t>
            </a:r>
            <a:r>
              <a:rPr lang="ru-RU" sz="1800" dirty="0" smtClean="0"/>
              <a:t> в </a:t>
            </a:r>
            <a:r>
              <a:rPr lang="ru-RU" sz="1800" dirty="0" err="1" smtClean="0"/>
              <a:t>більшості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випадків</a:t>
            </a:r>
            <a:r>
              <a:rPr lang="ru-RU" sz="1800" dirty="0" smtClean="0"/>
              <a:t> для аромату - </a:t>
            </a:r>
            <a:r>
              <a:rPr lang="ru-RU" sz="1800" dirty="0" err="1" smtClean="0"/>
              <a:t>цитрусовий</a:t>
            </a:r>
            <a:r>
              <a:rPr lang="ru-RU" sz="1800" dirty="0" smtClean="0"/>
              <a:t>, з нотами </a:t>
            </a:r>
            <a:r>
              <a:rPr lang="ru-RU" sz="1800" dirty="0" err="1" smtClean="0"/>
              <a:t>хвої</a:t>
            </a:r>
            <a:r>
              <a:rPr lang="ru-RU" sz="1800" dirty="0" smtClean="0"/>
              <a:t> і </a:t>
            </a:r>
            <a:r>
              <a:rPr lang="ru-RU" sz="1800" dirty="0" err="1" smtClean="0"/>
              <a:t>квітковими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відтінками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pic>
        <p:nvPicPr>
          <p:cNvPr id="37890" name="Picture 2" descr="http://clm.mybb.ru/uploads/000f/5f/89/304-1-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00438"/>
            <a:ext cx="4308720" cy="2571768"/>
          </a:xfrm>
          <a:prstGeom prst="rect">
            <a:avLst/>
          </a:prstGeom>
          <a:noFill/>
        </p:spPr>
      </p:pic>
      <p:pic>
        <p:nvPicPr>
          <p:cNvPr id="37892" name="Picture 4" descr="http://hrenovina.net/wp-content/yuz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00438"/>
            <a:ext cx="3716428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357214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/>
              <a:t>Гібриди тварин</a:t>
            </a:r>
            <a:br>
              <a:rPr lang="uk-UA" sz="2400" dirty="0" smtClean="0"/>
            </a:br>
            <a:r>
              <a:rPr lang="uk-UA" sz="2400" dirty="0" smtClean="0"/>
              <a:t>Кіт саванна</a:t>
            </a:r>
            <a:endParaRPr lang="ru-RU" sz="2400" dirty="0"/>
          </a:p>
        </p:txBody>
      </p:sp>
      <p:pic>
        <p:nvPicPr>
          <p:cNvPr id="1032" name="Picture 8" descr="http://upload.wikimedia.org/wikipedia/commons/thumb/c/c4/Savannah_Cat_portrait.jpg/240px-Savannah_Cat_portra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496"/>
            <a:ext cx="2286000" cy="3429001"/>
          </a:xfrm>
          <a:prstGeom prst="rect">
            <a:avLst/>
          </a:prstGeom>
          <a:noFill/>
        </p:spPr>
      </p:pic>
      <p:pic>
        <p:nvPicPr>
          <p:cNvPr id="1034" name="Picture 10" descr="http://www.ekzotika.com/ekzotika_img/image/3793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857496"/>
            <a:ext cx="2857520" cy="3436168"/>
          </a:xfrm>
          <a:prstGeom prst="rect">
            <a:avLst/>
          </a:prstGeom>
          <a:noFill/>
        </p:spPr>
      </p:pic>
      <p:pic>
        <p:nvPicPr>
          <p:cNvPr id="1036" name="Picture 12" descr="http://www.zooeco.com/Im15/Ashera_1%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857496"/>
            <a:ext cx="3033697" cy="342902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20" y="785794"/>
            <a:ext cx="78581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Це</a:t>
            </a:r>
            <a:r>
              <a:rPr lang="ru-RU" sz="1600" dirty="0" smtClean="0"/>
              <a:t> нова порода, яка </a:t>
            </a:r>
            <a:r>
              <a:rPr lang="ru-RU" sz="1600" dirty="0" err="1" smtClean="0"/>
              <a:t>вийшла</a:t>
            </a:r>
            <a:r>
              <a:rPr lang="ru-RU" sz="1600" dirty="0" smtClean="0"/>
              <a:t> у </a:t>
            </a:r>
            <a:r>
              <a:rPr lang="ru-RU" sz="1600" dirty="0" err="1" smtClean="0"/>
              <a:t>результаті</a:t>
            </a:r>
            <a:r>
              <a:rPr lang="ru-RU" sz="1600" dirty="0" smtClean="0"/>
              <a:t> </a:t>
            </a:r>
            <a:r>
              <a:rPr lang="ru-RU" sz="1600" dirty="0" err="1" smtClean="0"/>
              <a:t>схрещування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африканського</a:t>
            </a:r>
            <a:r>
              <a:rPr lang="ru-RU" sz="1600" dirty="0" smtClean="0"/>
              <a:t> кота Сервала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звичайного</a:t>
            </a:r>
            <a:r>
              <a:rPr lang="ru-RU" sz="1600" dirty="0" smtClean="0"/>
              <a:t> кота. Порода </a:t>
            </a:r>
            <a:r>
              <a:rPr lang="ru-RU" sz="1600" dirty="0" err="1" smtClean="0"/>
              <a:t>з’явилася</a:t>
            </a:r>
            <a:r>
              <a:rPr lang="ru-RU" sz="1600" dirty="0" smtClean="0"/>
              <a:t> у 2001 </a:t>
            </a:r>
            <a:r>
              <a:rPr lang="ru-RU" sz="1600" dirty="0" err="1" smtClean="0"/>
              <a:t>році</a:t>
            </a:r>
            <a:r>
              <a:rPr lang="ru-RU" sz="1600" dirty="0" smtClean="0"/>
              <a:t>. </a:t>
            </a:r>
            <a:r>
              <a:rPr lang="ru-RU" sz="1600" dirty="0" err="1" smtClean="0"/>
              <a:t>Варто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відзначити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ця</a:t>
            </a:r>
            <a:r>
              <a:rPr lang="ru-RU" sz="1600" dirty="0" smtClean="0"/>
              <a:t> порода </a:t>
            </a:r>
            <a:r>
              <a:rPr lang="ru-RU" sz="1600" dirty="0" err="1" smtClean="0"/>
              <a:t>кішок</a:t>
            </a:r>
            <a:r>
              <a:rPr lang="ru-RU" sz="1600" dirty="0" smtClean="0"/>
              <a:t> </a:t>
            </a:r>
            <a:r>
              <a:rPr lang="ru-RU" sz="1600" dirty="0" err="1" smtClean="0"/>
              <a:t>найбільш</a:t>
            </a:r>
            <a:r>
              <a:rPr lang="ru-RU" sz="1600" dirty="0" smtClean="0"/>
              <a:t> </a:t>
            </a:r>
            <a:r>
              <a:rPr lang="ru-RU" sz="1600" dirty="0" err="1" smtClean="0"/>
              <a:t>соціальна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доброзичлива</a:t>
            </a:r>
            <a:r>
              <a:rPr lang="ru-RU" sz="1600" dirty="0" smtClean="0"/>
              <a:t>, </a:t>
            </a:r>
            <a:r>
              <a:rPr lang="ru-RU" sz="1600" dirty="0" err="1" smtClean="0"/>
              <a:t>чого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ніяк</a:t>
            </a:r>
            <a:r>
              <a:rPr lang="ru-RU" sz="1600" dirty="0" smtClean="0"/>
              <a:t> не </a:t>
            </a:r>
            <a:r>
              <a:rPr lang="ru-RU" sz="1600" dirty="0" err="1" smtClean="0"/>
              <a:t>можна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б </a:t>
            </a:r>
            <a:r>
              <a:rPr lang="ru-RU" sz="1600" dirty="0" err="1" smtClean="0"/>
              <a:t>подумати</a:t>
            </a:r>
            <a:r>
              <a:rPr lang="ru-RU" sz="1600" dirty="0" smtClean="0"/>
              <a:t>, </a:t>
            </a:r>
            <a:r>
              <a:rPr lang="ru-RU" sz="1600" dirty="0" err="1" smtClean="0"/>
              <a:t>враховуючи</a:t>
            </a:r>
            <a:r>
              <a:rPr lang="ru-RU" sz="1600" dirty="0" smtClean="0"/>
              <a:t> "</a:t>
            </a:r>
            <a:r>
              <a:rPr lang="ru-RU" sz="1600" dirty="0" err="1" smtClean="0"/>
              <a:t>дику</a:t>
            </a:r>
            <a:r>
              <a:rPr lang="ru-RU" sz="1600" dirty="0" smtClean="0"/>
              <a:t> половину" </a:t>
            </a:r>
            <a:r>
              <a:rPr lang="ru-RU" sz="1600" dirty="0" err="1" smtClean="0"/>
              <a:t>саванних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котів</a:t>
            </a:r>
            <a:r>
              <a:rPr lang="ru-RU" sz="1600" dirty="0" smtClean="0"/>
              <a:t>.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дружелюбність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близька</a:t>
            </a:r>
            <a:r>
              <a:rPr lang="ru-RU" sz="1600" dirty="0" smtClean="0"/>
              <a:t> до </a:t>
            </a:r>
            <a:r>
              <a:rPr lang="ru-RU" sz="1600" dirty="0" err="1" smtClean="0"/>
              <a:t>собачої</a:t>
            </a:r>
            <a:r>
              <a:rPr lang="ru-RU" sz="1600" dirty="0" smtClean="0"/>
              <a:t>, </a:t>
            </a:r>
            <a:r>
              <a:rPr lang="ru-RU" sz="1600" dirty="0" err="1" smtClean="0"/>
              <a:t>і</a:t>
            </a:r>
            <a:r>
              <a:rPr lang="ru-RU" sz="1600" dirty="0" smtClean="0"/>
              <a:t> не </a:t>
            </a:r>
            <a:r>
              <a:rPr lang="ru-RU" sz="1600" dirty="0" err="1" smtClean="0"/>
              <a:t>дивлячись</a:t>
            </a:r>
            <a:r>
              <a:rPr lang="ru-RU" sz="1600" dirty="0" smtClean="0"/>
              <a:t> на </a:t>
            </a:r>
            <a:r>
              <a:rPr lang="ru-RU" sz="1600" dirty="0" err="1" smtClean="0"/>
              <a:t>розмір</a:t>
            </a:r>
            <a:r>
              <a:rPr lang="ru-RU" sz="1600" dirty="0" smtClean="0"/>
              <a:t>, </a:t>
            </a:r>
            <a:r>
              <a:rPr lang="ru-RU" sz="1600" dirty="0" err="1" smtClean="0"/>
              <a:t>кіт</a:t>
            </a:r>
            <a:r>
              <a:rPr lang="ru-RU" sz="1600" dirty="0" smtClean="0"/>
              <a:t> </a:t>
            </a:r>
            <a:r>
              <a:rPr lang="ru-RU" sz="1600" dirty="0" err="1" smtClean="0"/>
              <a:t>безпечний</a:t>
            </a:r>
            <a:r>
              <a:rPr lang="ru-RU" sz="1600" dirty="0" smtClean="0"/>
              <a:t>,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може</a:t>
            </a:r>
            <a:r>
              <a:rPr lang="ru-RU" sz="1600" dirty="0" smtClean="0"/>
              <a:t> </a:t>
            </a:r>
            <a:r>
              <a:rPr lang="ru-RU" sz="1600" dirty="0" err="1" smtClean="0"/>
              <a:t>жити</a:t>
            </a:r>
            <a:r>
              <a:rPr lang="ru-RU" sz="1600" dirty="0" smtClean="0"/>
              <a:t> в </a:t>
            </a:r>
            <a:r>
              <a:rPr lang="ru-RU" sz="1600" dirty="0" err="1" smtClean="0"/>
              <a:t>будинку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квартирі</a:t>
            </a:r>
            <a:r>
              <a:rPr lang="ru-RU" sz="1600" dirty="0" smtClean="0"/>
              <a:t>. </a:t>
            </a:r>
            <a:r>
              <a:rPr lang="ru-RU" sz="1600" dirty="0" err="1" smtClean="0"/>
              <a:t>Колірна</a:t>
            </a:r>
            <a:r>
              <a:rPr lang="ru-RU" sz="1600" dirty="0" smtClean="0"/>
              <a:t> гамма породи </a:t>
            </a:r>
            <a:r>
              <a:rPr lang="ru-RU" sz="1600" dirty="0" err="1" smtClean="0"/>
              <a:t>досить</a:t>
            </a:r>
            <a:r>
              <a:rPr lang="ru-RU" sz="1600" dirty="0" smtClean="0"/>
              <a:t> сильно </a:t>
            </a:r>
            <a:r>
              <a:rPr lang="ru-RU" sz="1600" dirty="0" err="1" smtClean="0"/>
              <a:t>розрізняється</a:t>
            </a:r>
            <a:r>
              <a:rPr lang="ru-RU" sz="1600" dirty="0" smtClean="0"/>
              <a:t>, </a:t>
            </a:r>
            <a:r>
              <a:rPr lang="ru-RU" sz="1600" dirty="0" err="1" smtClean="0"/>
              <a:t>але</a:t>
            </a:r>
            <a:r>
              <a:rPr lang="ru-RU" sz="1600" dirty="0" smtClean="0"/>
              <a:t> </a:t>
            </a:r>
            <a:r>
              <a:rPr lang="ru-RU" sz="1600" dirty="0" err="1" smtClean="0"/>
              <a:t>одне</a:t>
            </a:r>
            <a:r>
              <a:rPr lang="ru-RU" sz="1600" dirty="0" smtClean="0"/>
              <a:t> </a:t>
            </a:r>
            <a:r>
              <a:rPr lang="ru-RU" sz="1600" dirty="0" err="1" smtClean="0"/>
              <a:t>залишається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незмінним</a:t>
            </a:r>
            <a:r>
              <a:rPr lang="ru-RU" sz="1600" dirty="0" smtClean="0"/>
              <a:t> – </a:t>
            </a:r>
            <a:r>
              <a:rPr lang="ru-RU" sz="1600" dirty="0" err="1" smtClean="0"/>
              <a:t>плями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357214"/>
            <a:ext cx="7239000" cy="1143000"/>
          </a:xfrm>
        </p:spPr>
        <p:txBody>
          <a:bodyPr/>
          <a:lstStyle/>
          <a:p>
            <a:pPr algn="ctr"/>
            <a:r>
              <a:rPr lang="uk-UA" dirty="0" err="1" smtClean="0"/>
              <a:t>лігр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7643866" cy="23196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/>
              <a:t>    </a:t>
            </a:r>
            <a:r>
              <a:rPr lang="ru-RU" sz="1800" b="1" dirty="0" err="1" smtClean="0"/>
              <a:t>Лігр</a:t>
            </a:r>
            <a:r>
              <a:rPr lang="ru-RU" sz="1800" dirty="0" smtClean="0"/>
              <a:t> — гібрид </a:t>
            </a:r>
            <a:r>
              <a:rPr lang="ru-RU" sz="1800" dirty="0" err="1" smtClean="0"/>
              <a:t>між</a:t>
            </a:r>
            <a:r>
              <a:rPr lang="ru-RU" sz="1800" dirty="0" smtClean="0"/>
              <a:t> левом-самцем </a:t>
            </a:r>
            <a:r>
              <a:rPr lang="ru-RU" sz="1800" dirty="0" err="1" smtClean="0"/>
              <a:t>і</a:t>
            </a:r>
            <a:r>
              <a:rPr lang="ru-RU" sz="1800" dirty="0" smtClean="0"/>
              <a:t> тигром-самкою,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виглядає</a:t>
            </a:r>
            <a:r>
              <a:rPr lang="ru-RU" sz="1800" dirty="0" smtClean="0"/>
              <a:t> як </a:t>
            </a:r>
            <a:r>
              <a:rPr lang="ru-RU" sz="1800" dirty="0" err="1" smtClean="0"/>
              <a:t>гігантський</a:t>
            </a:r>
            <a:r>
              <a:rPr lang="ru-RU" sz="1800" dirty="0" smtClean="0"/>
              <a:t> лев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розмитими</a:t>
            </a:r>
            <a:r>
              <a:rPr lang="ru-RU" sz="1800" dirty="0" smtClean="0"/>
              <a:t> </a:t>
            </a:r>
            <a:r>
              <a:rPr lang="ru-RU" sz="1800" dirty="0" err="1" smtClean="0"/>
              <a:t>смугами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    </a:t>
            </a:r>
            <a:r>
              <a:rPr lang="ru-RU" sz="1800" dirty="0" err="1" smtClean="0"/>
              <a:t>Лігри</a:t>
            </a:r>
            <a:r>
              <a:rPr lang="ru-RU" sz="1800" dirty="0" smtClean="0"/>
              <a:t> </a:t>
            </a:r>
            <a:r>
              <a:rPr lang="ru-RU" sz="1800" dirty="0" err="1" smtClean="0"/>
              <a:t>взагалі</a:t>
            </a:r>
            <a:r>
              <a:rPr lang="ru-RU" sz="1800" dirty="0" smtClean="0"/>
              <a:t> </a:t>
            </a:r>
            <a:r>
              <a:rPr lang="ru-RU" sz="1800" dirty="0" err="1" smtClean="0"/>
              <a:t>схильні</a:t>
            </a:r>
            <a:r>
              <a:rPr lang="ru-RU" sz="1800" dirty="0" smtClean="0"/>
              <a:t> до </a:t>
            </a:r>
            <a:r>
              <a:rPr lang="ru-RU" sz="1800" dirty="0" err="1" smtClean="0"/>
              <a:t>гігантизму</a:t>
            </a:r>
            <a:r>
              <a:rPr lang="ru-RU" sz="1800" dirty="0" smtClean="0"/>
              <a:t>.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найбільші</a:t>
            </a:r>
            <a:r>
              <a:rPr lang="ru-RU" sz="1800" dirty="0" smtClean="0"/>
              <a:t> кішки у </a:t>
            </a:r>
            <a:r>
              <a:rPr lang="ru-RU" sz="1800" dirty="0" err="1" smtClean="0"/>
              <a:t>світі</a:t>
            </a:r>
            <a:r>
              <a:rPr lang="ru-RU" sz="1800" dirty="0" smtClean="0"/>
              <a:t>: 3 м в </a:t>
            </a:r>
            <a:r>
              <a:rPr lang="ru-RU" sz="1800" dirty="0" err="1" smtClean="0"/>
              <a:t>довжину</a:t>
            </a:r>
            <a:r>
              <a:rPr lang="ru-RU" sz="1800" dirty="0" smtClean="0"/>
              <a:t>, вагою до 410 кг. </a:t>
            </a:r>
            <a:r>
              <a:rPr lang="ru-RU" sz="1800" dirty="0" err="1" smtClean="0"/>
              <a:t>Самці-лігри</a:t>
            </a:r>
            <a:r>
              <a:rPr lang="ru-RU" sz="1800" dirty="0" smtClean="0"/>
              <a:t> </a:t>
            </a:r>
            <a:r>
              <a:rPr lang="ru-RU" sz="1800" dirty="0" err="1" smtClean="0"/>
              <a:t>мають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коротку</a:t>
            </a:r>
            <a:r>
              <a:rPr lang="ru-RU" sz="1800" dirty="0" smtClean="0"/>
              <a:t> гриву, </a:t>
            </a:r>
            <a:r>
              <a:rPr lang="ru-RU" sz="1800" dirty="0" err="1" smtClean="0"/>
              <a:t>але</a:t>
            </a:r>
            <a:r>
              <a:rPr lang="ru-RU" sz="1800" dirty="0" smtClean="0"/>
              <a:t> на </a:t>
            </a:r>
            <a:r>
              <a:rPr lang="ru-RU" sz="1800" dirty="0" err="1" smtClean="0"/>
              <a:t>відміну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 левів, </a:t>
            </a:r>
            <a:r>
              <a:rPr lang="ru-RU" sz="1800" dirty="0" err="1" smtClean="0"/>
              <a:t>можуть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люблять</a:t>
            </a:r>
            <a:r>
              <a:rPr lang="ru-RU" sz="1800" dirty="0" smtClean="0"/>
              <a:t> </a:t>
            </a:r>
            <a:r>
              <a:rPr lang="ru-RU" sz="1800" dirty="0" err="1" smtClean="0"/>
              <a:t>плавати</a:t>
            </a:r>
            <a:r>
              <a:rPr lang="ru-RU" sz="1800" dirty="0" smtClean="0"/>
              <a:t>.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самиці </a:t>
            </a:r>
            <a:r>
              <a:rPr lang="ru-RU" sz="1800" dirty="0" err="1" smtClean="0"/>
              <a:t>лігрів</a:t>
            </a:r>
            <a:r>
              <a:rPr lang="ru-RU" sz="1800" dirty="0" smtClean="0"/>
              <a:t> (</a:t>
            </a:r>
            <a:r>
              <a:rPr lang="ru-RU" sz="1800" dirty="0" err="1" smtClean="0"/>
              <a:t>лігриці</a:t>
            </a:r>
            <a:r>
              <a:rPr lang="ru-RU" sz="1800" dirty="0" smtClean="0"/>
              <a:t>) </a:t>
            </a:r>
            <a:r>
              <a:rPr lang="ru-RU" sz="1800" dirty="0" err="1" smtClean="0"/>
              <a:t>можуть</a:t>
            </a:r>
            <a:r>
              <a:rPr lang="ru-RU" sz="1800" dirty="0" smtClean="0"/>
              <a:t> </a:t>
            </a:r>
            <a:r>
              <a:rPr lang="ru-RU" sz="1800" dirty="0" err="1" smtClean="0"/>
              <a:t>давати</a:t>
            </a:r>
            <a:r>
              <a:rPr lang="ru-RU" sz="1800" dirty="0" smtClean="0"/>
              <a:t> потомство,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незвично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гібридів</a:t>
            </a:r>
            <a:r>
              <a:rPr lang="ru-RU" sz="1800" dirty="0" smtClean="0"/>
              <a:t>. </a:t>
            </a:r>
            <a:r>
              <a:rPr lang="ru-RU" sz="1800" dirty="0" err="1" smtClean="0"/>
              <a:t>Зовнішнім</a:t>
            </a:r>
            <a:r>
              <a:rPr lang="ru-RU" sz="1800" dirty="0" smtClean="0"/>
              <a:t> </a:t>
            </a:r>
            <a:r>
              <a:rPr lang="ru-RU" sz="1800" dirty="0" err="1" smtClean="0"/>
              <a:t>виглядом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розміром</a:t>
            </a:r>
            <a:r>
              <a:rPr lang="ru-RU" sz="1800" dirty="0" smtClean="0"/>
              <a:t> схожий на </a:t>
            </a:r>
            <a:r>
              <a:rPr lang="ru-RU" sz="1800" dirty="0" err="1" smtClean="0"/>
              <a:t>вимерлого</a:t>
            </a:r>
            <a:r>
              <a:rPr lang="ru-RU" sz="1800" dirty="0" smtClean="0"/>
              <a:t> в плейстоцені печерного лева.</a:t>
            </a:r>
          </a:p>
          <a:p>
            <a:endParaRPr lang="ru-RU" dirty="0"/>
          </a:p>
        </p:txBody>
      </p:sp>
      <p:pic>
        <p:nvPicPr>
          <p:cNvPr id="38914" name="Picture 2" descr="http://rate1.com.ua/files/Li-Lig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928934"/>
            <a:ext cx="2973111" cy="3714776"/>
          </a:xfrm>
          <a:prstGeom prst="rect">
            <a:avLst/>
          </a:prstGeom>
          <a:noFill/>
        </p:spPr>
      </p:pic>
      <p:pic>
        <p:nvPicPr>
          <p:cNvPr id="38916" name="Picture 4" descr="http://www.sovsibir.ru/up/2012/229/229-01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928934"/>
            <a:ext cx="4643470" cy="3815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677246"/>
          </a:xfrm>
        </p:spPr>
        <p:txBody>
          <a:bodyPr/>
          <a:lstStyle/>
          <a:p>
            <a:pPr algn="ctr"/>
            <a:r>
              <a:rPr lang="uk-UA" dirty="0" smtClean="0"/>
              <a:t>мул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072494" cy="2428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    Мул</a:t>
            </a:r>
            <a:r>
              <a:rPr lang="ru-RU" sz="1800" dirty="0" smtClean="0"/>
              <a:t> (</a:t>
            </a:r>
            <a:r>
              <a:rPr lang="ru-RU" sz="1800" dirty="0" err="1" smtClean="0"/>
              <a:t>тварина</a:t>
            </a:r>
            <a:r>
              <a:rPr lang="ru-RU" sz="1800" dirty="0" smtClean="0"/>
              <a:t>) — </a:t>
            </a:r>
            <a:r>
              <a:rPr lang="ru-RU" sz="1800" dirty="0" err="1" smtClean="0"/>
              <a:t>міжвидовий</a:t>
            </a:r>
            <a:r>
              <a:rPr lang="ru-RU" sz="1800" dirty="0" smtClean="0"/>
              <a:t> гібрид 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схрещення</a:t>
            </a:r>
            <a:r>
              <a:rPr lang="ru-RU" sz="1800" dirty="0" smtClean="0"/>
              <a:t> коня та віслюка, </a:t>
            </a:r>
            <a:r>
              <a:rPr lang="ru-RU" sz="1800" dirty="0" err="1" smtClean="0"/>
              <a:t>одержаний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 самиці коня та самця віслюка.</a:t>
            </a:r>
          </a:p>
          <a:p>
            <a:pPr>
              <a:buNone/>
            </a:pPr>
            <a:r>
              <a:rPr lang="ru-RU" sz="1800" dirty="0" smtClean="0"/>
              <a:t>    За </a:t>
            </a:r>
            <a:r>
              <a:rPr lang="ru-RU" sz="1800" dirty="0" err="1" smtClean="0"/>
              <a:t>зовнішніми</a:t>
            </a:r>
            <a:r>
              <a:rPr lang="ru-RU" sz="1800" dirty="0" smtClean="0"/>
              <a:t> </a:t>
            </a:r>
            <a:r>
              <a:rPr lang="ru-RU" sz="1800" dirty="0" err="1" smtClean="0"/>
              <a:t>ознаками</a:t>
            </a:r>
            <a:r>
              <a:rPr lang="ru-RU" sz="1800" dirty="0" smtClean="0"/>
              <a:t> мул </a:t>
            </a:r>
            <a:r>
              <a:rPr lang="ru-RU" sz="1800" dirty="0" err="1" smtClean="0"/>
              <a:t>являє</a:t>
            </a:r>
            <a:r>
              <a:rPr lang="ru-RU" sz="1800" dirty="0" smtClean="0"/>
              <a:t> </a:t>
            </a:r>
            <a:r>
              <a:rPr lang="ru-RU" sz="1800" dirty="0" err="1" smtClean="0"/>
              <a:t>щось</a:t>
            </a:r>
            <a:r>
              <a:rPr lang="ru-RU" sz="1800" dirty="0" smtClean="0"/>
              <a:t> </a:t>
            </a:r>
            <a:r>
              <a:rPr lang="ru-RU" sz="1800" dirty="0" err="1" smtClean="0"/>
              <a:t>середнє</a:t>
            </a:r>
            <a:r>
              <a:rPr lang="ru-RU" sz="1800" dirty="0" smtClean="0"/>
              <a:t> </a:t>
            </a:r>
            <a:r>
              <a:rPr lang="ru-RU" sz="1800" dirty="0" err="1" smtClean="0"/>
              <a:t>між</a:t>
            </a:r>
            <a:r>
              <a:rPr lang="ru-RU" sz="1800" dirty="0" smtClean="0"/>
              <a:t> конем та </a:t>
            </a:r>
            <a:r>
              <a:rPr lang="ru-RU" sz="1800" dirty="0" err="1" smtClean="0"/>
              <a:t>віслюком</a:t>
            </a:r>
            <a:r>
              <a:rPr lang="ru-RU" sz="1800" dirty="0" smtClean="0"/>
              <a:t>; за величиною </a:t>
            </a:r>
            <a:r>
              <a:rPr lang="ru-RU" sz="1800" dirty="0" err="1" smtClean="0"/>
              <a:t>майже</a:t>
            </a:r>
            <a:r>
              <a:rPr lang="ru-RU" sz="1800" dirty="0" smtClean="0"/>
              <a:t> </a:t>
            </a:r>
            <a:r>
              <a:rPr lang="ru-RU" sz="1800" dirty="0" err="1" smtClean="0"/>
              <a:t>дорівнює</a:t>
            </a:r>
            <a:r>
              <a:rPr lang="ru-RU" sz="1800" dirty="0" smtClean="0"/>
              <a:t> коню </a:t>
            </a:r>
            <a:r>
              <a:rPr lang="ru-RU" sz="1800" dirty="0" err="1" smtClean="0"/>
              <a:t>і</a:t>
            </a:r>
            <a:r>
              <a:rPr lang="ru-RU" sz="1800" dirty="0" smtClean="0"/>
              <a:t> схожий на </a:t>
            </a:r>
            <a:r>
              <a:rPr lang="ru-RU" sz="1800" dirty="0" err="1" smtClean="0"/>
              <a:t>нього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будовою</a:t>
            </a:r>
            <a:r>
              <a:rPr lang="ru-RU" sz="1800" dirty="0" smtClean="0"/>
              <a:t> тулуба, </a:t>
            </a:r>
            <a:r>
              <a:rPr lang="ru-RU" sz="1800" dirty="0" err="1" smtClean="0"/>
              <a:t>але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відрізняється</a:t>
            </a:r>
            <a:r>
              <a:rPr lang="ru-RU" sz="1800" dirty="0" smtClean="0"/>
              <a:t> формою голови, стегон </a:t>
            </a:r>
            <a:r>
              <a:rPr lang="ru-RU" sz="1800" dirty="0" err="1" smtClean="0"/>
              <a:t>і</a:t>
            </a:r>
            <a:r>
              <a:rPr lang="ru-RU" sz="1800" dirty="0" smtClean="0"/>
              <a:t> копит, </a:t>
            </a:r>
            <a:r>
              <a:rPr lang="ru-RU" sz="1800" dirty="0" err="1" smtClean="0"/>
              <a:t>довжиною</a:t>
            </a:r>
            <a:r>
              <a:rPr lang="ru-RU" sz="1800" dirty="0" smtClean="0"/>
              <a:t> вух </a:t>
            </a:r>
            <a:r>
              <a:rPr lang="ru-RU" sz="1800" dirty="0" err="1" smtClean="0"/>
              <a:t>і</a:t>
            </a:r>
            <a:r>
              <a:rPr lang="ru-RU" sz="1800" dirty="0" smtClean="0"/>
              <a:t> коротким волоссям </a:t>
            </a:r>
            <a:r>
              <a:rPr lang="ru-RU" sz="1800" dirty="0" err="1" smtClean="0"/>
              <a:t>біля</a:t>
            </a:r>
            <a:r>
              <a:rPr lang="ru-RU" sz="1800" dirty="0" smtClean="0"/>
              <a:t> </a:t>
            </a:r>
            <a:r>
              <a:rPr lang="ru-RU" sz="1800" dirty="0" err="1" smtClean="0"/>
              <a:t>кореня</a:t>
            </a:r>
            <a:r>
              <a:rPr lang="ru-RU" sz="1800" dirty="0" smtClean="0"/>
              <a:t> хвоста; за </a:t>
            </a:r>
            <a:r>
              <a:rPr lang="ru-RU" sz="1800" dirty="0" err="1" smtClean="0"/>
              <a:t>кольором</a:t>
            </a:r>
            <a:r>
              <a:rPr lang="ru-RU" sz="1800" dirty="0" smtClean="0"/>
              <a:t> шерсті схожий на </a:t>
            </a:r>
            <a:r>
              <a:rPr lang="ru-RU" sz="1800" dirty="0" err="1" smtClean="0"/>
              <a:t>матір</a:t>
            </a:r>
            <a:r>
              <a:rPr lang="ru-RU" sz="1800" dirty="0" smtClean="0"/>
              <a:t>; за голосом — на віслюка. </a:t>
            </a:r>
            <a:r>
              <a:rPr lang="ru-RU" sz="1800" dirty="0" err="1" smtClean="0"/>
              <a:t>Переваги</a:t>
            </a:r>
            <a:r>
              <a:rPr lang="ru-RU" sz="1800" dirty="0" smtClean="0"/>
              <a:t>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полягають</a:t>
            </a:r>
            <a:r>
              <a:rPr lang="ru-RU" sz="1800" dirty="0" smtClean="0"/>
              <a:t> у </a:t>
            </a:r>
            <a:r>
              <a:rPr lang="ru-RU" sz="1800" dirty="0" err="1" smtClean="0"/>
              <a:t>великій</a:t>
            </a:r>
            <a:r>
              <a:rPr lang="ru-RU" sz="1800" dirty="0" smtClean="0"/>
              <a:t> витривалості, силі, </a:t>
            </a:r>
            <a:r>
              <a:rPr lang="ru-RU" sz="1800" dirty="0" err="1" smtClean="0"/>
              <a:t>правильній</a:t>
            </a:r>
            <a:r>
              <a:rPr lang="ru-RU" sz="1800" dirty="0" smtClean="0"/>
              <a:t> ході.</a:t>
            </a:r>
          </a:p>
          <a:p>
            <a:endParaRPr lang="ru-RU" dirty="0"/>
          </a:p>
        </p:txBody>
      </p:sp>
      <p:pic>
        <p:nvPicPr>
          <p:cNvPr id="39938" name="Picture 2" descr="http://img01.chitalnya.ru/upload2/264/638828586321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143248"/>
            <a:ext cx="3514725" cy="3400426"/>
          </a:xfrm>
          <a:prstGeom prst="rect">
            <a:avLst/>
          </a:prstGeom>
          <a:noFill/>
        </p:spPr>
      </p:pic>
      <p:pic>
        <p:nvPicPr>
          <p:cNvPr id="39940" name="Picture 4" descr="http://colser.ru/uploads/posts/2010-10/1286541650_hishchik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143248"/>
            <a:ext cx="4214841" cy="3118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42968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dirty="0" err="1" smtClean="0"/>
              <a:t>Найважливішою</a:t>
            </a:r>
            <a:r>
              <a:rPr lang="ru-RU" sz="2400" dirty="0" smtClean="0"/>
              <a:t> </a:t>
            </a:r>
            <a:r>
              <a:rPr lang="ru-RU" sz="2400" dirty="0" err="1"/>
              <a:t>галуззю</a:t>
            </a:r>
            <a:r>
              <a:rPr lang="ru-RU" sz="2400" dirty="0"/>
              <a:t> практичного </a:t>
            </a:r>
            <a:r>
              <a:rPr lang="ru-RU" sz="2400" dirty="0" err="1"/>
              <a:t>застосування</a:t>
            </a:r>
            <a:r>
              <a:rPr lang="ru-RU" sz="2400" dirty="0"/>
              <a:t> </a:t>
            </a:r>
            <a:r>
              <a:rPr lang="ru-RU" sz="2400" dirty="0" err="1"/>
              <a:t>генетичних</a:t>
            </a:r>
            <a:r>
              <a:rPr lang="ru-RU" sz="2400" dirty="0"/>
              <a:t> </a:t>
            </a:r>
            <a:r>
              <a:rPr lang="ru-RU" sz="2400" dirty="0" err="1"/>
              <a:t>досліджень</a:t>
            </a:r>
            <a:r>
              <a:rPr lang="ru-RU" sz="2400" dirty="0"/>
              <a:t> </a:t>
            </a:r>
            <a:r>
              <a:rPr lang="ru-RU" sz="2400" dirty="0" err="1"/>
              <a:t>є</a:t>
            </a:r>
            <a:r>
              <a:rPr lang="ru-RU" sz="2400" dirty="0"/>
              <a:t> </a:t>
            </a:r>
            <a:r>
              <a:rPr lang="ru-RU" sz="2400" b="1" dirty="0">
                <a:solidFill>
                  <a:srgbClr val="00B0F0"/>
                </a:solidFill>
              </a:rPr>
              <a:t>селекція</a:t>
            </a:r>
            <a:r>
              <a:rPr lang="ru-RU" sz="2400" dirty="0"/>
              <a:t> (</a:t>
            </a:r>
            <a:r>
              <a:rPr lang="ru-RU" sz="2400" dirty="0" err="1"/>
              <a:t>від</a:t>
            </a:r>
            <a:r>
              <a:rPr lang="ru-RU" sz="2400" dirty="0"/>
              <a:t> лат. </a:t>
            </a:r>
            <a:r>
              <a:rPr lang="ru-RU" sz="2400" dirty="0" err="1"/>
              <a:t>селектіо</a:t>
            </a:r>
            <a:r>
              <a:rPr lang="ru-RU" sz="2400" dirty="0"/>
              <a:t> — </a:t>
            </a:r>
            <a:r>
              <a:rPr lang="ru-RU" sz="2400" dirty="0" err="1"/>
              <a:t>вибір</a:t>
            </a:r>
            <a:r>
              <a:rPr lang="ru-RU" sz="2400" dirty="0"/>
              <a:t>, </a:t>
            </a:r>
            <a:r>
              <a:rPr lang="ru-RU" sz="2400" dirty="0" err="1"/>
              <a:t>добір</a:t>
            </a:r>
            <a:r>
              <a:rPr lang="ru-RU" sz="2400" dirty="0"/>
              <a:t>) — наука про </a:t>
            </a:r>
            <a:r>
              <a:rPr lang="ru-RU" sz="2400" dirty="0" err="1"/>
              <a:t>теоретичні</a:t>
            </a:r>
            <a:r>
              <a:rPr lang="ru-RU" sz="2400" dirty="0"/>
              <a:t> </a:t>
            </a:r>
            <a:r>
              <a:rPr lang="ru-RU" sz="2400" dirty="0" err="1"/>
              <a:t>основи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методи</a:t>
            </a:r>
            <a:r>
              <a:rPr lang="ru-RU" sz="2400" dirty="0"/>
              <a:t>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нових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поліпшення</a:t>
            </a:r>
            <a:r>
              <a:rPr lang="ru-RU" sz="2400" dirty="0"/>
              <a:t> </a:t>
            </a:r>
            <a:r>
              <a:rPr lang="ru-RU" sz="2400" dirty="0" err="1"/>
              <a:t>існуючих</a:t>
            </a:r>
            <a:r>
              <a:rPr lang="ru-RU" sz="2400" dirty="0"/>
              <a:t> </a:t>
            </a:r>
            <a:r>
              <a:rPr lang="ru-RU" sz="2400" dirty="0" err="1"/>
              <a:t>сортів</a:t>
            </a:r>
            <a:r>
              <a:rPr lang="ru-RU" sz="2400" dirty="0"/>
              <a:t> рослин, </a:t>
            </a:r>
            <a:r>
              <a:rPr lang="ru-RU" sz="2400" dirty="0" err="1"/>
              <a:t>порід</a:t>
            </a:r>
            <a:r>
              <a:rPr lang="ru-RU" sz="2400" dirty="0"/>
              <a:t> </a:t>
            </a:r>
            <a:r>
              <a:rPr lang="ru-RU" sz="2400" dirty="0" err="1"/>
              <a:t>тварин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штамів</a:t>
            </a:r>
            <a:r>
              <a:rPr lang="ru-RU" sz="2400" dirty="0"/>
              <a:t> </a:t>
            </a:r>
            <a:r>
              <a:rPr lang="ru-RU" sz="2400" dirty="0" err="1"/>
              <a:t>мікроорганізмів</a:t>
            </a:r>
            <a:r>
              <a:rPr lang="ru-RU" sz="2400" dirty="0"/>
              <a:t>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3108" y="285728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Селекція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4357694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r>
              <a:rPr lang="ru-RU" b="1" i="1" dirty="0" err="1" smtClean="0"/>
              <a:t>Штам</a:t>
            </a:r>
            <a:r>
              <a:rPr lang="ru-RU" b="1" i="1" dirty="0" smtClean="0"/>
              <a:t> </a:t>
            </a:r>
            <a:r>
              <a:rPr lang="ru-RU" i="1" dirty="0"/>
              <a:t>(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нім</a:t>
            </a:r>
            <a:r>
              <a:rPr lang="ru-RU" i="1" dirty="0"/>
              <a:t>. </a:t>
            </a:r>
            <a:r>
              <a:rPr lang="ru-RU" i="1" dirty="0" err="1"/>
              <a:t>штам</a:t>
            </a:r>
            <a:r>
              <a:rPr lang="ru-RU" i="1" dirty="0"/>
              <a:t>, — </a:t>
            </a:r>
            <a:r>
              <a:rPr lang="ru-RU" i="1" dirty="0" err="1"/>
              <a:t>стовбур</a:t>
            </a:r>
            <a:r>
              <a:rPr lang="ru-RU" i="1" dirty="0"/>
              <a:t>, родина) — </a:t>
            </a:r>
            <a:r>
              <a:rPr lang="ru-RU" i="1" dirty="0" err="1"/>
              <a:t>це</a:t>
            </a:r>
            <a:r>
              <a:rPr lang="ru-RU" i="1" dirty="0"/>
              <a:t> чиста культура </a:t>
            </a:r>
            <a:r>
              <a:rPr lang="ru-RU" i="1" dirty="0" err="1"/>
              <a:t>мікроорганізмів</a:t>
            </a:r>
            <a:r>
              <a:rPr lang="ru-RU" i="1" dirty="0"/>
              <a:t> (</a:t>
            </a:r>
            <a:r>
              <a:rPr lang="ru-RU" i="1" dirty="0" err="1"/>
              <a:t>тобто</a:t>
            </a:r>
            <a:r>
              <a:rPr lang="ru-RU" i="1" dirty="0"/>
              <a:t> </a:t>
            </a:r>
            <a:r>
              <a:rPr lang="ru-RU" i="1" dirty="0" err="1"/>
              <a:t>нащадки</a:t>
            </a:r>
            <a:r>
              <a:rPr lang="ru-RU" i="1" dirty="0"/>
              <a:t> </a:t>
            </a:r>
            <a:r>
              <a:rPr lang="ru-RU" i="1" dirty="0" err="1"/>
              <a:t>однієї</a:t>
            </a:r>
            <a:r>
              <a:rPr lang="ru-RU" i="1" dirty="0"/>
              <a:t> </a:t>
            </a:r>
            <a:r>
              <a:rPr lang="ru-RU" i="1" dirty="0" err="1"/>
              <a:t>клітини</a:t>
            </a:r>
            <a:r>
              <a:rPr lang="ru-RU" i="1" dirty="0" smtClean="0"/>
              <a:t>).*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239000" cy="605808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Зеброїд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7929618" cy="3534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</a:t>
            </a:r>
            <a:r>
              <a:rPr lang="ru-RU" sz="1600" dirty="0" err="1" smtClean="0"/>
              <a:t>Зеброїд</a:t>
            </a:r>
            <a:r>
              <a:rPr lang="ru-RU" sz="1600" dirty="0" smtClean="0"/>
              <a:t> - гібрид </a:t>
            </a:r>
            <a:r>
              <a:rPr lang="ru-RU" sz="1600" dirty="0" err="1" smtClean="0"/>
              <a:t>зебри,коня</a:t>
            </a:r>
            <a:r>
              <a:rPr lang="ru-RU" sz="1600" dirty="0" smtClean="0"/>
              <a:t>, </a:t>
            </a:r>
            <a:r>
              <a:rPr lang="ru-RU" sz="1600" dirty="0" err="1" smtClean="0"/>
              <a:t>поні</a:t>
            </a:r>
            <a:r>
              <a:rPr lang="ru-RU" sz="1600" dirty="0" smtClean="0"/>
              <a:t> та віслюка. Як правило , для </a:t>
            </a:r>
            <a:r>
              <a:rPr lang="ru-RU" sz="1600" dirty="0" err="1" smtClean="0"/>
              <a:t>отримання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цих</a:t>
            </a:r>
            <a:r>
              <a:rPr lang="ru-RU" sz="1600" dirty="0" smtClean="0"/>
              <a:t> </a:t>
            </a:r>
            <a:r>
              <a:rPr lang="ru-RU" sz="1600" dirty="0" err="1" smtClean="0"/>
              <a:t>гібридів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використовують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самців</a:t>
            </a:r>
            <a:r>
              <a:rPr lang="ru-RU" sz="1600" dirty="0" smtClean="0"/>
              <a:t> </a:t>
            </a:r>
            <a:r>
              <a:rPr lang="ru-RU" sz="1600" dirty="0" err="1" smtClean="0"/>
              <a:t>зебри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самок </a:t>
            </a:r>
            <a:r>
              <a:rPr lang="ru-RU" sz="1600" dirty="0" err="1" smtClean="0"/>
              <a:t>інших</a:t>
            </a:r>
            <a:r>
              <a:rPr lang="ru-RU" sz="1600" dirty="0" smtClean="0"/>
              <a:t> </a:t>
            </a:r>
            <a:r>
              <a:rPr lang="ru-RU" sz="1600" dirty="0" err="1" smtClean="0"/>
              <a:t>кінських</a:t>
            </a:r>
            <a:r>
              <a:rPr lang="ru-RU" sz="1600" dirty="0" smtClean="0"/>
              <a:t> </a:t>
            </a:r>
            <a:r>
              <a:rPr lang="ru-RU" sz="1600" dirty="0" err="1" smtClean="0"/>
              <a:t>тварин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 smtClean="0"/>
              <a:t>    Зараз у </a:t>
            </a:r>
            <a:r>
              <a:rPr lang="ru-RU" sz="1600" dirty="0" err="1" smtClean="0"/>
              <a:t>світі</a:t>
            </a:r>
            <a:r>
              <a:rPr lang="ru-RU" sz="1600" dirty="0" smtClean="0"/>
              <a:t> </a:t>
            </a:r>
            <a:r>
              <a:rPr lang="ru-RU" sz="1600" dirty="0" err="1" smtClean="0"/>
              <a:t>офіційно</a:t>
            </a:r>
            <a:r>
              <a:rPr lang="ru-RU" sz="1600" dirty="0" smtClean="0"/>
              <a:t> 4 </a:t>
            </a:r>
            <a:r>
              <a:rPr lang="ru-RU" sz="1600" dirty="0" err="1" smtClean="0"/>
              <a:t>зеброїда</a:t>
            </a:r>
            <a:r>
              <a:rPr lang="ru-RU" sz="1600" dirty="0" smtClean="0"/>
              <a:t> , один - в </a:t>
            </a:r>
            <a:r>
              <a:rPr lang="ru-RU" sz="1600" dirty="0" err="1" smtClean="0"/>
              <a:t>Россіі</a:t>
            </a:r>
            <a:r>
              <a:rPr lang="ru-RU" sz="1600" dirty="0" smtClean="0"/>
              <a:t>. </a:t>
            </a:r>
            <a:r>
              <a:rPr lang="ru-RU" sz="1600" dirty="0" err="1" smtClean="0"/>
              <a:t>Зеброїди</a:t>
            </a:r>
            <a:r>
              <a:rPr lang="ru-RU" sz="1600" dirty="0" smtClean="0"/>
              <a:t> </a:t>
            </a:r>
            <a:r>
              <a:rPr lang="ru-RU" sz="1600" dirty="0" err="1" smtClean="0"/>
              <a:t>зазвичай</a:t>
            </a:r>
            <a:r>
              <a:rPr lang="ru-RU" sz="1600" dirty="0" smtClean="0"/>
              <a:t> формою </a:t>
            </a:r>
            <a:r>
              <a:rPr lang="ru-RU" sz="1600" dirty="0" err="1" smtClean="0"/>
              <a:t>більше</a:t>
            </a:r>
            <a:r>
              <a:rPr lang="ru-RU" sz="1600" dirty="0" smtClean="0"/>
              <a:t> </a:t>
            </a:r>
            <a:r>
              <a:rPr lang="ru-RU" sz="1600" dirty="0" err="1" smtClean="0"/>
              <a:t>схожі</a:t>
            </a:r>
            <a:r>
              <a:rPr lang="ru-RU" sz="1600" dirty="0" smtClean="0"/>
              <a:t> на </a:t>
            </a:r>
            <a:r>
              <a:rPr lang="ru-RU" sz="1600" dirty="0" err="1" smtClean="0"/>
              <a:t>матір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мають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батьківські</a:t>
            </a:r>
            <a:r>
              <a:rPr lang="ru-RU" sz="1600" dirty="0" smtClean="0"/>
              <a:t> </a:t>
            </a:r>
            <a:r>
              <a:rPr lang="ru-RU" sz="1600" dirty="0" err="1" smtClean="0"/>
              <a:t>смужки</a:t>
            </a:r>
            <a:r>
              <a:rPr lang="ru-RU" sz="1600" dirty="0" smtClean="0"/>
              <a:t> </a:t>
            </a:r>
            <a:r>
              <a:rPr lang="ru-RU" sz="1600" dirty="0" err="1" smtClean="0"/>
              <a:t>на</a:t>
            </a:r>
            <a:r>
              <a:rPr lang="ru-RU" sz="1600" dirty="0" smtClean="0"/>
              <a:t> ногах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частково</a:t>
            </a:r>
            <a:r>
              <a:rPr lang="ru-RU" sz="1600" dirty="0" smtClean="0"/>
              <a:t> на </a:t>
            </a:r>
            <a:r>
              <a:rPr lang="ru-RU" sz="1600" dirty="0" err="1" smtClean="0"/>
              <a:t>шиї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тулубі</a:t>
            </a:r>
            <a:r>
              <a:rPr lang="ru-RU" sz="1600" dirty="0" smtClean="0"/>
              <a:t>. </a:t>
            </a:r>
            <a:r>
              <a:rPr lang="ru-RU" sz="1600" dirty="0" err="1" smtClean="0"/>
              <a:t>Якщо</a:t>
            </a:r>
            <a:r>
              <a:rPr lang="ru-RU" sz="1600" dirty="0" smtClean="0"/>
              <a:t> </a:t>
            </a:r>
            <a:r>
              <a:rPr lang="ru-RU" sz="1600" dirty="0" err="1" smtClean="0"/>
              <a:t>мати</a:t>
            </a:r>
            <a:r>
              <a:rPr lang="ru-RU" sz="1600" dirty="0" smtClean="0"/>
              <a:t> </a:t>
            </a:r>
            <a:r>
              <a:rPr lang="ru-RU" sz="1600" dirty="0" err="1" smtClean="0"/>
              <a:t>чалої</a:t>
            </a:r>
            <a:r>
              <a:rPr lang="ru-RU" sz="1600" dirty="0" smtClean="0"/>
              <a:t> , </a:t>
            </a:r>
            <a:r>
              <a:rPr lang="ru-RU" sz="1600" dirty="0" err="1" smtClean="0"/>
              <a:t>чубарої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рябої</a:t>
            </a:r>
            <a:r>
              <a:rPr lang="ru-RU" sz="1600" dirty="0" smtClean="0"/>
              <a:t> </a:t>
            </a:r>
            <a:r>
              <a:rPr lang="ru-RU" sz="1600" dirty="0" err="1" smtClean="0"/>
              <a:t>масті</a:t>
            </a:r>
            <a:r>
              <a:rPr lang="ru-RU" sz="1600" dirty="0" smtClean="0"/>
              <a:t>, в </a:t>
            </a:r>
            <a:r>
              <a:rPr lang="ru-RU" sz="1600" dirty="0" err="1" smtClean="0"/>
              <a:t>більшості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випадків</a:t>
            </a:r>
            <a:r>
              <a:rPr lang="ru-RU" sz="1600" dirty="0" smtClean="0"/>
              <a:t> </a:t>
            </a:r>
            <a:r>
              <a:rPr lang="ru-RU" sz="1600" dirty="0" err="1" smtClean="0"/>
              <a:t>ця</a:t>
            </a:r>
            <a:r>
              <a:rPr lang="ru-RU" sz="1600" dirty="0" smtClean="0"/>
              <a:t> масть </a:t>
            </a:r>
            <a:r>
              <a:rPr lang="ru-RU" sz="1600" dirty="0" err="1" smtClean="0"/>
              <a:t>передається</a:t>
            </a:r>
            <a:r>
              <a:rPr lang="ru-RU" sz="1600" dirty="0" smtClean="0"/>
              <a:t> потомству. Для </a:t>
            </a:r>
            <a:r>
              <a:rPr lang="ru-RU" sz="1600" dirty="0" err="1" smtClean="0"/>
              <a:t>гібридів</a:t>
            </a:r>
            <a:r>
              <a:rPr lang="ru-RU" sz="1600" dirty="0" smtClean="0"/>
              <a:t> </a:t>
            </a:r>
            <a:r>
              <a:rPr lang="ru-RU" sz="1600" dirty="0" err="1" smtClean="0"/>
              <a:t>зебри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віслюком</a:t>
            </a:r>
            <a:r>
              <a:rPr lang="ru-RU" sz="1600" dirty="0" smtClean="0"/>
              <a:t> </a:t>
            </a:r>
            <a:r>
              <a:rPr lang="ru-RU" sz="1600" dirty="0" err="1" smtClean="0"/>
              <a:t>характерний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ремінь</a:t>
            </a:r>
            <a:r>
              <a:rPr lang="ru-RU" sz="1600" dirty="0" smtClean="0"/>
              <a:t> на </a:t>
            </a:r>
            <a:r>
              <a:rPr lang="ru-RU" sz="1600" dirty="0" err="1" smtClean="0"/>
              <a:t>спині</a:t>
            </a:r>
            <a:r>
              <a:rPr lang="ru-RU" sz="1600" dirty="0" smtClean="0"/>
              <a:t> та на </a:t>
            </a:r>
            <a:r>
              <a:rPr lang="ru-RU" sz="1600" dirty="0" err="1" smtClean="0"/>
              <a:t>череві</a:t>
            </a:r>
            <a:r>
              <a:rPr lang="ru-RU" sz="1600" dirty="0" smtClean="0"/>
              <a:t> ,« </a:t>
            </a:r>
            <a:r>
              <a:rPr lang="ru-RU" sz="1600" dirty="0" err="1" smtClean="0"/>
              <a:t>хрест</a:t>
            </a:r>
            <a:r>
              <a:rPr lang="ru-RU" sz="1600" dirty="0" smtClean="0"/>
              <a:t>» </a:t>
            </a:r>
            <a:r>
              <a:rPr lang="ru-RU" sz="1600" dirty="0" err="1" smtClean="0"/>
              <a:t>на</a:t>
            </a:r>
            <a:r>
              <a:rPr lang="ru-RU" sz="1600" dirty="0" smtClean="0"/>
              <a:t> плечах. Вони </a:t>
            </a:r>
            <a:r>
              <a:rPr lang="ru-RU" sz="1600" dirty="0" err="1" smtClean="0"/>
              <a:t>мають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переваги</a:t>
            </a:r>
            <a:r>
              <a:rPr lang="ru-RU" sz="1600" dirty="0" smtClean="0"/>
              <a:t> перед </a:t>
            </a:r>
            <a:r>
              <a:rPr lang="ru-RU" sz="1600" dirty="0" err="1" smtClean="0"/>
              <a:t>кіньми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віслюками</a:t>
            </a:r>
            <a:r>
              <a:rPr lang="ru-RU" sz="1600" dirty="0" smtClean="0"/>
              <a:t> , </a:t>
            </a:r>
            <a:r>
              <a:rPr lang="ru-RU" sz="1600" dirty="0" err="1" smtClean="0"/>
              <a:t>оскільки</a:t>
            </a:r>
            <a:r>
              <a:rPr lang="ru-RU" sz="1600" dirty="0" smtClean="0"/>
              <a:t> </a:t>
            </a:r>
            <a:r>
              <a:rPr lang="ru-RU" sz="1600" dirty="0" err="1" smtClean="0"/>
              <a:t>стійкі</a:t>
            </a:r>
            <a:r>
              <a:rPr lang="ru-RU" sz="1600" dirty="0" smtClean="0"/>
              <a:t> до укусу мухи цеце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більше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піддаються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дресируванню</a:t>
            </a:r>
            <a:r>
              <a:rPr lang="ru-RU" sz="1600" dirty="0" smtClean="0"/>
              <a:t> , </a:t>
            </a:r>
            <a:r>
              <a:rPr lang="ru-RU" sz="1600" dirty="0" err="1" smtClean="0"/>
              <a:t>ніж</a:t>
            </a:r>
            <a:r>
              <a:rPr lang="ru-RU" sz="1600" dirty="0" smtClean="0"/>
              <a:t> </a:t>
            </a:r>
            <a:r>
              <a:rPr lang="ru-RU" sz="1600" dirty="0" err="1" smtClean="0"/>
              <a:t>зебри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0962" name="Picture 2" descr="http://4tololo.ru/files/styles/large/public/images/201331071131536220.jpg?itok=gRCaU-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987570"/>
            <a:ext cx="3500462" cy="3870430"/>
          </a:xfrm>
          <a:prstGeom prst="rect">
            <a:avLst/>
          </a:prstGeom>
          <a:noFill/>
        </p:spPr>
      </p:pic>
      <p:pic>
        <p:nvPicPr>
          <p:cNvPr id="40964" name="Picture 4" descr="http://i.idnes.cz/08/072/gal/PJE247191_zebr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14686"/>
            <a:ext cx="4214810" cy="3362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428652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Гібридний фазан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7239000" cy="11766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</a:t>
            </a:r>
            <a:r>
              <a:rPr lang="ru-RU" sz="2000" dirty="0" err="1" smtClean="0"/>
              <a:t>Надзвичайно</a:t>
            </a:r>
            <a:r>
              <a:rPr lang="ru-RU" sz="2000" dirty="0" smtClean="0"/>
              <a:t> </a:t>
            </a:r>
            <a:r>
              <a:rPr lang="ru-RU" sz="2000" dirty="0" err="1" smtClean="0"/>
              <a:t>яскравий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гібридний</a:t>
            </a:r>
            <a:r>
              <a:rPr lang="ru-RU" sz="2000" dirty="0" smtClean="0"/>
              <a:t> фазан –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птах-гібрид</a:t>
            </a:r>
            <a:r>
              <a:rPr lang="ru-RU" sz="2000" dirty="0" smtClean="0"/>
              <a:t> золотого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діамантового</a:t>
            </a:r>
            <a:r>
              <a:rPr lang="ru-RU" sz="2000" dirty="0" smtClean="0"/>
              <a:t> фазана. </a:t>
            </a:r>
            <a:r>
              <a:rPr lang="ru-RU" sz="2000" dirty="0" err="1" smtClean="0"/>
              <a:t>Надзвичайне</a:t>
            </a:r>
            <a:r>
              <a:rPr lang="ru-RU" sz="2000" dirty="0" smtClean="0"/>
              <a:t> </a:t>
            </a:r>
            <a:r>
              <a:rPr lang="ru-RU" sz="2000" dirty="0" err="1" smtClean="0"/>
              <a:t>пір’я</a:t>
            </a:r>
            <a:r>
              <a:rPr lang="ru-RU" sz="2000" dirty="0" smtClean="0"/>
              <a:t> – </a:t>
            </a:r>
            <a:r>
              <a:rPr lang="ru-RU" sz="2000" dirty="0" err="1" smtClean="0"/>
              <a:t>особливість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</a:t>
            </a:r>
            <a:r>
              <a:rPr lang="ru-RU" sz="2000" dirty="0" err="1" smtClean="0"/>
              <a:t>гібридного</a:t>
            </a:r>
            <a:r>
              <a:rPr lang="ru-RU" sz="2000" dirty="0" smtClean="0"/>
              <a:t> птаха.</a:t>
            </a:r>
            <a:endParaRPr lang="ru-RU" sz="2000" dirty="0"/>
          </a:p>
        </p:txBody>
      </p:sp>
      <p:pic>
        <p:nvPicPr>
          <p:cNvPr id="41986" name="Picture 2" descr="http://cikavo.com.ua/images/2010/05/hybrids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4071966" cy="2752650"/>
          </a:xfrm>
          <a:prstGeom prst="rect">
            <a:avLst/>
          </a:prstGeom>
          <a:noFill/>
        </p:spPr>
      </p:pic>
      <p:pic>
        <p:nvPicPr>
          <p:cNvPr id="41988" name="Picture 4" descr="http://www.rgswildlifetaxidermy.com/_Red_Golden_Pheasa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428867"/>
            <a:ext cx="4500594" cy="3375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428652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uk-UA" sz="2800" dirty="0" err="1" smtClean="0"/>
              <a:t>собакововк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7929618" cy="4846320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   Собаки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вовки</a:t>
            </a:r>
            <a:r>
              <a:rPr lang="ru-RU" sz="1800" dirty="0" smtClean="0"/>
              <a:t> </a:t>
            </a:r>
            <a:r>
              <a:rPr lang="ru-RU" sz="1800" dirty="0" err="1" smtClean="0"/>
              <a:t>схрещуються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вільно</a:t>
            </a:r>
            <a:r>
              <a:rPr lang="ru-RU" sz="1800" dirty="0" smtClean="0"/>
              <a:t>. Але </a:t>
            </a:r>
            <a:r>
              <a:rPr lang="ru-RU" sz="1800" dirty="0" err="1" smtClean="0"/>
              <a:t>вовк</a:t>
            </a:r>
            <a:r>
              <a:rPr lang="ru-RU" sz="1800" dirty="0" smtClean="0"/>
              <a:t> – </a:t>
            </a:r>
            <a:r>
              <a:rPr lang="ru-RU" sz="1800" dirty="0" err="1" smtClean="0"/>
              <a:t>тварина</a:t>
            </a:r>
            <a:r>
              <a:rPr lang="ru-RU" sz="1800" dirty="0" smtClean="0"/>
              <a:t> </a:t>
            </a:r>
            <a:r>
              <a:rPr lang="ru-RU" sz="1800" dirty="0" err="1" smtClean="0"/>
              <a:t>полохлива</a:t>
            </a:r>
            <a:r>
              <a:rPr lang="ru-RU" sz="1800" dirty="0" smtClean="0"/>
              <a:t>, вона </a:t>
            </a:r>
            <a:r>
              <a:rPr lang="ru-RU" sz="1800" dirty="0" err="1" smtClean="0"/>
              <a:t>має</a:t>
            </a:r>
            <a:r>
              <a:rPr lang="ru-RU" sz="1800" dirty="0" smtClean="0"/>
              <a:t> </a:t>
            </a:r>
            <a:r>
              <a:rPr lang="ru-RU" sz="1800" dirty="0" err="1" smtClean="0"/>
              <a:t>особливу</a:t>
            </a:r>
            <a:r>
              <a:rPr lang="ru-RU" sz="1800" dirty="0" smtClean="0"/>
              <a:t> </a:t>
            </a:r>
            <a:r>
              <a:rPr lang="ru-RU" sz="1800" dirty="0" err="1" smtClean="0"/>
              <a:t>поведінку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розвинутий</a:t>
            </a:r>
            <a:r>
              <a:rPr lang="ru-RU" sz="1800" dirty="0" smtClean="0"/>
              <a:t> </a:t>
            </a:r>
            <a:r>
              <a:rPr lang="ru-RU" sz="1800" dirty="0" err="1" smtClean="0"/>
              <a:t>інстинкт</a:t>
            </a:r>
            <a:r>
              <a:rPr lang="ru-RU" sz="1800" dirty="0" smtClean="0"/>
              <a:t> </a:t>
            </a:r>
            <a:r>
              <a:rPr lang="ru-RU" sz="1800" dirty="0" err="1" smtClean="0"/>
              <a:t>мисливця</a:t>
            </a:r>
            <a:r>
              <a:rPr lang="ru-RU" sz="1800" dirty="0" smtClean="0"/>
              <a:t>. Вовк </a:t>
            </a:r>
            <a:r>
              <a:rPr lang="ru-RU" sz="1800" dirty="0" err="1" smtClean="0"/>
              <a:t>сильніший</a:t>
            </a:r>
            <a:r>
              <a:rPr lang="ru-RU" sz="1800" dirty="0" smtClean="0"/>
              <a:t> за собаку, </a:t>
            </a:r>
            <a:r>
              <a:rPr lang="ru-RU" sz="1800" dirty="0" err="1" smtClean="0"/>
              <a:t>тож</a:t>
            </a:r>
            <a:r>
              <a:rPr lang="ru-RU" sz="1800" dirty="0" smtClean="0"/>
              <a:t> результат </a:t>
            </a:r>
            <a:r>
              <a:rPr lang="ru-RU" sz="1800" dirty="0" err="1" smtClean="0"/>
              <a:t>схрещування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досить</a:t>
            </a:r>
            <a:r>
              <a:rPr lang="ru-RU" sz="1800" dirty="0" smtClean="0"/>
              <a:t> </a:t>
            </a:r>
            <a:r>
              <a:rPr lang="ru-RU" sz="1800" dirty="0" err="1" smtClean="0"/>
              <a:t>непередбачуваний</a:t>
            </a:r>
            <a:r>
              <a:rPr lang="ru-RU" sz="1800" dirty="0" smtClean="0"/>
              <a:t>. </a:t>
            </a:r>
            <a:r>
              <a:rPr lang="ru-RU" sz="1800" dirty="0" err="1" smtClean="0"/>
              <a:t>Ніколи</a:t>
            </a:r>
            <a:r>
              <a:rPr lang="ru-RU" sz="1800" dirty="0" smtClean="0"/>
              <a:t> не </a:t>
            </a:r>
            <a:r>
              <a:rPr lang="ru-RU" sz="1800" dirty="0" err="1" smtClean="0"/>
              <a:t>можна</a:t>
            </a:r>
            <a:r>
              <a:rPr lang="ru-RU" sz="1800" dirty="0" smtClean="0"/>
              <a:t> точно </a:t>
            </a:r>
            <a:r>
              <a:rPr lang="ru-RU" sz="1800" dirty="0" err="1" smtClean="0"/>
              <a:t>сказати</a:t>
            </a:r>
            <a:r>
              <a:rPr lang="ru-RU" sz="1800" dirty="0" smtClean="0"/>
              <a:t>, як гібрид </a:t>
            </a:r>
            <a:r>
              <a:rPr lang="ru-RU" sz="1800" dirty="0" err="1" smtClean="0"/>
              <a:t>поведеться</a:t>
            </a:r>
            <a:r>
              <a:rPr lang="ru-RU" sz="1800" dirty="0" smtClean="0"/>
              <a:t> в </a:t>
            </a:r>
            <a:r>
              <a:rPr lang="ru-RU" sz="1800" dirty="0" err="1" smtClean="0"/>
              <a:t>тій</a:t>
            </a:r>
            <a:r>
              <a:rPr lang="ru-RU" sz="1800" dirty="0" smtClean="0"/>
              <a:t> </a:t>
            </a:r>
            <a:r>
              <a:rPr lang="ru-RU" sz="1800" dirty="0" err="1" smtClean="0"/>
              <a:t>чи</a:t>
            </a:r>
            <a:r>
              <a:rPr lang="ru-RU" sz="1800" dirty="0" smtClean="0"/>
              <a:t> </a:t>
            </a:r>
            <a:r>
              <a:rPr lang="ru-RU" sz="1800" dirty="0" err="1" smtClean="0"/>
              <a:t>іншій</a:t>
            </a:r>
            <a:r>
              <a:rPr lang="ru-RU" sz="1800" dirty="0" smtClean="0"/>
              <a:t> </a:t>
            </a:r>
            <a:r>
              <a:rPr lang="ru-RU" sz="1800" dirty="0" err="1" smtClean="0"/>
              <a:t>ситуації</a:t>
            </a:r>
            <a:r>
              <a:rPr lang="ru-RU" sz="1800" dirty="0" smtClean="0"/>
              <a:t>: як собака </a:t>
            </a:r>
            <a:r>
              <a:rPr lang="ru-RU" sz="1800" dirty="0" err="1" smtClean="0"/>
              <a:t>чи</a:t>
            </a:r>
            <a:r>
              <a:rPr lang="ru-RU" sz="1800" dirty="0" smtClean="0"/>
              <a:t> як </a:t>
            </a:r>
            <a:r>
              <a:rPr lang="ru-RU" sz="1800" dirty="0" err="1" smtClean="0"/>
              <a:t>вовк</a:t>
            </a:r>
            <a:r>
              <a:rPr lang="ru-RU" sz="1800" dirty="0" smtClean="0"/>
              <a:t>. </a:t>
            </a:r>
            <a:r>
              <a:rPr lang="ru-RU" sz="1800" dirty="0" err="1" smtClean="0"/>
              <a:t>Спілкування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собакововком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можливе</a:t>
            </a:r>
            <a:r>
              <a:rPr lang="ru-RU" sz="1800" dirty="0" smtClean="0"/>
              <a:t> </a:t>
            </a:r>
            <a:r>
              <a:rPr lang="ru-RU" sz="1800" dirty="0" err="1" smtClean="0"/>
              <a:t>лише</a:t>
            </a:r>
            <a:r>
              <a:rPr lang="ru-RU" sz="1800" dirty="0" smtClean="0"/>
              <a:t> за </a:t>
            </a:r>
            <a:r>
              <a:rPr lang="ru-RU" sz="1800" dirty="0" err="1" smtClean="0"/>
              <a:t>умови</a:t>
            </a:r>
            <a:r>
              <a:rPr lang="ru-RU" sz="1800" dirty="0" smtClean="0"/>
              <a:t> </a:t>
            </a:r>
            <a:r>
              <a:rPr lang="ru-RU" sz="1800" dirty="0" err="1" smtClean="0"/>
              <a:t>спеціальної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дресировки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3010" name="Picture 2" descr="http://pics.livejournal.com/chortenja_exe/pic/00009qxz/s320x2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071809"/>
            <a:ext cx="4214842" cy="3082103"/>
          </a:xfrm>
          <a:prstGeom prst="rect">
            <a:avLst/>
          </a:prstGeom>
          <a:noFill/>
        </p:spPr>
      </p:pic>
      <p:pic>
        <p:nvPicPr>
          <p:cNvPr id="43012" name="Picture 4" descr="Собаковов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071810"/>
            <a:ext cx="4143404" cy="3107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285728"/>
            <a:ext cx="6072230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dirty="0" smtClean="0"/>
              <a:t>    </a:t>
            </a:r>
            <a:r>
              <a:rPr lang="ru-RU" sz="1900" dirty="0" err="1" smtClean="0"/>
              <a:t>Гібридизація</a:t>
            </a:r>
            <a:r>
              <a:rPr lang="ru-RU" sz="1900" dirty="0" smtClean="0"/>
              <a:t> </a:t>
            </a:r>
            <a:r>
              <a:rPr lang="ru-RU" sz="1900" dirty="0" err="1" smtClean="0"/>
              <a:t>можлива</a:t>
            </a:r>
            <a:r>
              <a:rPr lang="ru-RU" sz="1900" dirty="0" smtClean="0"/>
              <a:t> як у межах одного виду (</a:t>
            </a:r>
            <a:r>
              <a:rPr lang="ru-RU" sz="1900" dirty="0" err="1" smtClean="0"/>
              <a:t>внутрішньовидова</a:t>
            </a:r>
            <a:r>
              <a:rPr lang="ru-RU" sz="1900" dirty="0" smtClean="0"/>
              <a:t>), так </a:t>
            </a:r>
            <a:r>
              <a:rPr lang="ru-RU" sz="1900" dirty="0" err="1" smtClean="0"/>
              <a:t>і</a:t>
            </a:r>
            <a:r>
              <a:rPr lang="ru-RU" sz="1900" dirty="0" smtClean="0"/>
              <a:t> </a:t>
            </a:r>
            <a:r>
              <a:rPr lang="ru-RU" sz="1900" dirty="0" err="1" smtClean="0"/>
              <a:t>між</a:t>
            </a:r>
            <a:r>
              <a:rPr lang="ru-RU" sz="1900" dirty="0" smtClean="0"/>
              <a:t> </a:t>
            </a:r>
            <a:r>
              <a:rPr lang="ru-RU" sz="1900" dirty="0" err="1" smtClean="0"/>
              <a:t>особинами</a:t>
            </a:r>
            <a:r>
              <a:rPr lang="ru-RU" sz="1900" dirty="0" smtClean="0"/>
              <a:t> </a:t>
            </a:r>
            <a:r>
              <a:rPr lang="ru-RU" sz="1900" dirty="0" err="1" smtClean="0"/>
              <a:t>різних</a:t>
            </a:r>
            <a:r>
              <a:rPr lang="ru-RU" sz="1900" dirty="0" smtClean="0"/>
              <a:t> </a:t>
            </a:r>
            <a:r>
              <a:rPr lang="ru-RU" sz="1900" dirty="0" err="1" smtClean="0"/>
              <a:t>видів</a:t>
            </a:r>
            <a:r>
              <a:rPr lang="ru-RU" sz="1900" dirty="0" smtClean="0"/>
              <a:t> </a:t>
            </a:r>
            <a:r>
              <a:rPr lang="ru-RU" sz="1900" dirty="0" err="1" smtClean="0"/>
              <a:t>і</a:t>
            </a:r>
            <a:r>
              <a:rPr lang="ru-RU" sz="1900" dirty="0" smtClean="0"/>
              <a:t> </a:t>
            </a:r>
            <a:r>
              <a:rPr lang="ru-RU" sz="1900" dirty="0" err="1" smtClean="0"/>
              <a:t>навіть</a:t>
            </a:r>
            <a:r>
              <a:rPr lang="ru-RU" sz="1900" dirty="0" smtClean="0"/>
              <a:t> </a:t>
            </a:r>
            <a:r>
              <a:rPr lang="ru-RU" sz="1900" dirty="0" err="1" smtClean="0"/>
              <a:t>родів</a:t>
            </a:r>
            <a:r>
              <a:rPr lang="ru-RU" sz="1900" dirty="0" smtClean="0"/>
              <a:t> (</a:t>
            </a:r>
            <a:r>
              <a:rPr lang="ru-RU" sz="1900" dirty="0" err="1" smtClean="0"/>
              <a:t>міжвидова</a:t>
            </a:r>
            <a:r>
              <a:rPr lang="ru-RU" sz="1900" dirty="0" smtClean="0"/>
              <a:t>, </a:t>
            </a:r>
            <a:r>
              <a:rPr lang="ru-RU" sz="1900" dirty="0" err="1" smtClean="0"/>
              <a:t>або</a:t>
            </a:r>
            <a:r>
              <a:rPr lang="ru-RU" sz="1900" dirty="0" smtClean="0"/>
              <a:t> </a:t>
            </a:r>
            <a:r>
              <a:rPr lang="ru-RU" sz="1900" dirty="0" err="1" smtClean="0"/>
              <a:t>віддалена</a:t>
            </a:r>
            <a:r>
              <a:rPr lang="ru-RU" sz="1900" dirty="0" smtClean="0"/>
              <a:t>). У свою </a:t>
            </a:r>
            <a:r>
              <a:rPr lang="ru-RU" sz="1900" dirty="0" err="1" smtClean="0"/>
              <a:t>чергу</a:t>
            </a:r>
            <a:r>
              <a:rPr lang="ru-RU" sz="1900" dirty="0" smtClean="0"/>
              <a:t>, </a:t>
            </a:r>
            <a:r>
              <a:rPr lang="ru-RU" sz="1900" dirty="0" err="1" smtClean="0"/>
              <a:t>внутрішньовидове</a:t>
            </a:r>
            <a:r>
              <a:rPr lang="ru-RU" sz="1900" dirty="0" smtClean="0"/>
              <a:t> </a:t>
            </a:r>
            <a:r>
              <a:rPr lang="ru-RU" sz="1900" dirty="0" err="1" smtClean="0"/>
              <a:t>схрещування</a:t>
            </a:r>
            <a:r>
              <a:rPr lang="ru-RU" sz="1900" dirty="0" smtClean="0"/>
              <a:t> </a:t>
            </a:r>
            <a:r>
              <a:rPr lang="ru-RU" sz="1900" dirty="0" err="1" smtClean="0"/>
              <a:t>буває</a:t>
            </a:r>
            <a:r>
              <a:rPr lang="ru-RU" sz="1900" dirty="0" smtClean="0"/>
              <a:t> </a:t>
            </a:r>
            <a:r>
              <a:rPr lang="ru-RU" sz="1900" dirty="0" err="1" smtClean="0"/>
              <a:t>спорідненим</a:t>
            </a:r>
            <a:r>
              <a:rPr lang="ru-RU" sz="1900" dirty="0" smtClean="0"/>
              <a:t> </a:t>
            </a:r>
            <a:r>
              <a:rPr lang="ru-RU" sz="1900" dirty="0" err="1" smtClean="0"/>
              <a:t>і</a:t>
            </a:r>
            <a:r>
              <a:rPr lang="ru-RU" sz="1900" dirty="0" smtClean="0"/>
              <a:t> </a:t>
            </a:r>
            <a:r>
              <a:rPr lang="ru-RU" sz="1900" dirty="0" err="1" smtClean="0"/>
              <a:t>неспорідненим</a:t>
            </a:r>
            <a:r>
              <a:rPr lang="ru-RU" sz="1900" dirty="0" smtClean="0"/>
              <a:t>.</a:t>
            </a:r>
            <a:br>
              <a:rPr lang="ru-RU" sz="1900" dirty="0" smtClean="0"/>
            </a:br>
            <a:endParaRPr lang="ru-RU" sz="1900" dirty="0" smtClean="0"/>
          </a:p>
          <a:p>
            <a:pPr>
              <a:buNone/>
            </a:pPr>
            <a:r>
              <a:rPr lang="ru-RU" sz="1900" dirty="0" smtClean="0"/>
              <a:t>    </a:t>
            </a:r>
            <a:r>
              <a:rPr lang="ru-RU" sz="1900" b="1" dirty="0" err="1" smtClean="0"/>
              <a:t>Споріднене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схрещування</a:t>
            </a:r>
            <a:r>
              <a:rPr lang="en-US" sz="1900" b="1" dirty="0" smtClean="0"/>
              <a:t> (</a:t>
            </a:r>
            <a:r>
              <a:rPr lang="uk-UA" sz="1900" b="1" dirty="0" err="1" smtClean="0"/>
              <a:t>і</a:t>
            </a:r>
            <a:r>
              <a:rPr lang="ru-RU" sz="1900" b="1" dirty="0" err="1" smtClean="0"/>
              <a:t>нбридинг</a:t>
            </a:r>
            <a:r>
              <a:rPr lang="ru-RU" sz="1900" b="1" dirty="0" smtClean="0"/>
              <a:t>)</a:t>
            </a:r>
            <a:r>
              <a:rPr lang="en-US" sz="1900" b="1" dirty="0" smtClean="0"/>
              <a:t> </a:t>
            </a:r>
            <a:r>
              <a:rPr lang="ru-RU" sz="1900" dirty="0" smtClean="0"/>
              <a:t>— </a:t>
            </a:r>
            <a:r>
              <a:rPr lang="ru-RU" sz="1900" dirty="0" err="1" smtClean="0"/>
              <a:t>це</a:t>
            </a:r>
            <a:r>
              <a:rPr lang="ru-RU" sz="1900" dirty="0" smtClean="0"/>
              <a:t> </a:t>
            </a:r>
            <a:r>
              <a:rPr lang="ru-RU" sz="1900" dirty="0" err="1" smtClean="0"/>
              <a:t>гібридизація</a:t>
            </a:r>
            <a:r>
              <a:rPr lang="ru-RU" sz="1900" dirty="0" smtClean="0"/>
              <a:t> </a:t>
            </a:r>
            <a:r>
              <a:rPr lang="ru-RU" sz="1900" dirty="0" err="1" smtClean="0"/>
              <a:t>організмів</a:t>
            </a:r>
            <a:r>
              <a:rPr lang="ru-RU" sz="1900" dirty="0" smtClean="0"/>
              <a:t>, </a:t>
            </a:r>
            <a:r>
              <a:rPr lang="ru-RU" sz="1900" dirty="0" err="1" smtClean="0"/>
              <a:t>які</a:t>
            </a:r>
            <a:r>
              <a:rPr lang="ru-RU" sz="1900" dirty="0" smtClean="0"/>
              <a:t> </a:t>
            </a:r>
            <a:r>
              <a:rPr lang="ru-RU" sz="1900" dirty="0" err="1" smtClean="0"/>
              <a:t>мають</a:t>
            </a:r>
            <a:r>
              <a:rPr lang="ru-RU" sz="1900" dirty="0" smtClean="0"/>
              <a:t> </a:t>
            </a:r>
            <a:r>
              <a:rPr lang="ru-RU" sz="1900" dirty="0" err="1" smtClean="0"/>
              <a:t>безпосередніх</a:t>
            </a:r>
            <a:r>
              <a:rPr lang="ru-RU" sz="1900" dirty="0" smtClean="0"/>
              <a:t> </a:t>
            </a:r>
            <a:r>
              <a:rPr lang="ru-RU" sz="1900" dirty="0" err="1" smtClean="0"/>
              <a:t>спільних</a:t>
            </a:r>
            <a:r>
              <a:rPr lang="ru-RU" sz="1900" dirty="0" smtClean="0"/>
              <a:t> </a:t>
            </a:r>
            <a:r>
              <a:rPr lang="ru-RU" sz="1900" dirty="0" err="1" smtClean="0"/>
              <a:t>предків</a:t>
            </a:r>
            <a:r>
              <a:rPr lang="ru-RU" sz="1900" dirty="0" smtClean="0"/>
              <a:t>. </a:t>
            </a:r>
            <a:r>
              <a:rPr lang="ru-RU" sz="1900" dirty="0" err="1" smtClean="0"/>
              <a:t>Залежно</a:t>
            </a:r>
            <a:r>
              <a:rPr lang="ru-RU" sz="1900" dirty="0" smtClean="0"/>
              <a:t> </a:t>
            </a:r>
            <a:r>
              <a:rPr lang="ru-RU" sz="1900" dirty="0" err="1" smtClean="0"/>
              <a:t>від</a:t>
            </a:r>
            <a:r>
              <a:rPr lang="ru-RU" sz="1900" dirty="0" smtClean="0"/>
              <a:t> </a:t>
            </a:r>
            <a:r>
              <a:rPr lang="ru-RU" sz="1900" dirty="0" err="1" smtClean="0"/>
              <a:t>ступеня</a:t>
            </a:r>
            <a:r>
              <a:rPr lang="ru-RU" sz="1900" dirty="0" smtClean="0"/>
              <a:t> </a:t>
            </a:r>
            <a:r>
              <a:rPr lang="ru-RU" sz="1900" dirty="0" err="1" smtClean="0"/>
              <a:t>генетичної</a:t>
            </a:r>
            <a:r>
              <a:rPr lang="ru-RU" sz="1900" dirty="0" smtClean="0"/>
              <a:t> </a:t>
            </a:r>
            <a:r>
              <a:rPr lang="ru-RU" sz="1900" dirty="0" err="1" smtClean="0"/>
              <a:t>спорідненості</a:t>
            </a:r>
            <a:r>
              <a:rPr lang="ru-RU" sz="1900" dirty="0" smtClean="0"/>
              <a:t> </a:t>
            </a:r>
            <a:r>
              <a:rPr lang="ru-RU" sz="1900" dirty="0" err="1" smtClean="0"/>
              <a:t>таке</a:t>
            </a:r>
            <a:r>
              <a:rPr lang="ru-RU" sz="1900" dirty="0" smtClean="0"/>
              <a:t> </a:t>
            </a:r>
            <a:r>
              <a:rPr lang="ru-RU" sz="1900" dirty="0" err="1" smtClean="0"/>
              <a:t>схрещування</a:t>
            </a:r>
            <a:r>
              <a:rPr lang="ru-RU" sz="1900" dirty="0" smtClean="0"/>
              <a:t> </a:t>
            </a:r>
            <a:r>
              <a:rPr lang="ru-RU" sz="1900" dirty="0" err="1" smtClean="0"/>
              <a:t>може</a:t>
            </a:r>
            <a:r>
              <a:rPr lang="ru-RU" sz="1900" dirty="0" smtClean="0"/>
              <a:t> бути </a:t>
            </a:r>
            <a:r>
              <a:rPr lang="ru-RU" sz="1900" dirty="0" err="1" smtClean="0"/>
              <a:t>більш</a:t>
            </a:r>
            <a:r>
              <a:rPr lang="ru-RU" sz="1900" dirty="0" smtClean="0"/>
              <a:t> </a:t>
            </a:r>
            <a:r>
              <a:rPr lang="ru-RU" sz="1900" dirty="0" err="1" smtClean="0"/>
              <a:t>або</a:t>
            </a:r>
            <a:r>
              <a:rPr lang="ru-RU" sz="1900" dirty="0" smtClean="0"/>
              <a:t> </a:t>
            </a:r>
            <a:r>
              <a:rPr lang="ru-RU" sz="1900" dirty="0" err="1" smtClean="0"/>
              <a:t>менш</a:t>
            </a:r>
            <a:r>
              <a:rPr lang="ru-RU" sz="1900" dirty="0" smtClean="0"/>
              <a:t> </a:t>
            </a:r>
            <a:r>
              <a:rPr lang="ru-RU" sz="1900" dirty="0" err="1" smtClean="0"/>
              <a:t>тісним</a:t>
            </a:r>
            <a:r>
              <a:rPr lang="ru-RU" sz="1900" dirty="0" smtClean="0"/>
              <a:t>. </a:t>
            </a:r>
            <a:r>
              <a:rPr lang="ru-RU" sz="1900" dirty="0" err="1" smtClean="0"/>
              <a:t>Найтісніші</a:t>
            </a:r>
            <a:r>
              <a:rPr lang="ru-RU" sz="1900" dirty="0" smtClean="0"/>
              <a:t> </a:t>
            </a:r>
            <a:r>
              <a:rPr lang="ru-RU" sz="1900" dirty="0" err="1" smtClean="0"/>
              <a:t>форми</a:t>
            </a:r>
            <a:r>
              <a:rPr lang="ru-RU" sz="1900" dirty="0" smtClean="0"/>
              <a:t> </a:t>
            </a:r>
            <a:r>
              <a:rPr lang="ru-RU" sz="1900" dirty="0" err="1" smtClean="0"/>
              <a:t>спорідненого</a:t>
            </a:r>
            <a:r>
              <a:rPr lang="ru-RU" sz="1900" dirty="0" smtClean="0"/>
              <a:t> </a:t>
            </a:r>
            <a:r>
              <a:rPr lang="ru-RU" sz="1900" dirty="0" err="1" smtClean="0"/>
              <a:t>схрещування</a:t>
            </a:r>
            <a:r>
              <a:rPr lang="ru-RU" sz="1900" dirty="0" smtClean="0"/>
              <a:t> </a:t>
            </a:r>
            <a:r>
              <a:rPr lang="ru-RU" sz="1900" dirty="0" err="1" smtClean="0"/>
              <a:t>спостерігають</a:t>
            </a:r>
            <a:r>
              <a:rPr lang="ru-RU" sz="1900" dirty="0" smtClean="0"/>
              <a:t> </a:t>
            </a:r>
            <a:r>
              <a:rPr lang="ru-RU" sz="1900" dirty="0" err="1" smtClean="0"/>
              <a:t>серед</a:t>
            </a:r>
            <a:r>
              <a:rPr lang="ru-RU" sz="1900" dirty="0" smtClean="0"/>
              <a:t> </a:t>
            </a:r>
            <a:r>
              <a:rPr lang="ru-RU" sz="1900" dirty="0" err="1" smtClean="0"/>
              <a:t>самозапильних</a:t>
            </a:r>
            <a:r>
              <a:rPr lang="ru-RU" sz="1900" dirty="0" smtClean="0"/>
              <a:t> рослин і </a:t>
            </a:r>
            <a:r>
              <a:rPr lang="ru-RU" sz="1900" dirty="0" err="1" smtClean="0"/>
              <a:t>гермафродитних</a:t>
            </a:r>
            <a:r>
              <a:rPr lang="ru-RU" sz="1900" dirty="0" smtClean="0"/>
              <a:t> </a:t>
            </a:r>
            <a:r>
              <a:rPr lang="ru-RU" sz="1900" dirty="0" err="1" smtClean="0"/>
              <a:t>тварин</a:t>
            </a:r>
            <a:r>
              <a:rPr lang="ru-RU" sz="1900" dirty="0" smtClean="0"/>
              <a:t>, </a:t>
            </a:r>
            <a:r>
              <a:rPr lang="ru-RU" sz="1900" dirty="0" err="1" smtClean="0"/>
              <a:t>яким</a:t>
            </a:r>
            <a:r>
              <a:rPr lang="ru-RU" sz="1900" dirty="0" smtClean="0"/>
              <a:t> </a:t>
            </a:r>
            <a:r>
              <a:rPr lang="ru-RU" sz="1900" dirty="0" err="1" smtClean="0"/>
              <a:t>притаманне</a:t>
            </a:r>
            <a:r>
              <a:rPr lang="ru-RU" sz="1900" dirty="0" smtClean="0"/>
              <a:t> </a:t>
            </a:r>
            <a:r>
              <a:rPr lang="ru-RU" sz="1900" dirty="0" err="1" smtClean="0"/>
              <a:t>самозапліднення</a:t>
            </a:r>
            <a:r>
              <a:rPr lang="ru-RU" sz="1900" dirty="0" smtClean="0"/>
              <a:t>. </a:t>
            </a:r>
            <a:endParaRPr lang="ru-RU" dirty="0"/>
          </a:p>
        </p:txBody>
      </p:sp>
      <p:pic>
        <p:nvPicPr>
          <p:cNvPr id="36866" name="Picture 2" descr="Гібридизац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2214578" cy="5033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15338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dirty="0" smtClean="0"/>
              <a:t>    </a:t>
            </a:r>
            <a:r>
              <a:rPr lang="ru-RU" sz="1600" dirty="0" err="1" smtClean="0"/>
              <a:t>Унаслідок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спорідненого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схрещування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кожним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наступним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поколінням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гібридів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підвищується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їхня</a:t>
            </a:r>
            <a:r>
              <a:rPr lang="ru-RU" sz="1600" dirty="0" smtClean="0"/>
              <a:t> </a:t>
            </a:r>
            <a:r>
              <a:rPr lang="ru-RU" sz="1600" dirty="0" err="1" smtClean="0"/>
              <a:t>гомозиготність</a:t>
            </a:r>
            <a:r>
              <a:rPr lang="ru-RU" sz="1600" dirty="0" smtClean="0"/>
              <a:t>.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пояснюється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тим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чим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більша</a:t>
            </a:r>
            <a:r>
              <a:rPr lang="ru-RU" sz="1600" dirty="0" smtClean="0"/>
              <a:t> </a:t>
            </a:r>
            <a:r>
              <a:rPr lang="ru-RU" sz="1600" dirty="0" err="1" smtClean="0"/>
              <a:t>генетична</a:t>
            </a:r>
            <a:r>
              <a:rPr lang="ru-RU" sz="1600" dirty="0" smtClean="0"/>
              <a:t> </a:t>
            </a:r>
            <a:r>
              <a:rPr lang="ru-RU" sz="1600" dirty="0" err="1" smtClean="0"/>
              <a:t>подібність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батьківських</a:t>
            </a:r>
            <a:r>
              <a:rPr lang="ru-RU" sz="1600" dirty="0" smtClean="0"/>
              <a:t> форм, </a:t>
            </a:r>
            <a:r>
              <a:rPr lang="ru-RU" sz="1600" dirty="0" err="1" smtClean="0"/>
              <a:t>тим</a:t>
            </a:r>
            <a:r>
              <a:rPr lang="ru-RU" sz="1600" dirty="0" smtClean="0"/>
              <a:t> </a:t>
            </a:r>
            <a:r>
              <a:rPr lang="ru-RU" sz="1600" dirty="0" err="1" smtClean="0"/>
              <a:t>вища</a:t>
            </a:r>
            <a:r>
              <a:rPr lang="ru-RU" sz="1600" dirty="0" smtClean="0"/>
              <a:t> </a:t>
            </a:r>
            <a:r>
              <a:rPr lang="ru-RU" sz="1600" dirty="0" err="1" smtClean="0"/>
              <a:t>ймовірність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поєднання</a:t>
            </a:r>
            <a:r>
              <a:rPr lang="ru-RU" sz="1600" dirty="0" smtClean="0"/>
              <a:t> в </a:t>
            </a:r>
            <a:r>
              <a:rPr lang="ru-RU" sz="1600" dirty="0" err="1" smtClean="0"/>
              <a:t>генотипі</a:t>
            </a:r>
            <a:r>
              <a:rPr lang="ru-RU" sz="1600" dirty="0" smtClean="0"/>
              <a:t> </a:t>
            </a:r>
            <a:r>
              <a:rPr lang="ru-RU" sz="1600" dirty="0" err="1" smtClean="0"/>
              <a:t>нащадків</a:t>
            </a:r>
            <a:r>
              <a:rPr lang="ru-RU" sz="1600" dirty="0" smtClean="0"/>
              <a:t> одних </a:t>
            </a:r>
            <a:r>
              <a:rPr lang="ru-RU" sz="1600" dirty="0" err="1" smtClean="0"/>
              <a:t>і</a:t>
            </a:r>
            <a:r>
              <a:rPr lang="ru-RU" sz="1600" dirty="0" smtClean="0"/>
              <a:t> тих самих </a:t>
            </a:r>
            <a:r>
              <a:rPr lang="ru-RU" sz="1600" dirty="0" err="1" smtClean="0"/>
              <a:t>алелей</a:t>
            </a:r>
            <a:r>
              <a:rPr lang="ru-RU" sz="1600" dirty="0" smtClean="0"/>
              <a:t> </a:t>
            </a:r>
            <a:r>
              <a:rPr lang="ru-RU" sz="1600" dirty="0" err="1" smtClean="0"/>
              <a:t>різних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генів</a:t>
            </a:r>
            <a:r>
              <a:rPr lang="ru-RU" sz="1600" dirty="0" smtClean="0"/>
              <a:t>. У </a:t>
            </a:r>
            <a:r>
              <a:rPr lang="ru-RU" sz="1600" dirty="0" err="1" smtClean="0"/>
              <a:t>самозапильних</a:t>
            </a:r>
            <a:r>
              <a:rPr lang="ru-RU" sz="1600" dirty="0" smtClean="0"/>
              <a:t> рослин уже в 10-му </a:t>
            </a:r>
            <a:r>
              <a:rPr lang="ru-RU" sz="1600" dirty="0" err="1" smtClean="0"/>
              <a:t>поколінні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спостерігають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майже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повну</a:t>
            </a:r>
            <a:r>
              <a:rPr lang="ru-RU" sz="1600" dirty="0" smtClean="0"/>
              <a:t> </a:t>
            </a:r>
            <a:r>
              <a:rPr lang="ru-RU" sz="1600" dirty="0" err="1" smtClean="0"/>
              <a:t>гомозиготність</a:t>
            </a:r>
            <a:r>
              <a:rPr lang="ru-RU" sz="1600" dirty="0" smtClean="0"/>
              <a:t> (до 99,9%), а при </a:t>
            </a:r>
            <a:r>
              <a:rPr lang="ru-RU" sz="1600" dirty="0" err="1" smtClean="0"/>
              <a:t>схрещуванні</a:t>
            </a:r>
            <a:r>
              <a:rPr lang="ru-RU" sz="1600" dirty="0" smtClean="0"/>
              <a:t> </a:t>
            </a:r>
            <a:r>
              <a:rPr lang="ru-RU" sz="1600" dirty="0" err="1" smtClean="0"/>
              <a:t>братів</a:t>
            </a:r>
            <a:r>
              <a:rPr lang="ru-RU" sz="1600" dirty="0" smtClean="0"/>
              <a:t> </a:t>
            </a:r>
            <a:r>
              <a:rPr lang="ru-RU" sz="1600" dirty="0" err="1" smtClean="0"/>
              <a:t>із</a:t>
            </a:r>
            <a:r>
              <a:rPr lang="ru-RU" sz="1600" dirty="0" smtClean="0"/>
              <a:t> сестрами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батьків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нащадками</a:t>
            </a:r>
            <a:r>
              <a:rPr lang="ru-RU" sz="1600" dirty="0" smtClean="0"/>
              <a:t> </a:t>
            </a:r>
            <a:r>
              <a:rPr lang="ru-RU" sz="1600" dirty="0" err="1" smtClean="0"/>
              <a:t>такий</a:t>
            </a:r>
            <a:r>
              <a:rPr lang="ru-RU" sz="1600" dirty="0" smtClean="0"/>
              <a:t> </a:t>
            </a:r>
            <a:r>
              <a:rPr lang="ru-RU" sz="1600" dirty="0" err="1" smtClean="0"/>
              <a:t>самий</a:t>
            </a:r>
            <a:r>
              <a:rPr lang="ru-RU" sz="1600" dirty="0" smtClean="0"/>
              <a:t> результат </a:t>
            </a:r>
            <a:r>
              <a:rPr lang="ru-RU" sz="1600" dirty="0" err="1" smtClean="0"/>
              <a:t>може</a:t>
            </a:r>
            <a:r>
              <a:rPr lang="ru-RU" sz="1600" dirty="0" smtClean="0"/>
              <a:t> бути </a:t>
            </a:r>
            <a:r>
              <a:rPr lang="ru-RU" sz="1600" dirty="0" err="1" smtClean="0"/>
              <a:t>досягнений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20-го </a:t>
            </a:r>
            <a:r>
              <a:rPr lang="ru-RU" sz="1600" dirty="0" err="1" smtClean="0"/>
              <a:t>покоління</a:t>
            </a:r>
            <a:r>
              <a:rPr lang="ru-RU" sz="1600" dirty="0" smtClean="0"/>
              <a:t>. </a:t>
            </a:r>
            <a:r>
              <a:rPr lang="ru-RU" sz="1600" dirty="0" err="1" smtClean="0"/>
              <a:t>Проте</a:t>
            </a:r>
            <a:r>
              <a:rPr lang="ru-RU" sz="1600" dirty="0" smtClean="0"/>
              <a:t> 100%-ної </a:t>
            </a:r>
            <a:r>
              <a:rPr lang="ru-RU" sz="1600" dirty="0" err="1" smtClean="0"/>
              <a:t>гомозиготності</a:t>
            </a:r>
            <a:r>
              <a:rPr lang="ru-RU" sz="1600" dirty="0" smtClean="0"/>
              <a:t> за </a:t>
            </a:r>
            <a:r>
              <a:rPr lang="ru-RU" sz="1600" dirty="0" err="1" smtClean="0"/>
              <a:t>всіма</a:t>
            </a:r>
            <a:r>
              <a:rPr lang="ru-RU" sz="1600" dirty="0" smtClean="0"/>
              <a:t> генами </a:t>
            </a:r>
            <a:r>
              <a:rPr lang="ru-RU" sz="1600" dirty="0" err="1" smtClean="0"/>
              <a:t>досягти</a:t>
            </a:r>
            <a:r>
              <a:rPr lang="ru-RU" sz="1600" dirty="0" smtClean="0"/>
              <a:t> не </a:t>
            </a:r>
            <a:r>
              <a:rPr lang="ru-RU" sz="1600" dirty="0" err="1" smtClean="0"/>
              <a:t>вдається</a:t>
            </a:r>
            <a:r>
              <a:rPr lang="ru-RU" sz="1600" dirty="0" smtClean="0"/>
              <a:t>, </a:t>
            </a:r>
            <a:r>
              <a:rPr lang="ru-RU" sz="1600" dirty="0" err="1" smtClean="0"/>
              <a:t>оскільки</a:t>
            </a:r>
            <a:r>
              <a:rPr lang="ru-RU" sz="1600" dirty="0" smtClean="0"/>
              <a:t> вона </a:t>
            </a:r>
            <a:r>
              <a:rPr lang="ru-RU" sz="1600" dirty="0" err="1" smtClean="0"/>
              <a:t>порушується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мутаціями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виникають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err="1" smtClean="0"/>
              <a:t>Споріднене</a:t>
            </a:r>
            <a:r>
              <a:rPr lang="ru-RU" sz="1600" dirty="0" smtClean="0"/>
              <a:t> </a:t>
            </a:r>
            <a:r>
              <a:rPr lang="ru-RU" sz="1600" dirty="0" err="1" smtClean="0"/>
              <a:t>схрещування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може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призводити</a:t>
            </a:r>
            <a:r>
              <a:rPr lang="ru-RU" sz="1600" dirty="0" smtClean="0"/>
              <a:t> до </a:t>
            </a:r>
            <a:r>
              <a:rPr lang="ru-RU" sz="1600" dirty="0" err="1" smtClean="0"/>
              <a:t>негативних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наслідків</a:t>
            </a:r>
            <a:r>
              <a:rPr lang="ru-RU" sz="1600" dirty="0" smtClean="0"/>
              <a:t>: </a:t>
            </a:r>
            <a:r>
              <a:rPr lang="ru-RU" sz="1600" dirty="0" err="1" smtClean="0"/>
              <a:t>ослаблення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навіть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виродження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нащадків</a:t>
            </a:r>
            <a:r>
              <a:rPr lang="ru-RU" sz="1600" dirty="0" smtClean="0"/>
              <a:t>.</a:t>
            </a:r>
          </a:p>
          <a:p>
            <a:endParaRPr lang="ru-RU" dirty="0"/>
          </a:p>
        </p:txBody>
      </p:sp>
      <p:pic>
        <p:nvPicPr>
          <p:cNvPr id="8194" name="Picture 2" descr="http://shkola.ua/web/uploads/book/43/images/bsFdSl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496"/>
            <a:ext cx="5038292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7572428" cy="4846320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 err="1" smtClean="0"/>
              <a:t>Негативні</a:t>
            </a:r>
            <a:r>
              <a:rPr lang="ru-RU" sz="2900" dirty="0" smtClean="0"/>
              <a:t> </a:t>
            </a:r>
            <a:r>
              <a:rPr lang="ru-RU" sz="2900" dirty="0" err="1" smtClean="0"/>
              <a:t>наслідки</a:t>
            </a:r>
            <a:r>
              <a:rPr lang="ru-RU" sz="2900" dirty="0" smtClean="0"/>
              <a:t> </a:t>
            </a:r>
            <a:r>
              <a:rPr lang="ru-RU" sz="2900" dirty="0" err="1" smtClean="0"/>
              <a:t>пояснюються</a:t>
            </a:r>
            <a:r>
              <a:rPr lang="ru-RU" sz="2900" dirty="0" smtClean="0"/>
              <a:t> </a:t>
            </a:r>
            <a:r>
              <a:rPr lang="ru-RU" sz="2900" dirty="0" err="1" smtClean="0"/>
              <a:t>підвищенням</a:t>
            </a:r>
            <a:r>
              <a:rPr lang="ru-RU" sz="2900" dirty="0" smtClean="0"/>
              <a:t> </a:t>
            </a:r>
            <a:r>
              <a:rPr lang="ru-RU" sz="2900" dirty="0" err="1" smtClean="0"/>
              <a:t>ймовірності</a:t>
            </a:r>
            <a:r>
              <a:rPr lang="ru-RU" sz="2900" dirty="0" smtClean="0"/>
              <a:t> переходу в </a:t>
            </a:r>
            <a:r>
              <a:rPr lang="ru-RU" sz="2900" dirty="0" err="1" smtClean="0"/>
              <a:t>гомозиготний</a:t>
            </a:r>
            <a:r>
              <a:rPr lang="ru-RU" sz="2900" dirty="0" smtClean="0"/>
              <a:t> стан </a:t>
            </a:r>
            <a:r>
              <a:rPr lang="ru-RU" sz="2900" dirty="0" err="1" smtClean="0"/>
              <a:t>рецесивних</a:t>
            </a:r>
            <a:r>
              <a:rPr lang="ru-RU" sz="2900" dirty="0" smtClean="0"/>
              <a:t> </a:t>
            </a:r>
            <a:r>
              <a:rPr lang="ru-RU" sz="2900" dirty="0" err="1" smtClean="0"/>
              <a:t>летальних</a:t>
            </a:r>
            <a:r>
              <a:rPr lang="ru-RU" sz="2900" dirty="0" smtClean="0"/>
              <a:t> </a:t>
            </a:r>
            <a:r>
              <a:rPr lang="ru-RU" sz="2900" dirty="0" err="1" smtClean="0"/>
              <a:t>або</a:t>
            </a:r>
            <a:r>
              <a:rPr lang="ru-RU" sz="2900" dirty="0" smtClean="0"/>
              <a:t> </a:t>
            </a:r>
            <a:r>
              <a:rPr lang="ru-RU" sz="2900" dirty="0" err="1" smtClean="0"/>
              <a:t>сублетальних</a:t>
            </a:r>
            <a:r>
              <a:rPr lang="ru-RU" sz="2900" dirty="0" smtClean="0"/>
              <a:t> </a:t>
            </a:r>
            <a:r>
              <a:rPr lang="ru-RU" sz="2900" dirty="0" err="1" smtClean="0"/>
              <a:t>алелей</a:t>
            </a:r>
            <a:r>
              <a:rPr lang="ru-RU" sz="2900" dirty="0" smtClean="0"/>
              <a:t>, </a:t>
            </a:r>
            <a:r>
              <a:rPr lang="ru-RU" sz="2900" dirty="0" err="1" smtClean="0"/>
              <a:t>які</a:t>
            </a:r>
            <a:r>
              <a:rPr lang="ru-RU" sz="2900" dirty="0" smtClean="0"/>
              <a:t> </a:t>
            </a:r>
            <a:r>
              <a:rPr lang="ru-RU" sz="2900" dirty="0" err="1" smtClean="0"/>
              <a:t>можуть</a:t>
            </a:r>
            <a:r>
              <a:rPr lang="ru-RU" sz="2900" dirty="0" smtClean="0"/>
              <a:t> </a:t>
            </a:r>
            <a:r>
              <a:rPr lang="ru-RU" sz="2900" dirty="0" err="1" smtClean="0"/>
              <a:t>проявитися</a:t>
            </a:r>
            <a:r>
              <a:rPr lang="ru-RU" sz="2900" dirty="0" smtClean="0"/>
              <a:t> у </a:t>
            </a:r>
            <a:r>
              <a:rPr lang="ru-RU" sz="2900" dirty="0" err="1" smtClean="0"/>
              <a:t>фенотипі</a:t>
            </a:r>
            <a:r>
              <a:rPr lang="ru-RU" sz="2900" dirty="0" smtClean="0"/>
              <a:t>. Таким чином, </a:t>
            </a:r>
            <a:r>
              <a:rPr lang="ru-RU" sz="2900" dirty="0" err="1" smtClean="0"/>
              <a:t>тісне</a:t>
            </a:r>
            <a:r>
              <a:rPr lang="ru-RU" sz="2900" dirty="0" smtClean="0"/>
              <a:t> </a:t>
            </a:r>
            <a:r>
              <a:rPr lang="ru-RU" sz="2900" dirty="0" err="1" smtClean="0"/>
              <a:t>споріднене</a:t>
            </a:r>
            <a:r>
              <a:rPr lang="ru-RU" sz="2900" dirty="0" smtClean="0"/>
              <a:t> </a:t>
            </a:r>
            <a:r>
              <a:rPr lang="ru-RU" sz="2900" dirty="0" err="1" smtClean="0"/>
              <a:t>схрещування</a:t>
            </a:r>
            <a:r>
              <a:rPr lang="ru-RU" sz="2900" dirty="0" smtClean="0"/>
              <a:t> часто </a:t>
            </a:r>
            <a:r>
              <a:rPr lang="ru-RU" sz="2900" dirty="0" err="1" smtClean="0"/>
              <a:t>призводить</a:t>
            </a:r>
            <a:r>
              <a:rPr lang="ru-RU" sz="2900" dirty="0" smtClean="0"/>
              <a:t> до </a:t>
            </a:r>
            <a:r>
              <a:rPr lang="ru-RU" sz="2900" dirty="0" err="1" smtClean="0"/>
              <a:t>появи</a:t>
            </a:r>
            <a:r>
              <a:rPr lang="ru-RU" sz="2900" dirty="0" smtClean="0"/>
              <a:t> </a:t>
            </a:r>
            <a:r>
              <a:rPr lang="ru-RU" sz="2900" dirty="0" err="1" smtClean="0"/>
              <a:t>нащадків</a:t>
            </a:r>
            <a:r>
              <a:rPr lang="ru-RU" sz="2900" dirty="0" smtClean="0"/>
              <a:t> </a:t>
            </a:r>
            <a:r>
              <a:rPr lang="ru-RU" sz="2900" dirty="0" err="1" smtClean="0"/>
              <a:t>з</a:t>
            </a:r>
            <a:r>
              <a:rPr lang="ru-RU" sz="2900" dirty="0" smtClean="0"/>
              <a:t> </a:t>
            </a:r>
            <a:r>
              <a:rPr lang="ru-RU" sz="2900" dirty="0" err="1" smtClean="0"/>
              <a:t>різними</a:t>
            </a:r>
            <a:r>
              <a:rPr lang="ru-RU" sz="2900" dirty="0" smtClean="0"/>
              <a:t> </a:t>
            </a:r>
            <a:r>
              <a:rPr lang="ru-RU" sz="2900" dirty="0" err="1" smtClean="0"/>
              <a:t>спадковими</a:t>
            </a:r>
            <a:r>
              <a:rPr lang="ru-RU" sz="2900" dirty="0" smtClean="0"/>
              <a:t> </a:t>
            </a:r>
            <a:r>
              <a:rPr lang="ru-RU" sz="2900" dirty="0" err="1" smtClean="0"/>
              <a:t>вадами</a:t>
            </a:r>
            <a:r>
              <a:rPr lang="ru-RU" sz="2900" dirty="0" smtClean="0"/>
              <a:t>.</a:t>
            </a:r>
            <a:br>
              <a:rPr lang="ru-RU" sz="2900" dirty="0" smtClean="0"/>
            </a:br>
            <a:endParaRPr lang="ru-RU" sz="2900" dirty="0" smtClean="0"/>
          </a:p>
          <a:p>
            <a:r>
              <a:rPr lang="ru-RU" sz="2900" dirty="0" err="1" smtClean="0"/>
              <a:t>Наслідки</a:t>
            </a:r>
            <a:r>
              <a:rPr lang="ru-RU" sz="2900" dirty="0" smtClean="0"/>
              <a:t> </a:t>
            </a:r>
            <a:r>
              <a:rPr lang="ru-RU" sz="2900" dirty="0" err="1" smtClean="0"/>
              <a:t>спорідненого</a:t>
            </a:r>
            <a:r>
              <a:rPr lang="ru-RU" sz="2900" dirty="0" smtClean="0"/>
              <a:t> </a:t>
            </a:r>
            <a:r>
              <a:rPr lang="ru-RU" sz="2900" dirty="0" err="1" smtClean="0"/>
              <a:t>схрещування</a:t>
            </a:r>
            <a:r>
              <a:rPr lang="ru-RU" sz="2900" dirty="0" smtClean="0"/>
              <a:t> </a:t>
            </a:r>
            <a:r>
              <a:rPr lang="ru-RU" sz="2900" dirty="0" err="1" smtClean="0"/>
              <a:t>відомі</a:t>
            </a:r>
            <a:r>
              <a:rPr lang="ru-RU" sz="2900" dirty="0" smtClean="0"/>
              <a:t> </a:t>
            </a:r>
            <a:r>
              <a:rPr lang="ru-RU" sz="2900" dirty="0" err="1" smtClean="0"/>
              <a:t>людині</a:t>
            </a:r>
            <a:r>
              <a:rPr lang="ru-RU" sz="2900" dirty="0" smtClean="0"/>
              <a:t> </a:t>
            </a:r>
            <a:r>
              <a:rPr lang="ru-RU" sz="2900" dirty="0" err="1" smtClean="0"/>
              <a:t>з</a:t>
            </a:r>
            <a:r>
              <a:rPr lang="ru-RU" sz="2900" dirty="0" smtClean="0"/>
              <a:t> </a:t>
            </a:r>
            <a:r>
              <a:rPr lang="ru-RU" sz="2900" dirty="0" err="1" smtClean="0"/>
              <a:t>давніх-давен</a:t>
            </a:r>
            <a:r>
              <a:rPr lang="ru-RU" sz="2900" dirty="0" smtClean="0"/>
              <a:t>. </a:t>
            </a:r>
            <a:r>
              <a:rPr lang="ru-RU" sz="2900" dirty="0" err="1" smtClean="0"/>
              <a:t>Наприклад</a:t>
            </a:r>
            <a:r>
              <a:rPr lang="ru-RU" sz="2900" dirty="0" smtClean="0"/>
              <a:t>, </a:t>
            </a:r>
            <a:r>
              <a:rPr lang="ru-RU" sz="2900" dirty="0" err="1" smtClean="0"/>
              <a:t>приблизно</a:t>
            </a:r>
            <a:r>
              <a:rPr lang="ru-RU" sz="2900" dirty="0" smtClean="0"/>
              <a:t> 20% </a:t>
            </a:r>
            <a:r>
              <a:rPr lang="ru-RU" sz="2900" dirty="0" err="1" smtClean="0"/>
              <a:t>людей-альбіносів</a:t>
            </a:r>
            <a:r>
              <a:rPr lang="ru-RU" sz="2900" dirty="0" smtClean="0"/>
              <a:t> </a:t>
            </a:r>
            <a:r>
              <a:rPr lang="ru-RU" sz="2900" dirty="0" err="1" smtClean="0"/>
              <a:t>є</a:t>
            </a:r>
            <a:r>
              <a:rPr lang="ru-RU" sz="2900" dirty="0" smtClean="0"/>
              <a:t> </a:t>
            </a:r>
            <a:r>
              <a:rPr lang="ru-RU" sz="2900" dirty="0" err="1" smtClean="0"/>
              <a:t>нащадками</a:t>
            </a:r>
            <a:r>
              <a:rPr lang="ru-RU" sz="2900" dirty="0" smtClean="0"/>
              <a:t> </a:t>
            </a:r>
            <a:r>
              <a:rPr lang="ru-RU" sz="2900" dirty="0" err="1" smtClean="0"/>
              <a:t>від</a:t>
            </a:r>
            <a:r>
              <a:rPr lang="ru-RU" sz="2900" dirty="0" smtClean="0"/>
              <a:t> </a:t>
            </a:r>
            <a:r>
              <a:rPr lang="ru-RU" sz="2900" dirty="0" err="1" smtClean="0"/>
              <a:t>споріднених</a:t>
            </a:r>
            <a:r>
              <a:rPr lang="ru-RU" sz="2900" dirty="0" smtClean="0"/>
              <a:t> </a:t>
            </a:r>
            <a:r>
              <a:rPr lang="ru-RU" sz="2900" dirty="0" err="1" smtClean="0"/>
              <a:t>шлюбів</a:t>
            </a:r>
            <a:r>
              <a:rPr lang="ru-RU" sz="2900" dirty="0" smtClean="0"/>
              <a:t>. </a:t>
            </a:r>
            <a:r>
              <a:rPr lang="ru-RU" sz="2900" dirty="0" err="1" smtClean="0"/>
              <a:t>Загалом</a:t>
            </a:r>
            <a:r>
              <a:rPr lang="ru-RU" sz="2900" dirty="0" smtClean="0"/>
              <a:t> у </a:t>
            </a:r>
            <a:r>
              <a:rPr lang="ru-RU" sz="2900" dirty="0" err="1" smtClean="0"/>
              <a:t>людини</a:t>
            </a:r>
            <a:r>
              <a:rPr lang="ru-RU" sz="2900" dirty="0" smtClean="0"/>
              <a:t> </a:t>
            </a:r>
            <a:r>
              <a:rPr lang="ru-RU" sz="2900" dirty="0" err="1" smtClean="0"/>
              <a:t>відомо</a:t>
            </a:r>
            <a:r>
              <a:rPr lang="ru-RU" sz="2900" dirty="0" smtClean="0"/>
              <a:t> </a:t>
            </a:r>
            <a:r>
              <a:rPr lang="ru-RU" sz="2900" dirty="0" err="1" smtClean="0"/>
              <a:t>кілька</a:t>
            </a:r>
            <a:r>
              <a:rPr lang="ru-RU" sz="2900" dirty="0" smtClean="0"/>
              <a:t> </a:t>
            </a:r>
            <a:r>
              <a:rPr lang="ru-RU" sz="2900" dirty="0" err="1" smtClean="0"/>
              <a:t>рецесивних</a:t>
            </a:r>
            <a:r>
              <a:rPr lang="ru-RU" sz="2900" dirty="0" smtClean="0"/>
              <a:t> </a:t>
            </a:r>
            <a:r>
              <a:rPr lang="ru-RU" sz="2900" dirty="0" err="1" smtClean="0"/>
              <a:t>летальних</a:t>
            </a:r>
            <a:r>
              <a:rPr lang="ru-RU" sz="2900" dirty="0" smtClean="0"/>
              <a:t> </a:t>
            </a:r>
            <a:r>
              <a:rPr lang="ru-RU" sz="2900" dirty="0" err="1" smtClean="0"/>
              <a:t>алелей</a:t>
            </a:r>
            <a:r>
              <a:rPr lang="ru-RU" sz="2900" dirty="0" smtClean="0"/>
              <a:t>, </a:t>
            </a:r>
            <a:r>
              <a:rPr lang="ru-RU" sz="2900" dirty="0" err="1" smtClean="0"/>
              <a:t>здатних</a:t>
            </a:r>
            <a:r>
              <a:rPr lang="ru-RU" sz="2900" dirty="0" smtClean="0"/>
              <a:t> </a:t>
            </a:r>
            <a:r>
              <a:rPr lang="ru-RU" sz="2900" dirty="0" err="1" smtClean="0"/>
              <a:t>у</a:t>
            </a:r>
            <a:r>
              <a:rPr lang="ru-RU" sz="2900" dirty="0" smtClean="0"/>
              <a:t> гомозиготному </a:t>
            </a:r>
            <a:r>
              <a:rPr lang="ru-RU" sz="2900" dirty="0" err="1" smtClean="0"/>
              <a:t>стані</a:t>
            </a:r>
            <a:r>
              <a:rPr lang="ru-RU" sz="2900" dirty="0" smtClean="0"/>
              <a:t> </a:t>
            </a:r>
            <a:r>
              <a:rPr lang="ru-RU" sz="2900" dirty="0" err="1" smtClean="0"/>
              <a:t>спричинити</a:t>
            </a:r>
            <a:r>
              <a:rPr lang="ru-RU" sz="2900" dirty="0" smtClean="0"/>
              <a:t> смерть. Тому </a:t>
            </a:r>
            <a:r>
              <a:rPr lang="ru-RU" sz="2900" dirty="0" err="1" smtClean="0"/>
              <a:t>шлюби</a:t>
            </a:r>
            <a:r>
              <a:rPr lang="ru-RU" sz="2900" dirty="0" smtClean="0"/>
              <a:t> </a:t>
            </a:r>
            <a:r>
              <a:rPr lang="ru-RU" sz="2900" dirty="0" err="1" smtClean="0"/>
              <a:t>між</a:t>
            </a:r>
            <a:r>
              <a:rPr lang="ru-RU" sz="2900" dirty="0" smtClean="0"/>
              <a:t> </a:t>
            </a:r>
            <a:r>
              <a:rPr lang="ru-RU" sz="2900" dirty="0" err="1" smtClean="0"/>
              <a:t>близькими</a:t>
            </a:r>
            <a:r>
              <a:rPr lang="ru-RU" sz="2900" dirty="0" smtClean="0"/>
              <a:t> родичами у </a:t>
            </a:r>
            <a:r>
              <a:rPr lang="ru-RU" sz="2900" dirty="0" err="1" smtClean="0"/>
              <a:t>багатьох</a:t>
            </a:r>
            <a:r>
              <a:rPr lang="ru-RU" sz="2900" dirty="0" smtClean="0"/>
              <a:t> </a:t>
            </a:r>
            <a:r>
              <a:rPr lang="ru-RU" sz="2900" dirty="0" err="1" smtClean="0"/>
              <a:t>народів</a:t>
            </a:r>
            <a:r>
              <a:rPr lang="ru-RU" sz="2900" dirty="0" smtClean="0"/>
              <a:t> </a:t>
            </a:r>
            <a:r>
              <a:rPr lang="ru-RU" sz="2900" dirty="0" err="1" smtClean="0"/>
              <a:t>вважалися</a:t>
            </a:r>
            <a:r>
              <a:rPr lang="ru-RU" sz="2900" dirty="0" smtClean="0"/>
              <a:t> </a:t>
            </a:r>
            <a:r>
              <a:rPr lang="ru-RU" sz="2900" dirty="0" err="1" smtClean="0"/>
              <a:t>небажаними</a:t>
            </a:r>
            <a:r>
              <a:rPr lang="ru-RU" sz="2900" dirty="0" smtClean="0"/>
              <a:t> </a:t>
            </a:r>
            <a:r>
              <a:rPr lang="ru-RU" sz="2900" dirty="0" err="1" smtClean="0"/>
              <a:t>або</a:t>
            </a:r>
            <a:r>
              <a:rPr lang="ru-RU" sz="2900" dirty="0" smtClean="0"/>
              <a:t> </a:t>
            </a:r>
            <a:r>
              <a:rPr lang="ru-RU" sz="2900" dirty="0" err="1" smtClean="0"/>
              <a:t>взагалі</a:t>
            </a:r>
            <a:r>
              <a:rPr lang="ru-RU" sz="2900" dirty="0" smtClean="0"/>
              <a:t> </a:t>
            </a:r>
            <a:r>
              <a:rPr lang="ru-RU" sz="2900" dirty="0" err="1" smtClean="0"/>
              <a:t>заборонялися</a:t>
            </a:r>
            <a:r>
              <a:rPr lang="ru-RU" sz="2900" dirty="0" smtClean="0"/>
              <a:t> </a:t>
            </a:r>
            <a:r>
              <a:rPr lang="ru-RU" sz="2900" dirty="0" err="1" smtClean="0"/>
              <a:t>релігією</a:t>
            </a:r>
            <a:r>
              <a:rPr lang="ru-RU" sz="2900" dirty="0" smtClean="0"/>
              <a:t> </a:t>
            </a:r>
            <a:r>
              <a:rPr lang="ru-RU" sz="2900" dirty="0" err="1" smtClean="0"/>
              <a:t>чи</a:t>
            </a:r>
            <a:r>
              <a:rPr lang="ru-RU" sz="2900" dirty="0" smtClean="0"/>
              <a:t> законами.</a:t>
            </a:r>
            <a:br>
              <a:rPr lang="ru-RU" sz="2900" dirty="0" smtClean="0"/>
            </a:br>
            <a:endParaRPr lang="ru-RU" sz="2900" dirty="0" smtClean="0"/>
          </a:p>
          <a:p>
            <a:r>
              <a:rPr lang="ru-RU" sz="2900" dirty="0" smtClean="0"/>
              <a:t>У </a:t>
            </a:r>
            <a:r>
              <a:rPr lang="ru-RU" sz="2900" dirty="0" err="1" smtClean="0"/>
              <a:t>селекції</a:t>
            </a:r>
            <a:r>
              <a:rPr lang="ru-RU" sz="2900" dirty="0" smtClean="0"/>
              <a:t> </a:t>
            </a:r>
            <a:r>
              <a:rPr lang="ru-RU" sz="2900" dirty="0" err="1" smtClean="0"/>
              <a:t>споріднене</a:t>
            </a:r>
            <a:r>
              <a:rPr lang="ru-RU" sz="2900" dirty="0" smtClean="0"/>
              <a:t> </a:t>
            </a:r>
            <a:r>
              <a:rPr lang="ru-RU" sz="2900" dirty="0" err="1" smtClean="0"/>
              <a:t>схрещування</a:t>
            </a:r>
            <a:r>
              <a:rPr lang="ru-RU" sz="2900" dirty="0" smtClean="0"/>
              <a:t> </a:t>
            </a:r>
            <a:r>
              <a:rPr lang="ru-RU" sz="2900" dirty="0" err="1" smtClean="0"/>
              <a:t>застосовують</a:t>
            </a:r>
            <a:r>
              <a:rPr lang="ru-RU" sz="2900" dirty="0" smtClean="0"/>
              <a:t> для </a:t>
            </a:r>
            <a:r>
              <a:rPr lang="ru-RU" sz="2900" dirty="0" err="1" smtClean="0"/>
              <a:t>одержання</a:t>
            </a:r>
            <a:r>
              <a:rPr lang="ru-RU" sz="2900" dirty="0" smtClean="0"/>
              <a:t> </a:t>
            </a:r>
            <a:r>
              <a:rPr lang="ru-RU" sz="2900" dirty="0" err="1" smtClean="0"/>
              <a:t>чистих</a:t>
            </a:r>
            <a:r>
              <a:rPr lang="ru-RU" sz="2900" dirty="0" smtClean="0"/>
              <a:t> </a:t>
            </a:r>
            <a:r>
              <a:rPr lang="ru-RU" sz="2900" dirty="0" err="1" smtClean="0"/>
              <a:t>ліній</a:t>
            </a:r>
            <a:r>
              <a:rPr lang="ru-RU" sz="2900" dirty="0" smtClean="0"/>
              <a:t>. </a:t>
            </a:r>
            <a:r>
              <a:rPr lang="ru-RU" sz="2900" dirty="0" err="1" smtClean="0"/>
              <a:t>Воно</a:t>
            </a:r>
            <a:r>
              <a:rPr lang="ru-RU" sz="2900" dirty="0" smtClean="0"/>
              <a:t> </a:t>
            </a:r>
            <a:r>
              <a:rPr lang="ru-RU" sz="2900" dirty="0" err="1" smtClean="0"/>
              <a:t>дає</a:t>
            </a:r>
            <a:r>
              <a:rPr lang="ru-RU" sz="2900" dirty="0" smtClean="0"/>
              <a:t> </a:t>
            </a:r>
            <a:r>
              <a:rPr lang="ru-RU" sz="2900" dirty="0" err="1" smtClean="0"/>
              <a:t>можливість</a:t>
            </a:r>
            <a:r>
              <a:rPr lang="ru-RU" sz="2900" dirty="0" smtClean="0"/>
              <a:t> перевести в </a:t>
            </a:r>
            <a:r>
              <a:rPr lang="ru-RU" sz="2900" dirty="0" err="1" smtClean="0"/>
              <a:t>гомозиготний</a:t>
            </a:r>
            <a:r>
              <a:rPr lang="ru-RU" sz="2900" dirty="0" smtClean="0"/>
              <a:t> стан </a:t>
            </a:r>
            <a:r>
              <a:rPr lang="ru-RU" sz="2900" dirty="0" err="1" smtClean="0"/>
              <a:t>алелі</a:t>
            </a:r>
            <a:r>
              <a:rPr lang="ru-RU" sz="2900" dirty="0" smtClean="0"/>
              <a:t>, </a:t>
            </a:r>
            <a:r>
              <a:rPr lang="ru-RU" sz="2900" dirty="0" err="1" smtClean="0"/>
              <a:t>які</a:t>
            </a:r>
            <a:r>
              <a:rPr lang="ru-RU" sz="2900" dirty="0" smtClean="0"/>
              <a:t> </a:t>
            </a:r>
            <a:r>
              <a:rPr lang="ru-RU" sz="2900" dirty="0" err="1" smtClean="0"/>
              <a:t>визначають</a:t>
            </a:r>
            <a:r>
              <a:rPr lang="ru-RU" sz="2900" dirty="0" smtClean="0"/>
              <a:t> </a:t>
            </a:r>
            <a:r>
              <a:rPr lang="ru-RU" sz="2900" dirty="0" err="1" smtClean="0"/>
              <a:t>цінні</a:t>
            </a:r>
            <a:r>
              <a:rPr lang="ru-RU" sz="2900" dirty="0" smtClean="0"/>
              <a:t> для </a:t>
            </a:r>
            <a:r>
              <a:rPr lang="ru-RU" sz="2900" dirty="0" err="1" smtClean="0"/>
              <a:t>селекціонерів</a:t>
            </a:r>
            <a:r>
              <a:rPr lang="ru-RU" sz="2900" dirty="0" smtClean="0"/>
              <a:t> </a:t>
            </a:r>
            <a:r>
              <a:rPr lang="ru-RU" sz="2900" dirty="0" err="1" smtClean="0"/>
              <a:t>стани</a:t>
            </a:r>
            <a:r>
              <a:rPr lang="ru-RU" sz="2900" dirty="0" smtClean="0"/>
              <a:t> </a:t>
            </a:r>
            <a:r>
              <a:rPr lang="ru-RU" sz="2900" dirty="0" err="1" smtClean="0"/>
              <a:t>ознак</a:t>
            </a:r>
            <a:r>
              <a:rPr lang="ru-RU" sz="29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Неспоріднене схрещування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7643866" cy="484632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Неспоріднене</a:t>
            </a:r>
            <a:r>
              <a:rPr lang="ru-RU" b="1" dirty="0" smtClean="0"/>
              <a:t> </a:t>
            </a:r>
            <a:r>
              <a:rPr lang="ru-RU" b="1" dirty="0" err="1" smtClean="0"/>
              <a:t>схрещування</a:t>
            </a:r>
            <a:r>
              <a:rPr lang="ru-RU" b="1" dirty="0" smtClean="0"/>
              <a:t> (аутбридинг) </a:t>
            </a:r>
            <a:r>
              <a:rPr lang="ru-RU" dirty="0" smtClean="0"/>
              <a:t>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гібридизація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тісних</a:t>
            </a:r>
            <a:r>
              <a:rPr lang="ru-RU" dirty="0" smtClean="0"/>
              <a:t> </a:t>
            </a:r>
            <a:r>
              <a:rPr lang="ru-RU" dirty="0" err="1" smtClean="0"/>
              <a:t>споріднених</a:t>
            </a:r>
            <a:r>
              <a:rPr lang="ru-RU" dirty="0" smtClean="0"/>
              <a:t> </a:t>
            </a:r>
            <a:r>
              <a:rPr lang="ru-RU" dirty="0" err="1" smtClean="0"/>
              <a:t>зв'язків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ліній</a:t>
            </a:r>
            <a:r>
              <a:rPr lang="ru-RU" dirty="0" smtClean="0"/>
              <a:t>, </a:t>
            </a:r>
            <a:r>
              <a:rPr lang="ru-RU" dirty="0" err="1" smtClean="0"/>
              <a:t>сортів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порід</a:t>
            </a:r>
            <a:r>
              <a:rPr lang="ru-RU" dirty="0" smtClean="0"/>
              <a:t> одного виду. </a:t>
            </a:r>
            <a:r>
              <a:rPr lang="ru-RU" dirty="0" err="1" smtClean="0"/>
              <a:t>Неспорідненими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 </a:t>
            </a:r>
            <a:r>
              <a:rPr lang="ru-RU" dirty="0" err="1" smtClean="0"/>
              <a:t>особин</a:t>
            </a:r>
            <a:r>
              <a:rPr lang="ru-RU" dirty="0" smtClean="0"/>
              <a:t>, у </a:t>
            </a:r>
            <a:r>
              <a:rPr lang="ru-RU" dirty="0" err="1" smtClean="0"/>
              <a:t>яких</a:t>
            </a:r>
            <a:r>
              <a:rPr lang="ru-RU" dirty="0" smtClean="0"/>
              <a:t> не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спільних</a:t>
            </a:r>
            <a:r>
              <a:rPr lang="ru-RU" dirty="0" smtClean="0"/>
              <a:t> </a:t>
            </a:r>
            <a:r>
              <a:rPr lang="ru-RU" dirty="0" err="1" smtClean="0"/>
              <a:t>предків</a:t>
            </a:r>
            <a:r>
              <a:rPr lang="ru-RU" dirty="0" smtClean="0"/>
              <a:t> </a:t>
            </a:r>
            <a:r>
              <a:rPr lang="ru-RU" dirty="0" err="1" smtClean="0"/>
              <a:t>щонайменше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останніх</a:t>
            </a:r>
            <a:r>
              <a:rPr lang="ru-RU" dirty="0" smtClean="0"/>
              <a:t> шести </a:t>
            </a:r>
            <a:r>
              <a:rPr lang="ru-RU" dirty="0" err="1" smtClean="0"/>
              <a:t>поколінь</a:t>
            </a:r>
            <a:r>
              <a:rPr lang="ru-RU" dirty="0" smtClean="0"/>
              <a:t>. </a:t>
            </a:r>
            <a:r>
              <a:rPr lang="ru-RU" dirty="0" err="1" smtClean="0"/>
              <a:t>Неспоріднене</a:t>
            </a:r>
            <a:r>
              <a:rPr lang="ru-RU" dirty="0" smtClean="0"/>
              <a:t> </a:t>
            </a:r>
            <a:r>
              <a:rPr lang="ru-RU" dirty="0" err="1" smtClean="0"/>
              <a:t>схрещування</a:t>
            </a:r>
            <a:r>
              <a:rPr lang="ru-RU" dirty="0" smtClean="0"/>
              <a:t> </a:t>
            </a:r>
            <a:r>
              <a:rPr lang="ru-RU" dirty="0" err="1" smtClean="0"/>
              <a:t>застосовують</a:t>
            </a:r>
            <a:r>
              <a:rPr lang="ru-RU" dirty="0" smtClean="0"/>
              <a:t> для </a:t>
            </a:r>
            <a:r>
              <a:rPr lang="ru-RU" dirty="0" err="1" smtClean="0"/>
              <a:t>поєднання</a:t>
            </a:r>
            <a:r>
              <a:rPr lang="ru-RU" dirty="0" smtClean="0"/>
              <a:t> в </a:t>
            </a:r>
            <a:r>
              <a:rPr lang="ru-RU" dirty="0" err="1" smtClean="0"/>
              <a:t>генотипі</a:t>
            </a:r>
            <a:r>
              <a:rPr lang="ru-RU" dirty="0" smtClean="0"/>
              <a:t> </a:t>
            </a:r>
            <a:r>
              <a:rPr lang="ru-RU" dirty="0" err="1" smtClean="0"/>
              <a:t>нащадків</a:t>
            </a:r>
            <a:r>
              <a:rPr lang="ru-RU" dirty="0" smtClean="0"/>
              <a:t> </a:t>
            </a:r>
            <a:r>
              <a:rPr lang="ru-RU" dirty="0" err="1" smtClean="0"/>
              <a:t>генів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зумовлюють</a:t>
            </a:r>
            <a:r>
              <a:rPr lang="ru-RU" dirty="0" smtClean="0"/>
              <a:t> </a:t>
            </a:r>
            <a:r>
              <a:rPr lang="ru-RU" dirty="0" err="1" smtClean="0"/>
              <a:t>цінні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, </a:t>
            </a:r>
            <a:r>
              <a:rPr lang="ru-RU" dirty="0" err="1" smtClean="0"/>
              <a:t>властиві</a:t>
            </a:r>
            <a:r>
              <a:rPr lang="ru-RU" dirty="0" smtClean="0"/>
              <a:t> </a:t>
            </a:r>
            <a:r>
              <a:rPr lang="ru-RU" dirty="0" err="1" smtClean="0"/>
              <a:t>представникам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ліній</a:t>
            </a:r>
            <a:r>
              <a:rPr lang="ru-RU" dirty="0" smtClean="0"/>
              <a:t>, </a:t>
            </a:r>
            <a:r>
              <a:rPr lang="ru-RU" dirty="0" err="1" smtClean="0"/>
              <a:t>порід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сортів</a:t>
            </a:r>
            <a:r>
              <a:rPr lang="ru-RU" dirty="0" smtClean="0"/>
              <a:t>. За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генетичними</a:t>
            </a:r>
            <a:r>
              <a:rPr lang="ru-RU" dirty="0" smtClean="0"/>
              <a:t> </a:t>
            </a:r>
            <a:r>
              <a:rPr lang="ru-RU" dirty="0" err="1" smtClean="0"/>
              <a:t>наслідками</a:t>
            </a:r>
            <a:r>
              <a:rPr lang="ru-RU" dirty="0" smtClean="0"/>
              <a:t> </a:t>
            </a:r>
            <a:r>
              <a:rPr lang="ru-RU" dirty="0" err="1" smtClean="0"/>
              <a:t>неспоріднене</a:t>
            </a:r>
            <a:r>
              <a:rPr lang="ru-RU" dirty="0" smtClean="0"/>
              <a:t> </a:t>
            </a:r>
            <a:r>
              <a:rPr lang="ru-RU" dirty="0" err="1" smtClean="0"/>
              <a:t>схрещування</a:t>
            </a:r>
            <a:r>
              <a:rPr lang="ru-RU" dirty="0" smtClean="0"/>
              <a:t> прямо </a:t>
            </a:r>
            <a:r>
              <a:rPr lang="ru-RU" dirty="0" err="1" smtClean="0"/>
              <a:t>протилежне</a:t>
            </a:r>
            <a:r>
              <a:rPr lang="ru-RU" dirty="0" smtClean="0"/>
              <a:t> </a:t>
            </a:r>
            <a:r>
              <a:rPr lang="ru-RU" dirty="0" err="1" smtClean="0"/>
              <a:t>спорідненому</a:t>
            </a:r>
            <a:r>
              <a:rPr lang="ru-RU" dirty="0" smtClean="0"/>
              <a:t>. При </a:t>
            </a:r>
            <a:r>
              <a:rPr lang="ru-RU" dirty="0" err="1" smtClean="0"/>
              <a:t>неспорідненому</a:t>
            </a:r>
            <a:r>
              <a:rPr lang="ru-RU" dirty="0" smtClean="0"/>
              <a:t> </a:t>
            </a:r>
            <a:r>
              <a:rPr lang="ru-RU" dirty="0" err="1" smtClean="0"/>
              <a:t>схрещуванні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кожним</a:t>
            </a:r>
            <a:r>
              <a:rPr lang="ru-RU" dirty="0" smtClean="0"/>
              <a:t> </a:t>
            </a:r>
            <a:r>
              <a:rPr lang="ru-RU" dirty="0" err="1" smtClean="0"/>
              <a:t>наступним</a:t>
            </a:r>
            <a:r>
              <a:rPr lang="ru-RU" dirty="0" smtClean="0"/>
              <a:t> </a:t>
            </a:r>
            <a:r>
              <a:rPr lang="ru-RU" dirty="0" err="1" smtClean="0"/>
              <a:t>поколінням</a:t>
            </a:r>
            <a:r>
              <a:rPr lang="ru-RU" dirty="0" smtClean="0"/>
              <a:t> </a:t>
            </a:r>
            <a:r>
              <a:rPr lang="ru-RU" dirty="0" err="1" smtClean="0"/>
              <a:t>зростає</a:t>
            </a:r>
            <a:r>
              <a:rPr lang="ru-RU" dirty="0" smtClean="0"/>
              <a:t> </a:t>
            </a:r>
            <a:r>
              <a:rPr lang="ru-RU" dirty="0" err="1" smtClean="0"/>
              <a:t>гетерозиготність</a:t>
            </a:r>
            <a:r>
              <a:rPr lang="ru-RU" dirty="0" smtClean="0"/>
              <a:t> </a:t>
            </a:r>
            <a:r>
              <a:rPr lang="ru-RU" dirty="0" err="1" smtClean="0"/>
              <a:t>нащадків</a:t>
            </a:r>
            <a:r>
              <a:rPr lang="ru-RU" dirty="0" smtClean="0"/>
              <a:t>.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зменшенням</a:t>
            </a:r>
            <a:r>
              <a:rPr lang="ru-RU" dirty="0" smtClean="0"/>
              <a:t> </a:t>
            </a:r>
            <a:r>
              <a:rPr lang="ru-RU" dirty="0" err="1" smtClean="0"/>
              <a:t>ступеня</a:t>
            </a:r>
            <a:r>
              <a:rPr lang="ru-RU" dirty="0" smtClean="0"/>
              <a:t> </a:t>
            </a:r>
            <a:r>
              <a:rPr lang="ru-RU" dirty="0" err="1" smtClean="0"/>
              <a:t>спорідненості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 </a:t>
            </a:r>
            <a:r>
              <a:rPr lang="ru-RU" dirty="0" err="1" smtClean="0"/>
              <a:t>зростає</a:t>
            </a:r>
            <a:r>
              <a:rPr lang="ru-RU" dirty="0" smtClean="0"/>
              <a:t> </a:t>
            </a:r>
            <a:r>
              <a:rPr lang="ru-RU" dirty="0" err="1" smtClean="0"/>
              <a:t>ймовірність</a:t>
            </a:r>
            <a:r>
              <a:rPr lang="ru-RU" dirty="0" smtClean="0"/>
              <a:t> </a:t>
            </a:r>
            <a:r>
              <a:rPr lang="ru-RU" dirty="0" err="1" smtClean="0"/>
              <a:t>наявності</a:t>
            </a:r>
            <a:r>
              <a:rPr lang="ru-RU" dirty="0" smtClean="0"/>
              <a:t> в них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алелей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генів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0"/>
            <a:ext cx="8858312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</a:t>
            </a:r>
            <a:r>
              <a:rPr lang="ru-RU" sz="1600" dirty="0" smtClean="0"/>
              <a:t>У </a:t>
            </a:r>
            <a:r>
              <a:rPr lang="ru-RU" sz="1600" dirty="0" err="1" smtClean="0"/>
              <a:t>нащадків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неспорідненого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схрещування</a:t>
            </a:r>
            <a:r>
              <a:rPr lang="ru-RU" sz="1600" dirty="0" smtClean="0"/>
              <a:t> часто </a:t>
            </a:r>
            <a:r>
              <a:rPr lang="ru-RU" sz="1600" dirty="0" err="1" smtClean="0"/>
              <a:t>спостерігають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явище</a:t>
            </a:r>
            <a:r>
              <a:rPr lang="ru-RU" sz="1600" dirty="0" smtClean="0"/>
              <a:t> гетерозису,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гібридної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сили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571480"/>
            <a:ext cx="8001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Гетерозис</a:t>
            </a:r>
            <a:r>
              <a:rPr lang="ru-RU" sz="1600" dirty="0"/>
              <a:t> (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грец</a:t>
            </a:r>
            <a:r>
              <a:rPr lang="ru-RU" sz="1600" dirty="0"/>
              <a:t>. </a:t>
            </a:r>
            <a:r>
              <a:rPr lang="ru-RU" sz="1600" dirty="0" err="1"/>
              <a:t>гетероіозіс</a:t>
            </a:r>
            <a:r>
              <a:rPr lang="ru-RU" sz="1600" dirty="0"/>
              <a:t> — </a:t>
            </a:r>
            <a:r>
              <a:rPr lang="ru-RU" sz="1600" dirty="0" err="1"/>
              <a:t>зміна</a:t>
            </a:r>
            <a:r>
              <a:rPr lang="ru-RU" sz="1600" dirty="0"/>
              <a:t>, </a:t>
            </a:r>
            <a:r>
              <a:rPr lang="ru-RU" sz="1600" dirty="0" err="1"/>
              <a:t>перевтілення</a:t>
            </a:r>
            <a:r>
              <a:rPr lang="ru-RU" sz="1600" dirty="0"/>
              <a:t>) — </a:t>
            </a:r>
            <a:r>
              <a:rPr lang="ru-RU" sz="1600" dirty="0" err="1"/>
              <a:t>явище</a:t>
            </a:r>
            <a:r>
              <a:rPr lang="ru-RU" sz="1600" dirty="0"/>
              <a:t>, за </a:t>
            </a:r>
            <a:r>
              <a:rPr lang="ru-RU" sz="1600" dirty="0" err="1"/>
              <a:t>якого</a:t>
            </a:r>
            <a:r>
              <a:rPr lang="ru-RU" sz="1600" dirty="0"/>
              <a:t> перше </a:t>
            </a:r>
            <a:r>
              <a:rPr lang="ru-RU" sz="1600" dirty="0" err="1"/>
              <a:t>покоління</a:t>
            </a:r>
            <a:r>
              <a:rPr lang="ru-RU" sz="1600" dirty="0"/>
              <a:t> </a:t>
            </a:r>
            <a:r>
              <a:rPr lang="ru-RU" sz="1600" dirty="0" err="1"/>
              <a:t>гібридів</a:t>
            </a:r>
            <a:r>
              <a:rPr lang="ru-RU" sz="1600" dirty="0"/>
              <a:t>, </a:t>
            </a:r>
            <a:r>
              <a:rPr lang="ru-RU" sz="1600" dirty="0" err="1"/>
              <a:t>одержаних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неспорідненого</a:t>
            </a:r>
            <a:r>
              <a:rPr lang="ru-RU" sz="1600" dirty="0"/>
              <a:t> </a:t>
            </a:r>
            <a:r>
              <a:rPr lang="ru-RU" sz="1600" dirty="0" err="1"/>
              <a:t>схрещування</a:t>
            </a:r>
            <a:r>
              <a:rPr lang="ru-RU" sz="1600" dirty="0"/>
              <a:t> </a:t>
            </a:r>
            <a:r>
              <a:rPr lang="ru-RU" sz="1600" dirty="0" err="1"/>
              <a:t>має</a:t>
            </a:r>
            <a:r>
              <a:rPr lang="ru-RU" sz="1600" dirty="0"/>
              <a:t> </a:t>
            </a:r>
            <a:r>
              <a:rPr lang="ru-RU" sz="1600" dirty="0" err="1"/>
              <a:t>підвищену</a:t>
            </a:r>
            <a:r>
              <a:rPr lang="ru-RU" sz="1600" dirty="0"/>
              <a:t> </a:t>
            </a:r>
            <a:r>
              <a:rPr lang="ru-RU" sz="1600" dirty="0" err="1"/>
              <a:t>життєздатність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продуктивність</a:t>
            </a:r>
            <a:r>
              <a:rPr lang="ru-RU" sz="1600" dirty="0"/>
              <a:t> </a:t>
            </a:r>
            <a:r>
              <a:rPr lang="ru-RU" sz="1600" dirty="0" err="1"/>
              <a:t>порівняно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вихідними</a:t>
            </a:r>
            <a:r>
              <a:rPr lang="ru-RU" sz="1600" dirty="0"/>
              <a:t> </a:t>
            </a:r>
            <a:r>
              <a:rPr lang="ru-RU" sz="1600" dirty="0" err="1"/>
              <a:t>батьківськими</a:t>
            </a:r>
            <a:r>
              <a:rPr lang="ru-RU" sz="1600" dirty="0"/>
              <a:t> формами. У </a:t>
            </a:r>
            <a:r>
              <a:rPr lang="ru-RU" sz="1600" dirty="0" err="1"/>
              <a:t>гетерозисних</a:t>
            </a:r>
            <a:r>
              <a:rPr lang="ru-RU" sz="1600" dirty="0"/>
              <a:t> форм </a:t>
            </a:r>
            <a:r>
              <a:rPr lang="ru-RU" sz="1600" dirty="0" err="1"/>
              <a:t>сублетальні</a:t>
            </a:r>
            <a:r>
              <a:rPr lang="ru-RU" sz="1600" dirty="0"/>
              <a:t> та </a:t>
            </a:r>
            <a:r>
              <a:rPr lang="ru-RU" sz="1600" dirty="0" err="1"/>
              <a:t>летальні</a:t>
            </a:r>
            <a:r>
              <a:rPr lang="ru-RU" sz="1600" dirty="0"/>
              <a:t> </a:t>
            </a:r>
            <a:r>
              <a:rPr lang="ru-RU" sz="1600" dirty="0" err="1"/>
              <a:t>рецесивні</a:t>
            </a:r>
            <a:r>
              <a:rPr lang="ru-RU" sz="1600" dirty="0"/>
              <a:t> </a:t>
            </a:r>
            <a:r>
              <a:rPr lang="ru-RU" sz="1600" dirty="0" err="1"/>
              <a:t>алелі</a:t>
            </a:r>
            <a:r>
              <a:rPr lang="ru-RU" sz="1600" dirty="0"/>
              <a:t> </a:t>
            </a:r>
            <a:r>
              <a:rPr lang="ru-RU" sz="1600" dirty="0" err="1"/>
              <a:t>переходять</a:t>
            </a:r>
            <a:r>
              <a:rPr lang="ru-RU" sz="1600" dirty="0"/>
              <a:t> у </a:t>
            </a:r>
            <a:r>
              <a:rPr lang="ru-RU" sz="1600" dirty="0" err="1"/>
              <a:t>гетерозиготний</a:t>
            </a:r>
            <a:r>
              <a:rPr lang="ru-RU" sz="1600" dirty="0"/>
              <a:t> стан, </a:t>
            </a:r>
            <a:r>
              <a:rPr lang="ru-RU" sz="1600" dirty="0" err="1"/>
              <a:t>завдяки</a:t>
            </a:r>
            <a:r>
              <a:rPr lang="ru-RU" sz="1600" dirty="0"/>
              <a:t> </a:t>
            </a:r>
            <a:r>
              <a:rPr lang="ru-RU" sz="1600" dirty="0" err="1"/>
              <a:t>чому</a:t>
            </a:r>
            <a:r>
              <a:rPr lang="ru-RU" sz="1600" dirty="0"/>
              <a:t> </a:t>
            </a:r>
            <a:r>
              <a:rPr lang="ru-RU" sz="1600" dirty="0" err="1"/>
              <a:t>їхній</a:t>
            </a:r>
            <a:r>
              <a:rPr lang="ru-RU" sz="1600" dirty="0"/>
              <a:t> </a:t>
            </a:r>
            <a:r>
              <a:rPr lang="ru-RU" sz="1600" dirty="0" err="1"/>
              <a:t>несприятливий</a:t>
            </a:r>
            <a:r>
              <a:rPr lang="ru-RU" sz="1600" dirty="0"/>
              <a:t> </a:t>
            </a:r>
            <a:r>
              <a:rPr lang="ru-RU" sz="1600" dirty="0" err="1"/>
              <a:t>вплив</a:t>
            </a:r>
            <a:r>
              <a:rPr lang="ru-RU" sz="1600" dirty="0"/>
              <a:t> не </a:t>
            </a:r>
            <a:r>
              <a:rPr lang="ru-RU" sz="1600" dirty="0" err="1"/>
              <a:t>проявляється</a:t>
            </a:r>
            <a:r>
              <a:rPr lang="ru-RU" sz="1600" dirty="0"/>
              <a:t> у </a:t>
            </a:r>
            <a:r>
              <a:rPr lang="ru-RU" sz="1600" dirty="0" err="1"/>
              <a:t>фенотипі</a:t>
            </a:r>
            <a:r>
              <a:rPr lang="ru-RU" sz="1600" dirty="0"/>
              <a:t>. До того ж, у </a:t>
            </a:r>
            <a:r>
              <a:rPr lang="ru-RU" sz="1600" dirty="0" err="1"/>
              <a:t>генотипі</a:t>
            </a:r>
            <a:r>
              <a:rPr lang="ru-RU" sz="1600" dirty="0"/>
              <a:t> </a:t>
            </a:r>
            <a:r>
              <a:rPr lang="ru-RU" sz="1600" dirty="0" err="1"/>
              <a:t>гібридних</a:t>
            </a:r>
            <a:r>
              <a:rPr lang="ru-RU" sz="1600" dirty="0"/>
              <a:t> </a:t>
            </a:r>
            <a:r>
              <a:rPr lang="ru-RU" sz="1600" dirty="0" err="1"/>
              <a:t>особин</a:t>
            </a:r>
            <a:r>
              <a:rPr lang="ru-RU" sz="1600" dirty="0"/>
              <a:t> </a:t>
            </a:r>
            <a:r>
              <a:rPr lang="ru-RU" sz="1600" dirty="0" err="1"/>
              <a:t>можуть</a:t>
            </a:r>
            <a:r>
              <a:rPr lang="ru-RU" sz="1600" dirty="0"/>
              <a:t> </a:t>
            </a:r>
            <a:r>
              <a:rPr lang="ru-RU" sz="1600" dirty="0" err="1"/>
              <a:t>поєднуватися</a:t>
            </a:r>
            <a:r>
              <a:rPr lang="ru-RU" sz="1600" dirty="0"/>
              <a:t> </a:t>
            </a:r>
            <a:r>
              <a:rPr lang="ru-RU" sz="1600" dirty="0" err="1"/>
              <a:t>сприятливі</a:t>
            </a:r>
            <a:r>
              <a:rPr lang="ru-RU" sz="1600" dirty="0"/>
              <a:t> </a:t>
            </a:r>
            <a:r>
              <a:rPr lang="ru-RU" sz="1600" dirty="0" err="1"/>
              <a:t>домінантні</a:t>
            </a:r>
            <a:r>
              <a:rPr lang="ru-RU" sz="1600" dirty="0"/>
              <a:t> </a:t>
            </a:r>
            <a:r>
              <a:rPr lang="ru-RU" sz="1600" dirty="0" err="1"/>
              <a:t>алелі</a:t>
            </a:r>
            <a:r>
              <a:rPr lang="ru-RU" sz="1600" dirty="0"/>
              <a:t> </a:t>
            </a:r>
            <a:r>
              <a:rPr lang="ru-RU" sz="1600" dirty="0" err="1"/>
              <a:t>обох</a:t>
            </a:r>
            <a:r>
              <a:rPr lang="ru-RU" sz="1600" dirty="0"/>
              <a:t> </a:t>
            </a:r>
            <a:r>
              <a:rPr lang="ru-RU" sz="1600" dirty="0" err="1"/>
              <a:t>батьків</a:t>
            </a:r>
            <a:r>
              <a:rPr lang="ru-RU" sz="1600" dirty="0"/>
              <a:t>. </a:t>
            </a:r>
            <a:r>
              <a:rPr lang="ru-RU" sz="1600" dirty="0" err="1"/>
              <a:t>Це</a:t>
            </a:r>
            <a:r>
              <a:rPr lang="ru-RU" sz="1600" dirty="0"/>
              <a:t>, у свою </a:t>
            </a:r>
            <a:r>
              <a:rPr lang="ru-RU" sz="1600" dirty="0" err="1"/>
              <a:t>чергу</a:t>
            </a:r>
            <a:r>
              <a:rPr lang="ru-RU" sz="1600" dirty="0"/>
              <a:t>, </a:t>
            </a:r>
            <a:r>
              <a:rPr lang="ru-RU" sz="1600" dirty="0" err="1"/>
              <a:t>може</a:t>
            </a:r>
            <a:r>
              <a:rPr lang="ru-RU" sz="1600" dirty="0"/>
              <a:t> </a:t>
            </a:r>
            <a:r>
              <a:rPr lang="ru-RU" sz="1600" dirty="0" err="1"/>
              <a:t>зумовлювати</a:t>
            </a:r>
            <a:r>
              <a:rPr lang="ru-RU" sz="1600" dirty="0"/>
              <a:t> </a:t>
            </a:r>
            <a:r>
              <a:rPr lang="ru-RU" sz="1600" dirty="0" err="1"/>
              <a:t>взаємодію</a:t>
            </a:r>
            <a:r>
              <a:rPr lang="ru-RU" sz="1600" dirty="0"/>
              <a:t> </a:t>
            </a:r>
            <a:r>
              <a:rPr lang="ru-RU" sz="1600" dirty="0" err="1"/>
              <a:t>домінантних</a:t>
            </a:r>
            <a:r>
              <a:rPr lang="ru-RU" sz="1600" dirty="0"/>
              <a:t> </a:t>
            </a:r>
            <a:r>
              <a:rPr lang="ru-RU" sz="1600" dirty="0" err="1"/>
              <a:t>алелей</a:t>
            </a:r>
            <a:r>
              <a:rPr lang="ru-RU" sz="1600" dirty="0"/>
              <a:t> </a:t>
            </a:r>
            <a:r>
              <a:rPr lang="ru-RU" sz="1600" dirty="0" err="1"/>
              <a:t>неалельних</a:t>
            </a:r>
            <a:r>
              <a:rPr lang="ru-RU" sz="1600" dirty="0"/>
              <a:t> </a:t>
            </a:r>
            <a:r>
              <a:rPr lang="ru-RU" sz="1600" dirty="0" err="1"/>
              <a:t>генів</a:t>
            </a:r>
            <a:r>
              <a:rPr lang="ru-RU" sz="1600" dirty="0" smtClean="0"/>
              <a:t>.</a:t>
            </a:r>
            <a:r>
              <a:rPr lang="ru-RU" sz="1600" b="1" dirty="0"/>
              <a:t> </a:t>
            </a:r>
            <a:r>
              <a:rPr lang="ru-RU" sz="1600" b="1" dirty="0" err="1"/>
              <a:t>Найчіткіше</a:t>
            </a:r>
            <a:r>
              <a:rPr lang="ru-RU" sz="1600" b="1" dirty="0"/>
              <a:t> гетерозис </a:t>
            </a:r>
            <a:r>
              <a:rPr lang="ru-RU" sz="1600" b="1" dirty="0" err="1"/>
              <a:t>проявляється</a:t>
            </a:r>
            <a:r>
              <a:rPr lang="ru-RU" sz="1600" b="1" dirty="0"/>
              <a:t> в </a:t>
            </a:r>
            <a:r>
              <a:rPr lang="ru-RU" sz="1600" b="1" dirty="0" err="1"/>
              <a:t>першому</a:t>
            </a:r>
            <a:r>
              <a:rPr lang="ru-RU" sz="1600" b="1" dirty="0"/>
              <a:t> </a:t>
            </a:r>
            <a:r>
              <a:rPr lang="ru-RU" sz="1600" b="1" dirty="0" err="1"/>
              <a:t>поколінні</a:t>
            </a:r>
            <a:r>
              <a:rPr lang="ru-RU" sz="1600" b="1" dirty="0"/>
              <a:t> </a:t>
            </a:r>
            <a:r>
              <a:rPr lang="ru-RU" sz="1600" b="1" dirty="0" err="1"/>
              <a:t>гібридів</a:t>
            </a:r>
            <a:r>
              <a:rPr lang="ru-RU" sz="1600" b="1" dirty="0"/>
              <a:t>.</a:t>
            </a:r>
            <a:endParaRPr lang="ru-RU" sz="1600" dirty="0"/>
          </a:p>
        </p:txBody>
      </p:sp>
      <p:pic>
        <p:nvPicPr>
          <p:cNvPr id="5122" name="Picture 2" descr="http://shkola.ua/web/uploads/book/43/images/gbNfkd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3" y="2857496"/>
            <a:ext cx="5264111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7239000" cy="53437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Безпліддя міжвидових гібридів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8215370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</a:t>
            </a:r>
            <a:r>
              <a:rPr lang="ru-RU" sz="2000" dirty="0" err="1" smtClean="0"/>
              <a:t>Селекціонери</a:t>
            </a:r>
            <a:r>
              <a:rPr lang="ru-RU" sz="2000" dirty="0" smtClean="0"/>
              <a:t> часто </a:t>
            </a:r>
            <a:r>
              <a:rPr lang="ru-RU" sz="2000" dirty="0" err="1" smtClean="0"/>
              <a:t>стикаються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проблемою </a:t>
            </a:r>
            <a:r>
              <a:rPr lang="ru-RU" sz="2000" dirty="0" err="1" smtClean="0"/>
              <a:t>безпліддя</a:t>
            </a:r>
            <a:r>
              <a:rPr lang="ru-RU" sz="2000" dirty="0" smtClean="0"/>
              <a:t> </a:t>
            </a:r>
            <a:r>
              <a:rPr lang="ru-RU" sz="2000" dirty="0" err="1" smtClean="0"/>
              <a:t>міжвидових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гібридів</a:t>
            </a:r>
            <a:r>
              <a:rPr lang="ru-RU" sz="2000" dirty="0" smtClean="0"/>
              <a:t>, </a:t>
            </a:r>
            <a:r>
              <a:rPr lang="ru-RU" sz="2000" dirty="0" err="1" smtClean="0"/>
              <a:t>гамети</a:t>
            </a:r>
            <a:r>
              <a:rPr lang="ru-RU" sz="2000" dirty="0" smtClean="0"/>
              <a:t>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зазвичай</a:t>
            </a:r>
            <a:r>
              <a:rPr lang="ru-RU" sz="2000" dirty="0" smtClean="0"/>
              <a:t> не </a:t>
            </a:r>
            <a:r>
              <a:rPr lang="ru-RU" sz="2000" dirty="0" err="1" smtClean="0"/>
              <a:t>дозрівають</a:t>
            </a:r>
            <a:r>
              <a:rPr lang="ru-RU" sz="2000" dirty="0" smtClean="0"/>
              <a:t>. 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 за </a:t>
            </a:r>
            <a:r>
              <a:rPr lang="ru-RU" sz="2000" dirty="0" err="1" smtClean="0"/>
              <a:t>умови</a:t>
            </a:r>
            <a:r>
              <a:rPr lang="ru-RU" sz="2000" dirty="0" smtClean="0"/>
              <a:t> </a:t>
            </a:r>
            <a:r>
              <a:rPr lang="ru-RU" sz="2000" dirty="0" err="1" smtClean="0"/>
              <a:t>однакової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кількості</a:t>
            </a:r>
            <a:r>
              <a:rPr lang="ru-RU" sz="2000" dirty="0" smtClean="0"/>
              <a:t> хромосом у </a:t>
            </a:r>
            <a:r>
              <a:rPr lang="ru-RU" sz="2000" dirty="0" err="1" smtClean="0"/>
              <a:t>каріотипах</a:t>
            </a:r>
            <a:r>
              <a:rPr lang="ru-RU" sz="2000" dirty="0" smtClean="0"/>
              <a:t> </a:t>
            </a:r>
            <a:r>
              <a:rPr lang="ru-RU" sz="2000" dirty="0" err="1" smtClean="0"/>
              <a:t>батьківських</a:t>
            </a:r>
            <a:r>
              <a:rPr lang="ru-RU" sz="2000" dirty="0" smtClean="0"/>
              <a:t> форм, </a:t>
            </a:r>
            <a:r>
              <a:rPr lang="ru-RU" sz="2000" dirty="0" err="1" smtClean="0"/>
              <a:t>їхні</a:t>
            </a:r>
            <a:r>
              <a:rPr lang="ru-RU" sz="2000" dirty="0" smtClean="0"/>
              <a:t> </a:t>
            </a:r>
            <a:r>
              <a:rPr lang="ru-RU" sz="2000" dirty="0" err="1" smtClean="0"/>
              <a:t>хромосоми</a:t>
            </a:r>
            <a:r>
              <a:rPr lang="ru-RU" sz="2000" dirty="0" smtClean="0"/>
              <a:t> </a:t>
            </a:r>
            <a:r>
              <a:rPr lang="ru-RU" sz="2000" dirty="0" err="1" smtClean="0"/>
              <a:t>можуть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відрізнятися</a:t>
            </a:r>
            <a:r>
              <a:rPr lang="ru-RU" sz="2000" dirty="0" smtClean="0"/>
              <a:t> за </a:t>
            </a:r>
            <a:r>
              <a:rPr lang="ru-RU" sz="2000" dirty="0" err="1" smtClean="0"/>
              <a:t>розмірами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особливостями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будови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тому </a:t>
            </a:r>
            <a:r>
              <a:rPr lang="ru-RU" sz="2000" dirty="0" err="1" smtClean="0"/>
              <a:t>нездатні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кон'югувати</a:t>
            </a:r>
            <a:r>
              <a:rPr lang="ru-RU" sz="2000" dirty="0" smtClean="0"/>
              <a:t> в </a:t>
            </a:r>
            <a:r>
              <a:rPr lang="ru-RU" sz="2000" dirty="0" err="1" smtClean="0"/>
              <a:t>процесі</a:t>
            </a:r>
            <a:r>
              <a:rPr lang="ru-RU" sz="2000" dirty="0" smtClean="0"/>
              <a:t> мейозу. Особливо </a:t>
            </a:r>
            <a:r>
              <a:rPr lang="ru-RU" sz="2000" dirty="0" err="1" smtClean="0"/>
              <a:t>ускладнюється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хід</a:t>
            </a:r>
            <a:r>
              <a:rPr lang="ru-RU" sz="2000" dirty="0" smtClean="0"/>
              <a:t> мейозу за </a:t>
            </a:r>
            <a:r>
              <a:rPr lang="ru-RU" sz="2000" dirty="0" err="1" smtClean="0"/>
              <a:t>умови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кількості</a:t>
            </a:r>
            <a:r>
              <a:rPr lang="ru-RU" sz="2000" dirty="0" smtClean="0"/>
              <a:t> хромосом у </a:t>
            </a:r>
            <a:r>
              <a:rPr lang="ru-RU" sz="2000" dirty="0" err="1" smtClean="0"/>
              <a:t>каріотипі</a:t>
            </a:r>
            <a:r>
              <a:rPr lang="ru-RU" sz="2000" dirty="0" smtClean="0"/>
              <a:t> </a:t>
            </a:r>
            <a:r>
              <a:rPr lang="ru-RU" sz="2000" dirty="0" err="1" smtClean="0"/>
              <a:t>батьківських</a:t>
            </a:r>
            <a:r>
              <a:rPr lang="ru-RU" sz="2000" dirty="0" smtClean="0"/>
              <a:t> форм.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0"/>
            <a:ext cx="7500990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1600" dirty="0" err="1" smtClean="0"/>
              <a:t>Вперше</a:t>
            </a:r>
            <a:r>
              <a:rPr lang="ru-RU" sz="1600" dirty="0" smtClean="0"/>
              <a:t> методику </a:t>
            </a:r>
            <a:r>
              <a:rPr lang="ru-RU" sz="1600" dirty="0" err="1" smtClean="0"/>
              <a:t>подолання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безпліддя</a:t>
            </a:r>
            <a:r>
              <a:rPr lang="ru-RU" sz="1600" dirty="0" smtClean="0"/>
              <a:t> </a:t>
            </a:r>
            <a:r>
              <a:rPr lang="ru-RU" sz="1600" dirty="0" err="1" smtClean="0"/>
              <a:t>міжвидових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гібридів</a:t>
            </a:r>
            <a:r>
              <a:rPr lang="ru-RU" sz="1600" dirty="0" smtClean="0"/>
              <a:t> у рослин </a:t>
            </a:r>
            <a:r>
              <a:rPr lang="ru-RU" sz="1600" dirty="0" err="1" smtClean="0"/>
              <a:t>розробив</a:t>
            </a:r>
            <a:r>
              <a:rPr lang="ru-RU" sz="1600" dirty="0" smtClean="0"/>
              <a:t> 1924 року </a:t>
            </a:r>
            <a:r>
              <a:rPr lang="ru-RU" sz="1600" b="1" dirty="0" err="1" smtClean="0"/>
              <a:t>Георгій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Дмитрович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Карпеченко</a:t>
            </a:r>
            <a:r>
              <a:rPr lang="ru-RU" sz="1600" b="1" dirty="0" smtClean="0"/>
              <a:t> </a:t>
            </a:r>
            <a:r>
              <a:rPr lang="ru-RU" sz="1600" dirty="0" smtClean="0"/>
              <a:t>на </a:t>
            </a:r>
            <a:r>
              <a:rPr lang="ru-RU" sz="1600" dirty="0" err="1" smtClean="0"/>
              <a:t>прикладі</a:t>
            </a:r>
            <a:r>
              <a:rPr lang="ru-RU" sz="1600" dirty="0" smtClean="0"/>
              <a:t> </a:t>
            </a:r>
            <a:r>
              <a:rPr lang="ru-RU" sz="1600" dirty="0" err="1" smtClean="0"/>
              <a:t>гібрида</a:t>
            </a:r>
            <a:r>
              <a:rPr lang="ru-RU" sz="1600" dirty="0" smtClean="0"/>
              <a:t> </a:t>
            </a:r>
            <a:r>
              <a:rPr lang="ru-RU" sz="1600" dirty="0" err="1" smtClean="0"/>
              <a:t>капусти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редьки. Цей гібрид за </a:t>
            </a:r>
            <a:r>
              <a:rPr lang="ru-RU" sz="1600" dirty="0" err="1" smtClean="0"/>
              <a:t>своїм</a:t>
            </a:r>
            <a:r>
              <a:rPr lang="ru-RU" sz="1600" dirty="0" smtClean="0"/>
              <a:t> фенотипом </a:t>
            </a:r>
            <a:r>
              <a:rPr lang="ru-RU" sz="1600" dirty="0" err="1" smtClean="0"/>
              <a:t>займав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проміжне</a:t>
            </a:r>
            <a:r>
              <a:rPr lang="ru-RU" sz="1600" dirty="0" smtClean="0"/>
              <a:t> </a:t>
            </a:r>
            <a:r>
              <a:rPr lang="ru-RU" sz="1600" dirty="0" err="1" smtClean="0"/>
              <a:t>положення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між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відповідними</a:t>
            </a:r>
            <a:r>
              <a:rPr lang="ru-RU" sz="1600" dirty="0" smtClean="0"/>
              <a:t> фенотипами </a:t>
            </a:r>
            <a:r>
              <a:rPr lang="ru-RU" sz="1600" dirty="0" err="1" smtClean="0"/>
              <a:t>батьківських</a:t>
            </a:r>
            <a:r>
              <a:rPr lang="ru-RU" sz="1600" dirty="0" smtClean="0"/>
              <a:t> форм. </a:t>
            </a:r>
            <a:r>
              <a:rPr lang="ru-RU" sz="1600" dirty="0" err="1" smtClean="0"/>
              <a:t>Хоча</a:t>
            </a:r>
            <a:r>
              <a:rPr lang="ru-RU" sz="1600" dirty="0" smtClean="0"/>
              <a:t> капуста </a:t>
            </a:r>
            <a:r>
              <a:rPr lang="ru-RU" sz="1600" dirty="0" err="1" smtClean="0"/>
              <a:t>і</a:t>
            </a:r>
            <a:r>
              <a:rPr lang="ru-RU" sz="1600" dirty="0" smtClean="0"/>
              <a:t> редька — </a:t>
            </a:r>
            <a:r>
              <a:rPr lang="ru-RU" sz="1600" dirty="0" err="1" smtClean="0"/>
              <a:t>представники</a:t>
            </a:r>
            <a:r>
              <a:rPr lang="ru-RU" sz="1600" dirty="0" smtClean="0"/>
              <a:t> </a:t>
            </a:r>
            <a:r>
              <a:rPr lang="ru-RU" sz="1600" dirty="0" err="1" smtClean="0"/>
              <a:t>різних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родів</a:t>
            </a:r>
            <a:r>
              <a:rPr lang="ru-RU" sz="1600" dirty="0" smtClean="0"/>
              <a:t> </a:t>
            </a:r>
            <a:r>
              <a:rPr lang="ru-RU" sz="1600" dirty="0" err="1" smtClean="0"/>
              <a:t>родини</a:t>
            </a:r>
            <a:r>
              <a:rPr lang="ru-RU" sz="1600" dirty="0" smtClean="0"/>
              <a:t> </a:t>
            </a:r>
            <a:r>
              <a:rPr lang="ru-RU" sz="1600" dirty="0" err="1" smtClean="0"/>
              <a:t>Капустяні</a:t>
            </a:r>
            <a:r>
              <a:rPr lang="ru-RU" sz="1600" dirty="0" smtClean="0"/>
              <a:t>, </a:t>
            </a:r>
            <a:r>
              <a:rPr lang="ru-RU" sz="1600" dirty="0" err="1" smtClean="0"/>
              <a:t>кількість</a:t>
            </a:r>
            <a:r>
              <a:rPr lang="ru-RU" sz="1600" dirty="0" smtClean="0"/>
              <a:t> хромосом у них </a:t>
            </a:r>
            <a:r>
              <a:rPr lang="ru-RU" sz="1600" dirty="0" err="1" smtClean="0"/>
              <a:t>однакова</a:t>
            </a:r>
            <a:r>
              <a:rPr lang="ru-RU" sz="1600" dirty="0" smtClean="0"/>
              <a:t> (2п=18). </a:t>
            </a:r>
            <a:r>
              <a:rPr lang="ru-RU" sz="1600" dirty="0" err="1" smtClean="0"/>
              <a:t>Незважаючи</a:t>
            </a:r>
            <a:r>
              <a:rPr lang="ru-RU" sz="1600" dirty="0" smtClean="0"/>
              <a:t> на </a:t>
            </a:r>
            <a:r>
              <a:rPr lang="ru-RU" sz="1600" dirty="0" err="1" smtClean="0"/>
              <a:t>це</a:t>
            </a:r>
            <a:r>
              <a:rPr lang="ru-RU" sz="1600" dirty="0" smtClean="0"/>
              <a:t>, </a:t>
            </a:r>
            <a:r>
              <a:rPr lang="ru-RU" sz="1600" dirty="0" err="1" smtClean="0"/>
              <a:t>створений</a:t>
            </a:r>
            <a:r>
              <a:rPr lang="ru-RU" sz="1600" dirty="0" smtClean="0"/>
              <a:t> Г.Д. </a:t>
            </a:r>
            <a:r>
              <a:rPr lang="ru-RU" sz="1600" dirty="0" err="1" smtClean="0"/>
              <a:t>Карпеченком</a:t>
            </a:r>
            <a:r>
              <a:rPr lang="ru-RU" sz="1600" dirty="0" smtClean="0"/>
              <a:t> гібрид </a:t>
            </a:r>
            <a:r>
              <a:rPr lang="ru-RU" sz="1600" dirty="0" err="1" smtClean="0"/>
              <a:t>виявився</a:t>
            </a:r>
            <a:r>
              <a:rPr lang="ru-RU" sz="1600" dirty="0" smtClean="0"/>
              <a:t> </a:t>
            </a:r>
            <a:r>
              <a:rPr lang="ru-RU" sz="1600" dirty="0" err="1" smtClean="0"/>
              <a:t>безплідним</a:t>
            </a:r>
            <a:r>
              <a:rPr lang="ru-RU" sz="1600" dirty="0" smtClean="0"/>
              <a:t>, </a:t>
            </a:r>
            <a:r>
              <a:rPr lang="ru-RU" sz="1600" dirty="0" err="1" smtClean="0"/>
              <a:t>оскільки</a:t>
            </a:r>
            <a:r>
              <a:rPr lang="ru-RU" sz="1600" dirty="0" smtClean="0"/>
              <a:t> в ході мейозу «</a:t>
            </a:r>
            <a:r>
              <a:rPr lang="ru-RU" sz="1600" dirty="0" err="1" smtClean="0"/>
              <a:t>капустяні</a:t>
            </a:r>
            <a:r>
              <a:rPr lang="ru-RU" sz="1600" dirty="0" smtClean="0"/>
              <a:t>» </a:t>
            </a:r>
            <a:r>
              <a:rPr lang="ru-RU" sz="1600" dirty="0" err="1" smtClean="0"/>
              <a:t>і</a:t>
            </a:r>
            <a:r>
              <a:rPr lang="ru-RU" sz="1600" dirty="0" smtClean="0"/>
              <a:t> «</a:t>
            </a:r>
            <a:r>
              <a:rPr lang="ru-RU" sz="1600" dirty="0" err="1" smtClean="0"/>
              <a:t>редькові</a:t>
            </a:r>
            <a:r>
              <a:rPr lang="ru-RU" sz="1600" dirty="0" smtClean="0"/>
              <a:t>» </a:t>
            </a:r>
            <a:r>
              <a:rPr lang="ru-RU" sz="1600" dirty="0" err="1" smtClean="0"/>
              <a:t>хромосоми</a:t>
            </a:r>
            <a:r>
              <a:rPr lang="ru-RU" sz="1600" dirty="0" smtClean="0"/>
              <a:t> </a:t>
            </a:r>
            <a:r>
              <a:rPr lang="ru-RU" sz="1600" dirty="0" err="1" smtClean="0"/>
              <a:t>між</a:t>
            </a:r>
            <a:r>
              <a:rPr lang="ru-RU" sz="1600" dirty="0" smtClean="0"/>
              <a:t> собою не </a:t>
            </a:r>
            <a:r>
              <a:rPr lang="ru-RU" sz="1600" dirty="0" err="1" smtClean="0"/>
              <a:t>кон'югували</a:t>
            </a:r>
            <a:r>
              <a:rPr lang="ru-RU" sz="1600" dirty="0" smtClean="0"/>
              <a:t>. </a:t>
            </a:r>
            <a:r>
              <a:rPr lang="ru-RU" sz="1600" dirty="0" err="1" smtClean="0"/>
              <a:t>Тоді</a:t>
            </a:r>
            <a:r>
              <a:rPr lang="ru-RU" sz="1600" dirty="0" smtClean="0"/>
              <a:t> </a:t>
            </a:r>
            <a:r>
              <a:rPr lang="ru-RU" sz="1600" dirty="0" err="1" smtClean="0"/>
              <a:t>вчений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подвоїв</a:t>
            </a:r>
            <a:r>
              <a:rPr lang="ru-RU" sz="1600" dirty="0" smtClean="0"/>
              <a:t> </a:t>
            </a:r>
            <a:r>
              <a:rPr lang="ru-RU" sz="1600" dirty="0" err="1" smtClean="0"/>
              <a:t>кількість</a:t>
            </a:r>
            <a:r>
              <a:rPr lang="ru-RU" sz="1600" dirty="0" smtClean="0"/>
              <a:t> хромосом </a:t>
            </a:r>
            <a:r>
              <a:rPr lang="ru-RU" sz="1600" dirty="0" err="1" smtClean="0"/>
              <a:t>гібрида</a:t>
            </a:r>
            <a:r>
              <a:rPr lang="ru-RU" sz="1600" dirty="0" smtClean="0"/>
              <a:t> (4п=36). У ядрах </a:t>
            </a:r>
            <a:r>
              <a:rPr lang="ru-RU" sz="1600" dirty="0" err="1" smtClean="0"/>
              <a:t>нестатевих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клітин</a:t>
            </a:r>
            <a:r>
              <a:rPr lang="ru-RU" sz="1600" dirty="0" smtClean="0"/>
              <a:t> </a:t>
            </a:r>
            <a:r>
              <a:rPr lang="ru-RU" sz="1600" dirty="0" err="1" smtClean="0"/>
              <a:t>гібридів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</a:t>
            </a:r>
            <a:r>
              <a:rPr lang="ru-RU" sz="1600" dirty="0" err="1" smtClean="0"/>
              <a:t>тепер</a:t>
            </a:r>
            <a:r>
              <a:rPr lang="ru-RU" sz="1600" dirty="0" smtClean="0"/>
              <a:t> по два </a:t>
            </a:r>
            <a:r>
              <a:rPr lang="ru-RU" sz="1600" dirty="0" err="1" smtClean="0"/>
              <a:t>повних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набори</a:t>
            </a:r>
            <a:r>
              <a:rPr lang="ru-RU" sz="1600" dirty="0" smtClean="0"/>
              <a:t> хромосом </a:t>
            </a:r>
            <a:r>
              <a:rPr lang="ru-RU" sz="1600" dirty="0" err="1" smtClean="0"/>
              <a:t>батьківських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видів</a:t>
            </a:r>
            <a:r>
              <a:rPr lang="ru-RU" sz="1600" dirty="0" smtClean="0"/>
              <a:t>. </a:t>
            </a:r>
            <a:r>
              <a:rPr lang="ru-RU" sz="1600" dirty="0" err="1" smtClean="0"/>
              <a:t>Унаслідок</a:t>
            </a:r>
            <a:r>
              <a:rPr lang="ru-RU" sz="1600" dirty="0" smtClean="0"/>
              <a:t> </a:t>
            </a:r>
            <a:r>
              <a:rPr lang="ru-RU" sz="1600" dirty="0" err="1" smtClean="0"/>
              <a:t>цього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процес</a:t>
            </a:r>
            <a:r>
              <a:rPr lang="ru-RU" sz="1600" dirty="0" smtClean="0"/>
              <a:t> мейозу в </a:t>
            </a:r>
            <a:r>
              <a:rPr lang="ru-RU" sz="1600" dirty="0" err="1" smtClean="0"/>
              <a:t>такої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поліплоїдної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форми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відбувався</a:t>
            </a:r>
            <a:r>
              <a:rPr lang="ru-RU" sz="1600" dirty="0" smtClean="0"/>
              <a:t> нормально: «</a:t>
            </a:r>
            <a:r>
              <a:rPr lang="ru-RU" sz="1600" dirty="0" err="1" smtClean="0"/>
              <a:t>капустяні</a:t>
            </a:r>
            <a:r>
              <a:rPr lang="ru-RU" sz="1600" dirty="0" smtClean="0"/>
              <a:t>» </a:t>
            </a:r>
            <a:r>
              <a:rPr lang="ru-RU" sz="1600" dirty="0" err="1" smtClean="0"/>
              <a:t>хромосоми</a:t>
            </a:r>
            <a:r>
              <a:rPr lang="ru-RU" sz="1600" dirty="0" smtClean="0"/>
              <a:t> </a:t>
            </a:r>
            <a:r>
              <a:rPr lang="ru-RU" sz="1600" dirty="0" err="1" smtClean="0"/>
              <a:t>кожної</a:t>
            </a:r>
            <a:r>
              <a:rPr lang="ru-RU" sz="1600" dirty="0" smtClean="0"/>
              <a:t> пари </a:t>
            </a:r>
            <a:r>
              <a:rPr lang="ru-RU" sz="1600" dirty="0" err="1" smtClean="0"/>
              <a:t>кон'югували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«</a:t>
            </a:r>
            <a:r>
              <a:rPr lang="ru-RU" sz="1600" dirty="0" err="1" smtClean="0"/>
              <a:t>капустяними</a:t>
            </a:r>
            <a:r>
              <a:rPr lang="ru-RU" sz="1600" dirty="0" smtClean="0"/>
              <a:t>», а «</a:t>
            </a:r>
            <a:r>
              <a:rPr lang="ru-RU" sz="1600" dirty="0" err="1" smtClean="0"/>
              <a:t>редькові</a:t>
            </a:r>
            <a:r>
              <a:rPr lang="ru-RU" sz="1600" dirty="0" smtClean="0"/>
              <a:t>» — </a:t>
            </a:r>
            <a:r>
              <a:rPr lang="ru-RU" sz="1600" dirty="0" err="1" smtClean="0"/>
              <a:t>з</a:t>
            </a:r>
            <a:r>
              <a:rPr lang="ru-RU" sz="1600" dirty="0" smtClean="0"/>
              <a:t> «</a:t>
            </a:r>
            <a:r>
              <a:rPr lang="ru-RU" sz="1600" dirty="0" err="1" smtClean="0"/>
              <a:t>редьковими</a:t>
            </a:r>
            <a:r>
              <a:rPr lang="ru-RU" sz="1600" dirty="0" smtClean="0"/>
              <a:t>». У </a:t>
            </a:r>
            <a:r>
              <a:rPr lang="ru-RU" sz="1600" dirty="0" err="1" smtClean="0"/>
              <a:t>кожну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гамет </a:t>
            </a:r>
            <a:r>
              <a:rPr lang="ru-RU" sz="1600" dirty="0" err="1" smtClean="0"/>
              <a:t>завжди</a:t>
            </a:r>
            <a:r>
              <a:rPr lang="ru-RU" sz="1600" dirty="0" smtClean="0"/>
              <a:t> </a:t>
            </a:r>
            <a:r>
              <a:rPr lang="ru-RU" sz="1600" dirty="0" err="1" smtClean="0"/>
              <a:t>потрапляло</a:t>
            </a:r>
            <a:r>
              <a:rPr lang="ru-RU" sz="1600" dirty="0" smtClean="0"/>
              <a:t> по одному </a:t>
            </a:r>
            <a:r>
              <a:rPr lang="ru-RU" sz="1600" dirty="0" err="1" smtClean="0"/>
              <a:t>гаплоїдному</a:t>
            </a:r>
            <a:r>
              <a:rPr lang="ru-RU" sz="1600" dirty="0" smtClean="0"/>
              <a:t> набору хромосом як редьки, так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капусти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1986" name="Picture 2" descr="Подолання безплідд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-142900"/>
            <a:ext cx="1643042" cy="7000900"/>
          </a:xfrm>
          <a:prstGeom prst="rect">
            <a:avLst/>
          </a:prstGeom>
          <a:noFill/>
        </p:spPr>
      </p:pic>
      <p:pic>
        <p:nvPicPr>
          <p:cNvPr id="41988" name="Picture 4" descr="http://upload.wikimedia.org/wikipedia/commons/4/4a/Karpechenko,_Georgy_Dmitriyevi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929066"/>
            <a:ext cx="2000264" cy="2825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Завдання сучасної селекції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000" dirty="0" err="1" smtClean="0"/>
              <a:t>Завданням</a:t>
            </a:r>
            <a:r>
              <a:rPr lang="ru-RU" sz="2000" dirty="0" smtClean="0"/>
              <a:t> </a:t>
            </a:r>
            <a:r>
              <a:rPr lang="ru-RU" sz="2000" dirty="0" err="1"/>
              <a:t>сучасної</a:t>
            </a:r>
            <a:r>
              <a:rPr lang="ru-RU" sz="2000" dirty="0"/>
              <a:t> </a:t>
            </a:r>
            <a:r>
              <a:rPr lang="ru-RU" sz="2000" dirty="0" err="1"/>
              <a:t>селекції</a:t>
            </a:r>
            <a:r>
              <a:rPr lang="ru-RU" sz="2000" dirty="0"/>
              <a:t> </a:t>
            </a:r>
            <a:r>
              <a:rPr lang="ru-RU" sz="2000" dirty="0" err="1"/>
              <a:t>є</a:t>
            </a:r>
            <a:r>
              <a:rPr lang="ru-RU" sz="2000" dirty="0"/>
              <a:t> </a:t>
            </a: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продуктивності</a:t>
            </a:r>
            <a:r>
              <a:rPr lang="ru-RU" sz="2000" dirty="0"/>
              <a:t> </a:t>
            </a:r>
            <a:r>
              <a:rPr lang="ru-RU" sz="2000" dirty="0" err="1"/>
              <a:t>існуючих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створення</a:t>
            </a:r>
            <a:r>
              <a:rPr lang="ru-RU" sz="2000" dirty="0"/>
              <a:t> </a:t>
            </a:r>
            <a:r>
              <a:rPr lang="ru-RU" sz="2000" dirty="0" err="1"/>
              <a:t>нових</a:t>
            </a:r>
            <a:r>
              <a:rPr lang="ru-RU" sz="2000" dirty="0"/>
              <a:t>, </a:t>
            </a:r>
            <a:r>
              <a:rPr lang="ru-RU" sz="2000" dirty="0" err="1"/>
              <a:t>продуктивніших</a:t>
            </a:r>
            <a:r>
              <a:rPr lang="ru-RU" sz="2000" dirty="0"/>
              <a:t> </a:t>
            </a:r>
            <a:r>
              <a:rPr lang="ru-RU" sz="2000" dirty="0" err="1"/>
              <a:t>сортів</a:t>
            </a:r>
            <a:r>
              <a:rPr lang="ru-RU" sz="2000" dirty="0"/>
              <a:t> </a:t>
            </a:r>
            <a:r>
              <a:rPr lang="ru-RU" sz="2000" dirty="0" err="1"/>
              <a:t>культурних</a:t>
            </a:r>
            <a:r>
              <a:rPr lang="ru-RU" sz="2000" dirty="0"/>
              <a:t> рослин, </a:t>
            </a:r>
            <a:r>
              <a:rPr lang="ru-RU" sz="2000" dirty="0" err="1"/>
              <a:t>порід</a:t>
            </a:r>
            <a:r>
              <a:rPr lang="ru-RU" sz="2000" dirty="0"/>
              <a:t> </a:t>
            </a:r>
            <a:r>
              <a:rPr lang="ru-RU" sz="2000" dirty="0" err="1"/>
              <a:t>свійських</a:t>
            </a:r>
            <a:r>
              <a:rPr lang="ru-RU" sz="2000" dirty="0"/>
              <a:t> </a:t>
            </a:r>
            <a:r>
              <a:rPr lang="ru-RU" sz="2000" dirty="0" err="1"/>
              <a:t>тварин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штамів</a:t>
            </a:r>
            <a:r>
              <a:rPr lang="ru-RU" sz="2000" dirty="0"/>
              <a:t> </a:t>
            </a:r>
            <a:r>
              <a:rPr lang="ru-RU" sz="2000" dirty="0" err="1"/>
              <a:t>корисних</a:t>
            </a:r>
            <a:r>
              <a:rPr lang="ru-RU" sz="2000" dirty="0"/>
              <a:t> </a:t>
            </a:r>
            <a:r>
              <a:rPr lang="ru-RU" sz="2000" dirty="0" err="1"/>
              <a:t>мікроорганізмів</a:t>
            </a:r>
            <a:r>
              <a:rPr lang="ru-RU" sz="2000" dirty="0"/>
              <a:t>, </a:t>
            </a:r>
            <a:r>
              <a:rPr lang="ru-RU" sz="2000" dirty="0" err="1"/>
              <a:t>пристосованих</a:t>
            </a:r>
            <a:r>
              <a:rPr lang="ru-RU" sz="2000" dirty="0"/>
              <a:t> до умов </a:t>
            </a:r>
            <a:r>
              <a:rPr lang="ru-RU" sz="2000" dirty="0" err="1"/>
              <a:t>сучасного</a:t>
            </a:r>
            <a:r>
              <a:rPr lang="ru-RU" sz="2000" dirty="0"/>
              <a:t> </a:t>
            </a:r>
            <a:r>
              <a:rPr lang="ru-RU" sz="2000" dirty="0" err="1"/>
              <a:t>сільського</a:t>
            </a:r>
            <a:r>
              <a:rPr lang="ru-RU" sz="2000" dirty="0"/>
              <a:t> </a:t>
            </a:r>
            <a:r>
              <a:rPr lang="ru-RU" sz="2000" dirty="0" err="1"/>
              <a:t>господарства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промисловості</a:t>
            </a:r>
            <a:r>
              <a:rPr lang="ru-RU" sz="2000" dirty="0"/>
              <a:t>. </a:t>
            </a:r>
            <a:r>
              <a:rPr lang="ru-RU" sz="2000" dirty="0" err="1"/>
              <a:t>Селекція</a:t>
            </a:r>
            <a:r>
              <a:rPr lang="ru-RU" sz="2000" dirty="0"/>
              <a:t> </a:t>
            </a:r>
            <a:r>
              <a:rPr lang="ru-RU" sz="2000" dirty="0" err="1"/>
              <a:t>бере</a:t>
            </a:r>
            <a:r>
              <a:rPr lang="ru-RU" sz="2000" dirty="0"/>
              <a:t> </a:t>
            </a:r>
            <a:r>
              <a:rPr lang="ru-RU" sz="2000" dirty="0" err="1"/>
              <a:t>безпосередню</a:t>
            </a:r>
            <a:r>
              <a:rPr lang="ru-RU" sz="2000" dirty="0"/>
              <a:t> участь у </a:t>
            </a:r>
            <a:r>
              <a:rPr lang="ru-RU" sz="2000" dirty="0" err="1"/>
              <a:t>розв'язанні</a:t>
            </a:r>
            <a:r>
              <a:rPr lang="ru-RU" sz="2000" dirty="0"/>
              <a:t> основного </a:t>
            </a:r>
            <a:r>
              <a:rPr lang="ru-RU" sz="2000" dirty="0" err="1"/>
              <a:t>завдання</a:t>
            </a:r>
            <a:r>
              <a:rPr lang="ru-RU" sz="2000" dirty="0"/>
              <a:t> </a:t>
            </a:r>
            <a:r>
              <a:rPr lang="ru-RU" sz="2000" dirty="0" err="1"/>
              <a:t>сільського</a:t>
            </a:r>
            <a:r>
              <a:rPr lang="ru-RU" sz="2000" dirty="0"/>
              <a:t> </a:t>
            </a:r>
            <a:r>
              <a:rPr lang="ru-RU" sz="2000" dirty="0" err="1"/>
              <a:t>господарства</a:t>
            </a:r>
            <a:r>
              <a:rPr lang="ru-RU" sz="2000" dirty="0"/>
              <a:t> — </a:t>
            </a:r>
            <a:r>
              <a:rPr lang="ru-RU" sz="2000" dirty="0" err="1"/>
              <a:t>забезпечення</a:t>
            </a:r>
            <a:r>
              <a:rPr lang="ru-RU" sz="2000" dirty="0"/>
              <a:t> </a:t>
            </a:r>
            <a:r>
              <a:rPr lang="ru-RU" sz="2000" dirty="0" err="1"/>
              <a:t>найповнішого</a:t>
            </a:r>
            <a:r>
              <a:rPr lang="ru-RU" sz="2000" dirty="0"/>
              <a:t> </a:t>
            </a:r>
            <a:r>
              <a:rPr lang="ru-RU" sz="2000" dirty="0" err="1"/>
              <a:t>виробництва</a:t>
            </a:r>
            <a:r>
              <a:rPr lang="ru-RU" sz="2000" dirty="0"/>
              <a:t> </a:t>
            </a:r>
            <a:r>
              <a:rPr lang="ru-RU" sz="2000" dirty="0" err="1"/>
              <a:t>харчових</a:t>
            </a:r>
            <a:r>
              <a:rPr lang="ru-RU" sz="2000" dirty="0"/>
              <a:t> </a:t>
            </a:r>
            <a:r>
              <a:rPr lang="ru-RU" sz="2000" dirty="0" err="1"/>
              <a:t>продуктів</a:t>
            </a:r>
            <a:r>
              <a:rPr lang="ru-RU" sz="2000" dirty="0"/>
              <a:t> за </a:t>
            </a:r>
            <a:r>
              <a:rPr lang="ru-RU" sz="2000" dirty="0" err="1"/>
              <a:t>найменших</a:t>
            </a:r>
            <a:r>
              <a:rPr lang="ru-RU" sz="2000" dirty="0"/>
              <a:t> </a:t>
            </a:r>
            <a:r>
              <a:rPr lang="ru-RU" sz="2000" dirty="0" err="1"/>
              <a:t>витрат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8001024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в </a:t>
            </a:r>
            <a:r>
              <a:rPr lang="ru-RU" sz="2000" dirty="0" err="1" smtClean="0"/>
              <a:t>селекції</a:t>
            </a:r>
            <a:r>
              <a:rPr lang="ru-RU" sz="2000" dirty="0" smtClean="0"/>
              <a:t> рослин </a:t>
            </a:r>
            <a:r>
              <a:rPr lang="ru-RU" sz="2000" dirty="0" err="1" smtClean="0"/>
              <a:t>безпліддя</a:t>
            </a:r>
            <a:r>
              <a:rPr lang="ru-RU" sz="2000" dirty="0" smtClean="0"/>
              <a:t> </a:t>
            </a:r>
            <a:r>
              <a:rPr lang="ru-RU" sz="2000" dirty="0" err="1" smtClean="0"/>
              <a:t>міжвидових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гібридів</a:t>
            </a:r>
            <a:r>
              <a:rPr lang="ru-RU" sz="2000" dirty="0" smtClean="0"/>
              <a:t> </a:t>
            </a:r>
            <a:r>
              <a:rPr lang="ru-RU" sz="2000" dirty="0" err="1" smtClean="0"/>
              <a:t>ще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подолати</a:t>
            </a:r>
            <a:r>
              <a:rPr lang="ru-RU" sz="2000" dirty="0" smtClean="0"/>
              <a:t>, то в </a:t>
            </a:r>
            <a:r>
              <a:rPr lang="ru-RU" sz="2000" dirty="0" err="1" smtClean="0"/>
              <a:t>селекції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розв'язати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цю</a:t>
            </a:r>
            <a:r>
              <a:rPr lang="ru-RU" sz="2000" dirty="0" smtClean="0"/>
              <a:t> проблему </a:t>
            </a:r>
            <a:r>
              <a:rPr lang="ru-RU" sz="2000" dirty="0" err="1" smtClean="0"/>
              <a:t>значно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складніше</a:t>
            </a:r>
            <a:r>
              <a:rPr lang="ru-RU" sz="2000" dirty="0" smtClean="0"/>
              <a:t>.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в </a:t>
            </a:r>
            <a:r>
              <a:rPr lang="ru-RU" sz="2000" dirty="0" err="1" smtClean="0"/>
              <a:t>окремих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випадках</a:t>
            </a:r>
            <a:r>
              <a:rPr lang="ru-RU" sz="2000" dirty="0" smtClean="0"/>
              <a:t> у </a:t>
            </a:r>
            <a:r>
              <a:rPr lang="ru-RU" sz="2000" dirty="0" err="1" smtClean="0"/>
              <a:t>міжвидових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гібридів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однієї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обох</a:t>
            </a:r>
            <a:r>
              <a:rPr lang="ru-RU" sz="2000" dirty="0" smtClean="0"/>
              <a:t> статей </a:t>
            </a:r>
            <a:r>
              <a:rPr lang="ru-RU" sz="2000" dirty="0" err="1" smtClean="0"/>
              <a:t>виявляються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плідними</a:t>
            </a:r>
            <a:r>
              <a:rPr lang="ru-RU" sz="2000" dirty="0" smtClean="0"/>
              <a:t>. Так, у </a:t>
            </a:r>
            <a:r>
              <a:rPr lang="ru-RU" sz="2000" dirty="0" err="1" smtClean="0"/>
              <a:t>гібрида</a:t>
            </a:r>
            <a:r>
              <a:rPr lang="ru-RU" sz="2000" dirty="0" smtClean="0"/>
              <a:t> яка(</a:t>
            </a:r>
            <a:r>
              <a:rPr lang="ru-RU" sz="2000" dirty="0" err="1" smtClean="0"/>
              <a:t>свійська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високогірських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районів</a:t>
            </a:r>
            <a:r>
              <a:rPr lang="ru-RU" sz="2000" dirty="0" smtClean="0"/>
              <a:t> </a:t>
            </a:r>
            <a:r>
              <a:rPr lang="ru-RU" sz="2000" dirty="0" err="1" smtClean="0"/>
              <a:t>Центральної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Азії</a:t>
            </a:r>
            <a:r>
              <a:rPr lang="ru-RU" sz="2000" dirty="0" smtClean="0"/>
              <a:t>)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рогатої</a:t>
            </a:r>
            <a:r>
              <a:rPr lang="ru-RU" sz="2000" dirty="0" smtClean="0"/>
              <a:t> </a:t>
            </a:r>
            <a:r>
              <a:rPr lang="ru-RU" sz="2000" dirty="0" err="1" smtClean="0"/>
              <a:t>худоби</a:t>
            </a:r>
            <a:r>
              <a:rPr lang="ru-RU" sz="2000" dirty="0" smtClean="0"/>
              <a:t> </a:t>
            </a:r>
            <a:r>
              <a:rPr lang="ru-RU" sz="2000" dirty="0" err="1" smtClean="0"/>
              <a:t>самці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безплідні</a:t>
            </a:r>
            <a:r>
              <a:rPr lang="ru-RU" sz="2000" dirty="0" smtClean="0"/>
              <a:t>, а самки </a:t>
            </a:r>
            <a:r>
              <a:rPr lang="ru-RU" sz="2000" dirty="0" err="1" smtClean="0"/>
              <a:t>плідні</a:t>
            </a:r>
            <a:r>
              <a:rPr lang="ru-RU" sz="2000" dirty="0" smtClean="0"/>
              <a:t>. </a:t>
            </a:r>
            <a:r>
              <a:rPr lang="ru-RU" sz="2000" dirty="0" err="1" smtClean="0"/>
              <a:t>Мули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взагалі</a:t>
            </a:r>
            <a:r>
              <a:rPr lang="ru-RU" sz="2000" dirty="0" smtClean="0"/>
              <a:t> </a:t>
            </a:r>
            <a:r>
              <a:rPr lang="ru-RU" sz="2000" dirty="0" err="1" smtClean="0"/>
              <a:t>нездатні</a:t>
            </a:r>
            <a:r>
              <a:rPr lang="ru-RU" sz="2000" dirty="0" smtClean="0"/>
              <a:t> до </a:t>
            </a:r>
            <a:r>
              <a:rPr lang="ru-RU" sz="2000" dirty="0" err="1" smtClean="0"/>
              <a:t>розмноження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050" name="Picture 2" descr="http://children.claw.ru/1_animals/content/jivnosty/buk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714620"/>
            <a:ext cx="4572032" cy="36919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86182" y="635795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Як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714356"/>
            <a:ext cx="4429156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000" dirty="0" err="1" smtClean="0"/>
              <a:t>Визначаючи</a:t>
            </a:r>
            <a:r>
              <a:rPr lang="ru-RU" sz="2000" dirty="0" smtClean="0"/>
              <a:t> </a:t>
            </a:r>
            <a:r>
              <a:rPr lang="ru-RU" sz="2000" dirty="0" err="1"/>
              <a:t>завдання</a:t>
            </a:r>
            <a:r>
              <a:rPr lang="ru-RU" sz="2000" dirty="0"/>
              <a:t> </a:t>
            </a:r>
            <a:r>
              <a:rPr lang="ru-RU" sz="2000" dirty="0" err="1"/>
              <a:t>селекції</a:t>
            </a:r>
            <a:r>
              <a:rPr lang="ru-RU" sz="2000" dirty="0"/>
              <a:t>, </a:t>
            </a:r>
            <a:r>
              <a:rPr lang="ru-RU" sz="2000" b="1" dirty="0"/>
              <a:t>М.І. Вавилов </a:t>
            </a:r>
            <a:r>
              <a:rPr lang="ru-RU" sz="2000" dirty="0" err="1"/>
              <a:t>наголошував</a:t>
            </a:r>
            <a:r>
              <a:rPr lang="ru-RU" sz="2000" dirty="0"/>
              <a:t> на </a:t>
            </a:r>
            <a:r>
              <a:rPr lang="ru-RU" sz="2000" dirty="0" err="1"/>
              <a:t>необхідності</a:t>
            </a:r>
            <a:r>
              <a:rPr lang="ru-RU" sz="2000" dirty="0"/>
              <a:t> </a:t>
            </a:r>
            <a:r>
              <a:rPr lang="ru-RU" sz="2000" dirty="0" err="1"/>
              <a:t>вивчення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врахування</a:t>
            </a:r>
            <a:r>
              <a:rPr lang="ru-RU" sz="2000" dirty="0"/>
              <a:t> </a:t>
            </a:r>
            <a:r>
              <a:rPr lang="ru-RU" sz="2000" dirty="0" err="1"/>
              <a:t>різноманітності</a:t>
            </a:r>
            <a:r>
              <a:rPr lang="ru-RU" sz="2000" dirty="0"/>
              <a:t> </a:t>
            </a:r>
            <a:r>
              <a:rPr lang="ru-RU" sz="2000" dirty="0" err="1"/>
              <a:t>вихідного</a:t>
            </a:r>
            <a:r>
              <a:rPr lang="ru-RU" sz="2000" dirty="0"/>
              <a:t> </a:t>
            </a:r>
            <a:r>
              <a:rPr lang="ru-RU" sz="2000" dirty="0" err="1"/>
              <a:t>матеріалу</a:t>
            </a:r>
            <a:r>
              <a:rPr lang="ru-RU" sz="2000" dirty="0"/>
              <a:t>, </a:t>
            </a:r>
            <a:r>
              <a:rPr lang="ru-RU" sz="2000" dirty="0" err="1"/>
              <a:t>ролі</a:t>
            </a:r>
            <a:r>
              <a:rPr lang="ru-RU" sz="2000" dirty="0"/>
              <a:t> </a:t>
            </a:r>
            <a:r>
              <a:rPr lang="ru-RU" sz="2000" dirty="0" err="1"/>
              <a:t>середовища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у </a:t>
            </a:r>
            <a:r>
              <a:rPr lang="ru-RU" sz="2000" dirty="0" err="1"/>
              <a:t>формуванні</a:t>
            </a:r>
            <a:r>
              <a:rPr lang="ru-RU" sz="2000" dirty="0"/>
              <a:t> фенотипу, </a:t>
            </a:r>
            <a:r>
              <a:rPr lang="ru-RU" sz="2000" dirty="0" err="1"/>
              <a:t>закономірностей</a:t>
            </a:r>
            <a:r>
              <a:rPr lang="ru-RU" sz="2000" dirty="0"/>
              <a:t> </a:t>
            </a:r>
            <a:r>
              <a:rPr lang="ru-RU" sz="2000" dirty="0" err="1"/>
              <a:t>успадкування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гібридизації</a:t>
            </a:r>
            <a:r>
              <a:rPr lang="ru-RU" sz="2000" dirty="0"/>
              <a:t> </a:t>
            </a:r>
            <a:r>
              <a:rPr lang="ru-RU" sz="2000" dirty="0" err="1"/>
              <a:t>організмів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визначення</a:t>
            </a:r>
            <a:r>
              <a:rPr lang="ru-RU" sz="2000" dirty="0"/>
              <a:t> форм штучного добору.</a:t>
            </a:r>
          </a:p>
        </p:txBody>
      </p:sp>
      <p:pic>
        <p:nvPicPr>
          <p:cNvPr id="1026" name="Picture 2" descr="http://lichnosti.net/photos/2330/128380154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4324350" cy="649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00364" y="357166"/>
            <a:ext cx="271464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928662" y="2285992"/>
            <a:ext cx="278608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214942" y="2285992"/>
            <a:ext cx="278608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2571736" y="1643050"/>
            <a:ext cx="57150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5643570" y="1714488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71802" y="428604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Основні методи селекції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2976" y="2571744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штучний добір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3570" y="264318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гібридизація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239000" cy="605808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Теорія штучного добору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6143636" cy="82868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</a:t>
            </a:r>
            <a:r>
              <a:rPr lang="ru-RU" sz="1800" dirty="0" err="1" smtClean="0"/>
              <a:t>Теорію</a:t>
            </a:r>
            <a:r>
              <a:rPr lang="ru-RU" sz="1800" dirty="0" smtClean="0"/>
              <a:t> штучного добору створив </a:t>
            </a:r>
            <a:r>
              <a:rPr lang="ru-RU" sz="1800" dirty="0" err="1" smtClean="0"/>
              <a:t>видатний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англійський</a:t>
            </a:r>
            <a:r>
              <a:rPr lang="ru-RU" sz="1800" dirty="0" smtClean="0"/>
              <a:t> учений </a:t>
            </a:r>
            <a:r>
              <a:rPr lang="ru-RU" sz="1800" b="1" dirty="0" smtClean="0"/>
              <a:t>Ч. </a:t>
            </a:r>
            <a:r>
              <a:rPr lang="ru-RU" sz="1800" b="1" dirty="0" err="1" smtClean="0"/>
              <a:t>Дарвін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   </a:t>
            </a:r>
            <a:r>
              <a:rPr lang="ru-RU" sz="1800" dirty="0" err="1" smtClean="0"/>
              <a:t>Основні</a:t>
            </a:r>
            <a:r>
              <a:rPr lang="ru-RU" sz="1800" dirty="0" smtClean="0"/>
              <a:t> </a:t>
            </a:r>
            <a:r>
              <a:rPr lang="ru-RU" sz="1800" dirty="0" err="1" smtClean="0"/>
              <a:t>положення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своєї</a:t>
            </a:r>
            <a:r>
              <a:rPr lang="ru-RU" sz="1800" dirty="0" smtClean="0"/>
              <a:t> </a:t>
            </a:r>
            <a:r>
              <a:rPr lang="ru-RU" sz="1800" dirty="0" err="1" smtClean="0"/>
              <a:t>теорії</a:t>
            </a:r>
            <a:r>
              <a:rPr lang="ru-RU" sz="1800" dirty="0" smtClean="0"/>
              <a:t> </a:t>
            </a:r>
            <a:r>
              <a:rPr lang="ru-RU" sz="1800" dirty="0" err="1" smtClean="0"/>
              <a:t>він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виклав</a:t>
            </a:r>
            <a:r>
              <a:rPr lang="ru-RU" sz="1800" dirty="0" smtClean="0"/>
              <a:t> у </a:t>
            </a:r>
            <a:r>
              <a:rPr lang="ru-RU" sz="1800" dirty="0" err="1" smtClean="0"/>
              <a:t>праці</a:t>
            </a:r>
            <a:r>
              <a:rPr lang="ru-RU" sz="1800" dirty="0" smtClean="0"/>
              <a:t> «</a:t>
            </a:r>
            <a:r>
              <a:rPr lang="ru-RU" sz="1800" dirty="0" err="1" smtClean="0"/>
              <a:t>Походження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видів</a:t>
            </a:r>
            <a:r>
              <a:rPr lang="ru-RU" sz="1800" dirty="0" smtClean="0"/>
              <a:t> шляхом природного добору,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збереження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обраних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порід</a:t>
            </a:r>
            <a:r>
              <a:rPr lang="ru-RU" sz="1800" dirty="0" smtClean="0"/>
              <a:t> у </a:t>
            </a:r>
            <a:r>
              <a:rPr lang="ru-RU" sz="1800" dirty="0" err="1" smtClean="0"/>
              <a:t>боротьбі</a:t>
            </a:r>
            <a:r>
              <a:rPr lang="ru-RU" sz="1800" dirty="0" smtClean="0"/>
              <a:t> за </a:t>
            </a:r>
            <a:r>
              <a:rPr lang="ru-RU" sz="1800" dirty="0" err="1" smtClean="0"/>
              <a:t>життя</a:t>
            </a:r>
            <a:r>
              <a:rPr lang="ru-RU" sz="1800" dirty="0" smtClean="0"/>
              <a:t>»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розвинув</a:t>
            </a:r>
            <a:r>
              <a:rPr lang="ru-RU" sz="1800" dirty="0" smtClean="0"/>
              <a:t> у </a:t>
            </a:r>
            <a:r>
              <a:rPr lang="ru-RU" sz="1800" dirty="0" err="1" smtClean="0"/>
              <a:t>праці</a:t>
            </a:r>
            <a:r>
              <a:rPr lang="ru-RU" sz="1800" dirty="0" smtClean="0"/>
              <a:t> «</a:t>
            </a:r>
            <a:r>
              <a:rPr lang="ru-RU" sz="1800" dirty="0" err="1" smtClean="0"/>
              <a:t>Зміни</a:t>
            </a:r>
            <a:r>
              <a:rPr lang="ru-RU" sz="1800" dirty="0" smtClean="0"/>
              <a:t> </a:t>
            </a:r>
            <a:r>
              <a:rPr lang="ru-RU" sz="1800" dirty="0" err="1" smtClean="0"/>
              <a:t>свійських</a:t>
            </a:r>
            <a:r>
              <a:rPr lang="ru-RU" sz="1800" dirty="0" smtClean="0"/>
              <a:t> </a:t>
            </a:r>
            <a:r>
              <a:rPr lang="ru-RU" sz="1800" dirty="0" err="1" smtClean="0"/>
              <a:t>тварин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культурних</a:t>
            </a:r>
            <a:r>
              <a:rPr lang="ru-RU" sz="1800" dirty="0" smtClean="0"/>
              <a:t> рослин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</a:t>
            </a:r>
            <a:r>
              <a:rPr lang="ru-RU" sz="1800" dirty="0" err="1" smtClean="0"/>
              <a:t>впливом</a:t>
            </a:r>
            <a:r>
              <a:rPr lang="ru-RU" sz="1800" dirty="0" smtClean="0"/>
              <a:t> </a:t>
            </a:r>
            <a:r>
              <a:rPr lang="ru-RU" sz="1800" dirty="0" err="1" smtClean="0"/>
              <a:t>одомашнення</a:t>
            </a:r>
            <a:r>
              <a:rPr lang="ru-RU" sz="1800" dirty="0" smtClean="0"/>
              <a:t>».</a:t>
            </a:r>
          </a:p>
          <a:p>
            <a:pPr>
              <a:buNone/>
            </a:pPr>
            <a:r>
              <a:rPr lang="ru-RU" sz="1800" dirty="0" smtClean="0"/>
              <a:t>    На думку Ч. </a:t>
            </a:r>
            <a:r>
              <a:rPr lang="ru-RU" sz="1800" dirty="0" err="1" smtClean="0"/>
              <a:t>Дарвіна</a:t>
            </a:r>
            <a:r>
              <a:rPr lang="ru-RU" sz="1800" dirty="0" smtClean="0"/>
              <a:t>, </a:t>
            </a:r>
            <a:r>
              <a:rPr lang="ru-RU" sz="1800" dirty="0" err="1" smtClean="0"/>
              <a:t>формування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порід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сортів</a:t>
            </a:r>
            <a:r>
              <a:rPr lang="ru-RU" sz="1800" dirty="0" smtClean="0"/>
              <a:t> </a:t>
            </a:r>
            <a:r>
              <a:rPr lang="ru-RU" sz="1800" dirty="0" err="1" smtClean="0"/>
              <a:t>почалося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приручення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людиною</a:t>
            </a:r>
            <a:r>
              <a:rPr lang="ru-RU" sz="1800" dirty="0" smtClean="0"/>
              <a:t> диких </a:t>
            </a:r>
            <a:r>
              <a:rPr lang="ru-RU" sz="1800" dirty="0" err="1" smtClean="0"/>
              <a:t>видів</a:t>
            </a:r>
            <a:r>
              <a:rPr lang="ru-RU" sz="1800" dirty="0" smtClean="0"/>
              <a:t> </a:t>
            </a:r>
            <a:r>
              <a:rPr lang="ru-RU" sz="1800" dirty="0" err="1" smtClean="0"/>
              <a:t>тварин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вирощування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диких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видів</a:t>
            </a:r>
            <a:r>
              <a:rPr lang="ru-RU" sz="1800" dirty="0" smtClean="0"/>
              <a:t> рослин. </a:t>
            </a:r>
            <a:r>
              <a:rPr lang="ru-RU" sz="1800" dirty="0" err="1" smtClean="0"/>
              <a:t>Адже</a:t>
            </a:r>
            <a:r>
              <a:rPr lang="ru-RU" sz="1800" dirty="0" smtClean="0"/>
              <a:t> в </a:t>
            </a:r>
            <a:r>
              <a:rPr lang="ru-RU" sz="1800" dirty="0" err="1" smtClean="0"/>
              <a:t>основі</a:t>
            </a:r>
            <a:r>
              <a:rPr lang="ru-RU" sz="1800" dirty="0" smtClean="0"/>
              <a:t> </a:t>
            </a:r>
            <a:r>
              <a:rPr lang="ru-RU" sz="1800" dirty="0" err="1" smtClean="0"/>
              <a:t>значного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різноманіття</a:t>
            </a:r>
            <a:r>
              <a:rPr lang="ru-RU" sz="1800" dirty="0" smtClean="0"/>
              <a:t> </a:t>
            </a:r>
            <a:r>
              <a:rPr lang="ru-RU" sz="1800" dirty="0" err="1" smtClean="0"/>
              <a:t>порід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сортів</a:t>
            </a:r>
            <a:r>
              <a:rPr lang="ru-RU" sz="1800" dirty="0" smtClean="0"/>
              <a:t> </a:t>
            </a:r>
            <a:r>
              <a:rPr lang="ru-RU" sz="1800" dirty="0" err="1" smtClean="0"/>
              <a:t>лежить</a:t>
            </a:r>
            <a:r>
              <a:rPr lang="ru-RU" sz="1800" dirty="0" smtClean="0"/>
              <a:t> </a:t>
            </a:r>
            <a:r>
              <a:rPr lang="ru-RU" sz="1800" dirty="0" err="1" smtClean="0"/>
              <a:t>лише</a:t>
            </a:r>
            <a:r>
              <a:rPr lang="ru-RU" sz="1800" dirty="0" smtClean="0"/>
              <a:t> невелика </a:t>
            </a:r>
            <a:r>
              <a:rPr lang="ru-RU" sz="1800" dirty="0" err="1" smtClean="0"/>
              <a:t>кількість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видів</a:t>
            </a:r>
            <a:r>
              <a:rPr lang="ru-RU" sz="1800" dirty="0" smtClean="0"/>
              <a:t> диких </a:t>
            </a:r>
            <a:r>
              <a:rPr lang="ru-RU" sz="1800" dirty="0" err="1" smtClean="0"/>
              <a:t>предків</a:t>
            </a:r>
            <a:r>
              <a:rPr lang="ru-RU" sz="1800" dirty="0" smtClean="0"/>
              <a:t>. </a:t>
            </a:r>
            <a:r>
              <a:rPr lang="ru-RU" sz="1800" dirty="0" err="1" smtClean="0"/>
              <a:t>Тож</a:t>
            </a:r>
            <a:r>
              <a:rPr lang="ru-RU" sz="1800" dirty="0" smtClean="0"/>
              <a:t> порода </a:t>
            </a:r>
            <a:r>
              <a:rPr lang="ru-RU" sz="1800" dirty="0" err="1" smtClean="0"/>
              <a:t>тварин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сорт рослин не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  <a:r>
              <a:rPr lang="ru-RU" sz="1800" dirty="0" err="1" smtClean="0"/>
              <a:t>самостійним</a:t>
            </a:r>
            <a:r>
              <a:rPr lang="ru-RU" sz="1800" dirty="0" smtClean="0"/>
              <a:t> видом, а </a:t>
            </a:r>
            <a:r>
              <a:rPr lang="ru-RU" sz="1800" dirty="0" err="1" smtClean="0"/>
              <a:t>лише</a:t>
            </a:r>
            <a:r>
              <a:rPr lang="ru-RU" sz="1800" dirty="0" smtClean="0"/>
              <a:t> </a:t>
            </a:r>
            <a:r>
              <a:rPr lang="ru-RU" sz="1800" dirty="0" err="1" smtClean="0"/>
              <a:t>групою</a:t>
            </a:r>
            <a:r>
              <a:rPr lang="ru-RU" sz="1800" dirty="0" smtClean="0"/>
              <a:t> </a:t>
            </a:r>
            <a:r>
              <a:rPr lang="ru-RU" sz="1800" dirty="0" err="1" smtClean="0"/>
              <a:t>особин</a:t>
            </a:r>
            <a:r>
              <a:rPr lang="ru-RU" sz="1800" dirty="0" smtClean="0"/>
              <a:t> </a:t>
            </a:r>
            <a:r>
              <a:rPr lang="ru-RU" sz="1800" dirty="0" err="1" smtClean="0"/>
              <a:t>певного</a:t>
            </a:r>
            <a:r>
              <a:rPr lang="ru-RU" sz="1800" dirty="0" smtClean="0"/>
              <a:t> виду (</a:t>
            </a:r>
            <a:r>
              <a:rPr lang="ru-RU" sz="1800" dirty="0" err="1" smtClean="0"/>
              <a:t>штучна</a:t>
            </a:r>
            <a:r>
              <a:rPr lang="ru-RU" sz="1800" dirty="0" smtClean="0"/>
              <a:t> </a:t>
            </a:r>
            <a:r>
              <a:rPr lang="ru-RU" sz="1800" dirty="0" err="1" smtClean="0"/>
              <a:t>популяція</a:t>
            </a:r>
            <a:r>
              <a:rPr lang="ru-RU" sz="1800" dirty="0" smtClean="0"/>
              <a:t>), яка </a:t>
            </a:r>
            <a:r>
              <a:rPr lang="ru-RU" sz="1800" dirty="0" err="1" smtClean="0"/>
              <a:t>відрізняється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інших</a:t>
            </a:r>
            <a:r>
              <a:rPr lang="ru-RU" sz="1800" dirty="0" smtClean="0"/>
              <a:t> </a:t>
            </a:r>
            <a:r>
              <a:rPr lang="ru-RU" sz="1800" dirty="0" err="1" smtClean="0"/>
              <a:t>подібних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сукупностей</a:t>
            </a:r>
            <a:r>
              <a:rPr lang="ru-RU" sz="1800" dirty="0" smtClean="0"/>
              <a:t> </a:t>
            </a:r>
            <a:r>
              <a:rPr lang="ru-RU" sz="1800" dirty="0" err="1" smtClean="0"/>
              <a:t>певними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спадковими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ознаками</a:t>
            </a:r>
            <a:r>
              <a:rPr lang="ru-RU" sz="1800" dirty="0" smtClean="0"/>
              <a:t>.</a:t>
            </a:r>
          </a:p>
          <a:p>
            <a:endParaRPr lang="ru-RU" dirty="0"/>
          </a:p>
        </p:txBody>
      </p:sp>
      <p:pic>
        <p:nvPicPr>
          <p:cNvPr id="17410" name="Picture 2" descr="http://elementy.ru/images/eltpub/darwin_evolution_14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3160" y="1000108"/>
            <a:ext cx="312084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7239000" cy="4846320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Штучний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добір</a:t>
            </a:r>
            <a:r>
              <a:rPr lang="ru-RU" sz="2000" b="1" dirty="0" smtClean="0"/>
              <a:t> </a:t>
            </a:r>
            <a:r>
              <a:rPr lang="ru-RU" sz="2000" dirty="0" smtClean="0"/>
              <a:t>—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вибір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господарсько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найцінніших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, рослин, </a:t>
            </a:r>
            <a:r>
              <a:rPr lang="ru-RU" sz="2000" dirty="0" err="1" smtClean="0"/>
              <a:t>мікроорганізмів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одержання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них </a:t>
            </a:r>
            <a:r>
              <a:rPr lang="ru-RU" sz="2000" dirty="0" err="1" smtClean="0"/>
              <a:t>нащадків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бажаними</a:t>
            </a:r>
            <a:r>
              <a:rPr lang="ru-RU" sz="2000" dirty="0" smtClean="0"/>
              <a:t> станами </a:t>
            </a:r>
            <a:r>
              <a:rPr lang="ru-RU" sz="2000" dirty="0" err="1" smtClean="0"/>
              <a:t>ознак</a:t>
            </a:r>
            <a:r>
              <a:rPr lang="ru-RU" sz="2000" dirty="0" smtClean="0"/>
              <a:t>.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найважливішим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елементом</a:t>
            </a:r>
            <a:r>
              <a:rPr lang="ru-RU" sz="2000" dirty="0" smtClean="0"/>
              <a:t> </a:t>
            </a:r>
            <a:r>
              <a:rPr lang="ru-RU" sz="2000" dirty="0" err="1" smtClean="0"/>
              <a:t>будь-якої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селекційної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, </a:t>
            </a:r>
            <a:r>
              <a:rPr lang="ru-RU" sz="2000" dirty="0" err="1" smtClean="0"/>
              <a:t>необхідним</a:t>
            </a:r>
            <a:r>
              <a:rPr lang="ru-RU" sz="2000" dirty="0" smtClean="0"/>
              <a:t> не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збереження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досягнутих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результатів</a:t>
            </a:r>
            <a:r>
              <a:rPr lang="ru-RU" sz="2000" dirty="0" smtClean="0"/>
              <a:t>, а </a:t>
            </a:r>
            <a:r>
              <a:rPr lang="ru-RU" sz="2000" dirty="0" err="1" smtClean="0"/>
              <a:t>й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їхнього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подальшого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вдосконалення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14612" y="2500306"/>
            <a:ext cx="2643206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57224" y="4143380"/>
            <a:ext cx="242889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786314" y="4143380"/>
            <a:ext cx="242889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500298" y="3786190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357818" y="3786190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929190" y="5500702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929190" y="5857892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071802" y="2714620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Штучний добір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442913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Несвідомий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628" y="4286256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bg1"/>
                </a:solidFill>
              </a:rPr>
              <a:t>Плановий (методичний)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6380" y="535782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Індивідуальний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286380" y="571501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Масовий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7239000" cy="27860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</a:t>
            </a:r>
            <a:r>
              <a:rPr lang="ru-RU" sz="1800" dirty="0" err="1" smtClean="0"/>
              <a:t>Ознаки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стани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організмів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відбирає</a:t>
            </a:r>
            <a:r>
              <a:rPr lang="ru-RU" sz="1800" dirty="0" smtClean="0"/>
              <a:t> </a:t>
            </a:r>
            <a:r>
              <a:rPr lang="ru-RU" sz="1800" dirty="0" err="1" smtClean="0"/>
              <a:t>людина</a:t>
            </a:r>
            <a:r>
              <a:rPr lang="ru-RU" sz="1800" dirty="0" smtClean="0"/>
              <a:t>, не </a:t>
            </a:r>
            <a:r>
              <a:rPr lang="ru-RU" sz="1800" dirty="0" err="1" smtClean="0"/>
              <a:t>завжди</a:t>
            </a:r>
            <a:r>
              <a:rPr lang="ru-RU" sz="1800" dirty="0" smtClean="0"/>
              <a:t> </a:t>
            </a:r>
            <a:r>
              <a:rPr lang="ru-RU" sz="1800" dirty="0" err="1" smtClean="0"/>
              <a:t>виявляються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корисними</a:t>
            </a:r>
            <a:r>
              <a:rPr lang="ru-RU" sz="1800" dirty="0" smtClean="0"/>
              <a:t> для самих </a:t>
            </a:r>
            <a:r>
              <a:rPr lang="ru-RU" sz="1800" dirty="0" err="1" smtClean="0"/>
              <a:t>організмів</a:t>
            </a:r>
            <a:r>
              <a:rPr lang="ru-RU" sz="1800" dirty="0" smtClean="0"/>
              <a:t>: </a:t>
            </a:r>
            <a:r>
              <a:rPr lang="ru-RU" sz="1800" dirty="0" err="1" smtClean="0"/>
              <a:t>створені</a:t>
            </a:r>
            <a:r>
              <a:rPr lang="ru-RU" sz="1800" dirty="0" smtClean="0"/>
              <a:t> породи </a:t>
            </a:r>
            <a:r>
              <a:rPr lang="ru-RU" sz="1800" dirty="0" err="1" smtClean="0"/>
              <a:t>чи</a:t>
            </a:r>
            <a:r>
              <a:rPr lang="ru-RU" sz="1800" dirty="0" smtClean="0"/>
              <a:t> </a:t>
            </a:r>
            <a:r>
              <a:rPr lang="ru-RU" sz="1800" dirty="0" err="1" smtClean="0"/>
              <a:t>сорти</a:t>
            </a:r>
            <a:r>
              <a:rPr lang="ru-RU" sz="1800" dirty="0" smtClean="0"/>
              <a:t> часто </a:t>
            </a:r>
            <a:r>
              <a:rPr lang="ru-RU" sz="1800" dirty="0" err="1" smtClean="0"/>
              <a:t>вже</a:t>
            </a:r>
            <a:r>
              <a:rPr lang="ru-RU" sz="1800" dirty="0" smtClean="0"/>
              <a:t> не </a:t>
            </a:r>
            <a:r>
              <a:rPr lang="ru-RU" sz="1800" dirty="0" err="1" smtClean="0"/>
              <a:t>здатні</a:t>
            </a:r>
            <a:r>
              <a:rPr lang="ru-RU" sz="1800" dirty="0" smtClean="0"/>
              <a:t> до </a:t>
            </a:r>
            <a:r>
              <a:rPr lang="ru-RU" sz="1800" dirty="0" err="1" smtClean="0"/>
              <a:t>самостійного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існування</a:t>
            </a:r>
            <a:r>
              <a:rPr lang="ru-RU" sz="1800" dirty="0" smtClean="0"/>
              <a:t> в </a:t>
            </a:r>
            <a:r>
              <a:rPr lang="ru-RU" sz="1800" dirty="0" err="1" smtClean="0"/>
              <a:t>природі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потребують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постійної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турботи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боку </a:t>
            </a:r>
            <a:r>
              <a:rPr lang="ru-RU" sz="1800" dirty="0" err="1" smtClean="0"/>
              <a:t>людини</a:t>
            </a:r>
            <a:r>
              <a:rPr lang="ru-RU" sz="1800" dirty="0" smtClean="0"/>
              <a:t>. </a:t>
            </a:r>
            <a:r>
              <a:rPr lang="ru-RU" sz="1800" dirty="0" err="1" smtClean="0"/>
              <a:t>Наприклад</a:t>
            </a:r>
            <a:r>
              <a:rPr lang="ru-RU" sz="1800" dirty="0" smtClean="0"/>
              <a:t>, </a:t>
            </a:r>
            <a:r>
              <a:rPr lang="ru-RU" sz="1800" dirty="0" err="1" smtClean="0"/>
              <a:t>важко</a:t>
            </a:r>
            <a:r>
              <a:rPr lang="ru-RU" sz="1800" dirty="0" smtClean="0"/>
              <a:t> </a:t>
            </a:r>
            <a:r>
              <a:rPr lang="ru-RU" sz="1800" dirty="0" err="1" smtClean="0"/>
              <a:t>собі</a:t>
            </a:r>
            <a:r>
              <a:rPr lang="ru-RU" sz="1800" dirty="0" smtClean="0"/>
              <a:t> </a:t>
            </a:r>
            <a:r>
              <a:rPr lang="ru-RU" sz="1800" dirty="0" err="1" smtClean="0"/>
              <a:t>уявити</a:t>
            </a:r>
            <a:r>
              <a:rPr lang="ru-RU" sz="1800" dirty="0" smtClean="0"/>
              <a:t>, як </a:t>
            </a:r>
            <a:r>
              <a:rPr lang="ru-RU" sz="1800" dirty="0" err="1" smtClean="0"/>
              <a:t>можуть</a:t>
            </a:r>
            <a:r>
              <a:rPr lang="ru-RU" sz="1800" dirty="0" smtClean="0"/>
              <a:t> </a:t>
            </a:r>
            <a:r>
              <a:rPr lang="ru-RU" sz="1800" dirty="0" err="1" smtClean="0"/>
              <a:t>врятуватися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хижаків</a:t>
            </a:r>
            <a:r>
              <a:rPr lang="ru-RU" sz="1800" dirty="0" smtClean="0"/>
              <a:t> </a:t>
            </a:r>
            <a:r>
              <a:rPr lang="ru-RU" sz="1800" dirty="0" err="1" smtClean="0"/>
              <a:t>представники</a:t>
            </a:r>
            <a:r>
              <a:rPr lang="ru-RU" sz="1800" dirty="0" smtClean="0"/>
              <a:t> </a:t>
            </a:r>
            <a:r>
              <a:rPr lang="ru-RU" sz="1800" dirty="0" err="1" smtClean="0"/>
              <a:t>м'ясних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порід</a:t>
            </a:r>
            <a:r>
              <a:rPr lang="ru-RU" sz="1800" dirty="0" smtClean="0"/>
              <a:t> </a:t>
            </a:r>
            <a:r>
              <a:rPr lang="ru-RU" sz="1800" dirty="0" err="1" smtClean="0"/>
              <a:t>великої</a:t>
            </a:r>
            <a:r>
              <a:rPr lang="ru-RU" sz="1800" dirty="0" smtClean="0"/>
              <a:t> </a:t>
            </a:r>
            <a:r>
              <a:rPr lang="ru-RU" sz="1800" dirty="0" err="1" smtClean="0"/>
              <a:t>рогатої</a:t>
            </a:r>
            <a:r>
              <a:rPr lang="ru-RU" sz="1800" dirty="0" smtClean="0"/>
              <a:t> </a:t>
            </a:r>
            <a:r>
              <a:rPr lang="ru-RU" sz="1800" dirty="0" err="1" smtClean="0"/>
              <a:t>худоби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масивним</a:t>
            </a:r>
            <a:r>
              <a:rPr lang="ru-RU" sz="1800" dirty="0" smtClean="0"/>
              <a:t> </a:t>
            </a:r>
            <a:r>
              <a:rPr lang="ru-RU" sz="1800" dirty="0" err="1" smtClean="0"/>
              <a:t>тілом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короткими ногами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півень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дуже</a:t>
            </a:r>
            <a:r>
              <a:rPr lang="ru-RU" sz="1800" dirty="0" smtClean="0"/>
              <a:t> </a:t>
            </a:r>
            <a:r>
              <a:rPr lang="ru-RU" sz="1800" dirty="0" err="1" smtClean="0"/>
              <a:t>довгим</a:t>
            </a:r>
            <a:r>
              <a:rPr lang="ru-RU" sz="1800" dirty="0" smtClean="0"/>
              <a:t> хвостом.</a:t>
            </a:r>
            <a:endParaRPr lang="ru-RU" sz="1800" dirty="0"/>
          </a:p>
        </p:txBody>
      </p:sp>
      <p:pic>
        <p:nvPicPr>
          <p:cNvPr id="31746" name="Picture 2" descr="Напрям селекці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7178057" cy="3071834"/>
          </a:xfrm>
          <a:prstGeom prst="rect">
            <a:avLst/>
          </a:prstGeom>
          <a:noFill/>
        </p:spPr>
      </p:pic>
      <p:pic>
        <p:nvPicPr>
          <p:cNvPr id="31748" name="Picture 4" descr="Довгий хвіс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1857364"/>
            <a:ext cx="1245884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928670"/>
            <a:ext cx="8143932" cy="22145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    </a:t>
            </a:r>
            <a:r>
              <a:rPr lang="ru-RU" sz="2000" b="1" dirty="0" smtClean="0"/>
              <a:t>У </a:t>
            </a:r>
            <a:r>
              <a:rPr lang="ru-RU" sz="2000" b="1" dirty="0" err="1" smtClean="0"/>
              <a:t>процесі</a:t>
            </a:r>
            <a:r>
              <a:rPr lang="ru-RU" sz="2000" b="1" dirty="0" smtClean="0"/>
              <a:t> штучного добору </a:t>
            </a:r>
            <a:r>
              <a:rPr lang="ru-RU" sz="2000" b="1" dirty="0" err="1" smtClean="0"/>
              <a:t>модифікаційна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мінливість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організмів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зростає</a:t>
            </a:r>
            <a:r>
              <a:rPr lang="ru-RU" sz="2000" b="1" dirty="0" smtClean="0"/>
              <a:t>, а </a:t>
            </a:r>
            <a:r>
              <a:rPr lang="ru-RU" sz="2000" b="1" dirty="0" err="1" smtClean="0"/>
              <a:t>їхня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загальна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життєздатність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знижується</a:t>
            </a:r>
            <a:r>
              <a:rPr lang="ru-RU" sz="2000" dirty="0" smtClean="0"/>
              <a:t>. На породу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сорт, </a:t>
            </a:r>
            <a:r>
              <a:rPr lang="ru-RU" sz="2000" dirty="0" err="1" smtClean="0"/>
              <a:t>створені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людиною</a:t>
            </a:r>
            <a:r>
              <a:rPr lang="ru-RU" sz="2000" dirty="0" smtClean="0"/>
              <a:t>, </a:t>
            </a:r>
            <a:r>
              <a:rPr lang="ru-RU" sz="2000" dirty="0" err="1" smtClean="0"/>
              <a:t>одночасно</a:t>
            </a:r>
            <a:r>
              <a:rPr lang="ru-RU" sz="2000" dirty="0" smtClean="0"/>
              <a:t> </a:t>
            </a:r>
            <a:r>
              <a:rPr lang="ru-RU" sz="2000" dirty="0" err="1" smtClean="0"/>
              <a:t>діє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весь комплекс </a:t>
            </a:r>
            <a:r>
              <a:rPr lang="ru-RU" sz="2000" dirty="0" err="1" smtClean="0"/>
              <a:t>факторів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навколишнього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середовища</a:t>
            </a:r>
            <a:r>
              <a:rPr lang="ru-RU" sz="2000" dirty="0" smtClean="0"/>
              <a:t> (</a:t>
            </a:r>
            <a:r>
              <a:rPr lang="ru-RU" sz="2000" dirty="0" err="1" smtClean="0"/>
              <a:t>кліматичні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умови</a:t>
            </a:r>
            <a:r>
              <a:rPr lang="ru-RU" sz="2000" dirty="0" smtClean="0"/>
              <a:t>, </a:t>
            </a:r>
            <a:r>
              <a:rPr lang="ru-RU" sz="2000" dirty="0" err="1" smtClean="0"/>
              <a:t>вплив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організмів</a:t>
            </a:r>
            <a:r>
              <a:rPr lang="ru-RU" sz="2000" dirty="0" smtClean="0"/>
              <a:t>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). Тому </a:t>
            </a:r>
            <a:r>
              <a:rPr lang="ru-RU" sz="2000" dirty="0" err="1" smtClean="0"/>
              <a:t>людина</a:t>
            </a:r>
            <a:r>
              <a:rPr lang="ru-RU" sz="2000" dirty="0" smtClean="0"/>
              <a:t> повинна </a:t>
            </a:r>
            <a:r>
              <a:rPr lang="ru-RU" sz="2000" dirty="0" err="1" smtClean="0"/>
              <a:t>створювати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умови</a:t>
            </a:r>
            <a:r>
              <a:rPr lang="ru-RU" sz="2000" dirty="0" smtClean="0"/>
              <a:t>, </a:t>
            </a:r>
            <a:r>
              <a:rPr lang="ru-RU" sz="2000" dirty="0" err="1" smtClean="0"/>
              <a:t>найсприятливіші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тих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ознак</a:t>
            </a:r>
            <a:r>
              <a:rPr lang="ru-RU" sz="2000" dirty="0" smtClean="0"/>
              <a:t> та </a:t>
            </a:r>
            <a:r>
              <a:rPr lang="ru-RU" sz="2000" dirty="0" err="1" smtClean="0"/>
              <a:t>їхніх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станів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229</TotalTime>
  <Words>1918</Words>
  <Application>Microsoft Office PowerPoint</Application>
  <PresentationFormat>Экран (4:3)</PresentationFormat>
  <Paragraphs>67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Изящная</vt:lpstr>
      <vt:lpstr>Генетичні основи селекції організмів. Методи селекції</vt:lpstr>
      <vt:lpstr>Презентация PowerPoint</vt:lpstr>
      <vt:lpstr>Завдання сучасної селекції</vt:lpstr>
      <vt:lpstr>Презентация PowerPoint</vt:lpstr>
      <vt:lpstr>Презентация PowerPoint</vt:lpstr>
      <vt:lpstr>Теорія штучного добору</vt:lpstr>
      <vt:lpstr>Презентация PowerPoint</vt:lpstr>
      <vt:lpstr>Презентация PowerPoint</vt:lpstr>
      <vt:lpstr>Презентация PowerPoint</vt:lpstr>
      <vt:lpstr>Масовий та індивідуальний штучні добори</vt:lpstr>
      <vt:lpstr>Презентация PowerPoint</vt:lpstr>
      <vt:lpstr>Гібриди рослин Жовтий кавун</vt:lpstr>
      <vt:lpstr>Фіолетова картопля</vt:lpstr>
      <vt:lpstr>Капуста романеско</vt:lpstr>
      <vt:lpstr>Неші</vt:lpstr>
      <vt:lpstr>Юзу</vt:lpstr>
      <vt:lpstr>Гібриди тварин Кіт саванна</vt:lpstr>
      <vt:lpstr>лігр</vt:lpstr>
      <vt:lpstr>мул</vt:lpstr>
      <vt:lpstr>Зеброїд</vt:lpstr>
      <vt:lpstr>Гібридний фазан</vt:lpstr>
      <vt:lpstr>собакововк</vt:lpstr>
      <vt:lpstr>Презентация PowerPoint</vt:lpstr>
      <vt:lpstr>Презентация PowerPoint</vt:lpstr>
      <vt:lpstr>Презентация PowerPoint</vt:lpstr>
      <vt:lpstr>Неспоріднене схрещування</vt:lpstr>
      <vt:lpstr>Презентация PowerPoint</vt:lpstr>
      <vt:lpstr>Безпліддя міжвидових гібридів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Генетичні основи селекції організмів. Методи селекції</dc:title>
  <dc:creator>Admin</dc:creator>
  <cp:lastModifiedBy>User</cp:lastModifiedBy>
  <cp:revision>26</cp:revision>
  <dcterms:created xsi:type="dcterms:W3CDTF">2013-12-12T21:21:15Z</dcterms:created>
  <dcterms:modified xsi:type="dcterms:W3CDTF">2013-12-16T08:50:26Z</dcterms:modified>
</cp:coreProperties>
</file>