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E5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0"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296DE-81B5-4040-B115-257909036393}" type="datetimeFigureOut">
              <a:rPr lang="ru-RU" smtClean="0"/>
              <a:pPr/>
              <a:t>02.12.2013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E018354-ACD6-4BC8-90DA-723E3D5796B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B3296DE-81B5-4040-B115-257909036393}" type="datetimeFigureOut">
              <a:rPr lang="ru-RU" smtClean="0"/>
              <a:pPr/>
              <a:t>02.12.2013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E018354-ACD6-4BC8-90DA-723E3D5796B4}"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296DE-81B5-4040-B115-257909036393}" type="datetimeFigureOut">
              <a:rPr lang="ru-RU" smtClean="0"/>
              <a:pPr/>
              <a:t>02.12.2013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E018354-ACD6-4BC8-90DA-723E3D5796B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B3296DE-81B5-4040-B115-257909036393}" type="datetimeFigureOut">
              <a:rPr lang="ru-RU" smtClean="0"/>
              <a:pPr/>
              <a:t>02.12.2013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018354-ACD6-4BC8-90DA-723E3D5796B4}"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B3296DE-81B5-4040-B115-257909036393}"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018354-ACD6-4BC8-90DA-723E3D5796B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296DE-81B5-4040-B115-257909036393}" type="datetimeFigureOut">
              <a:rPr lang="ru-RU" smtClean="0"/>
              <a:pPr/>
              <a:t>02.12.2013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E018354-ACD6-4BC8-90DA-723E3D5796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27261.jpg"/>
          <p:cNvPicPr>
            <a:picLocks noChangeAspect="1"/>
          </p:cNvPicPr>
          <p:nvPr/>
        </p:nvPicPr>
        <p:blipFill>
          <a:blip r:embed="rId2"/>
          <a:stretch>
            <a:fillRect/>
          </a:stretch>
        </p:blipFill>
        <p:spPr>
          <a:xfrm>
            <a:off x="-577080" y="-432810"/>
            <a:ext cx="9721080" cy="7290810"/>
          </a:xfrm>
          <a:prstGeom prst="rect">
            <a:avLst/>
          </a:prstGeom>
        </p:spPr>
      </p:pic>
      <p:sp>
        <p:nvSpPr>
          <p:cNvPr id="2" name="Заголовок 1"/>
          <p:cNvSpPr>
            <a:spLocks noGrp="1"/>
          </p:cNvSpPr>
          <p:nvPr>
            <p:ph type="ctrTitle"/>
          </p:nvPr>
        </p:nvSpPr>
        <p:spPr>
          <a:xfrm>
            <a:off x="467544" y="5445224"/>
            <a:ext cx="8292756" cy="980680"/>
          </a:xfrm>
          <a:noFill/>
          <a:ln w="57150">
            <a:noFill/>
          </a:ln>
        </p:spPr>
        <p:txBody>
          <a:bodyPr/>
          <a:lstStyle/>
          <a:p>
            <a:r>
              <a:rPr lang="ru-RU" sz="5400" dirty="0" err="1" smtClean="0">
                <a:solidFill>
                  <a:srgbClr val="FFFF00"/>
                </a:solidFill>
                <a:effectLst>
                  <a:outerShdw blurRad="38100" dist="38100" dir="2700000" algn="tl">
                    <a:srgbClr val="000000">
                      <a:alpha val="43137"/>
                    </a:srgbClr>
                  </a:outerShdw>
                </a:effectLst>
                <a:latin typeface="Comic Sans MS" pitchFamily="66" charset="0"/>
              </a:rPr>
              <a:t>Селекц</a:t>
            </a:r>
            <a:r>
              <a:rPr lang="uk-UA" sz="5400" dirty="0" err="1" smtClean="0">
                <a:solidFill>
                  <a:srgbClr val="FFFF00"/>
                </a:solidFill>
                <a:latin typeface="Comic Sans MS" pitchFamily="66" charset="0"/>
              </a:rPr>
              <a:t>ія</a:t>
            </a:r>
            <a:r>
              <a:rPr lang="uk-UA" sz="5400" dirty="0" smtClean="0">
                <a:solidFill>
                  <a:srgbClr val="FFFF00"/>
                </a:solidFill>
                <a:latin typeface="Comic Sans MS" pitchFamily="66" charset="0"/>
              </a:rPr>
              <a:t> організмів</a:t>
            </a:r>
            <a:endParaRPr lang="ru-RU" sz="5400" dirty="0">
              <a:solidFill>
                <a:srgbClr val="FFFF00"/>
              </a:solidFill>
              <a:latin typeface="Comic Sans MS"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вавав.jpeg"/>
          <p:cNvPicPr>
            <a:picLocks noChangeAspect="1"/>
          </p:cNvPicPr>
          <p:nvPr/>
        </p:nvPicPr>
        <p:blipFill>
          <a:blip r:embed="rId2"/>
          <a:stretch>
            <a:fillRect/>
          </a:stretch>
        </p:blipFill>
        <p:spPr>
          <a:xfrm>
            <a:off x="4775515" y="4337720"/>
            <a:ext cx="4368485" cy="2520280"/>
          </a:xfrm>
          <a:prstGeom prst="rect">
            <a:avLst/>
          </a:prstGeom>
        </p:spPr>
      </p:pic>
      <p:sp>
        <p:nvSpPr>
          <p:cNvPr id="2" name="Заголовок 1"/>
          <p:cNvSpPr>
            <a:spLocks noGrp="1"/>
          </p:cNvSpPr>
          <p:nvPr>
            <p:ph type="title"/>
          </p:nvPr>
        </p:nvSpPr>
        <p:spPr>
          <a:xfrm>
            <a:off x="683568" y="-387424"/>
            <a:ext cx="7499176" cy="1463040"/>
          </a:xfrm>
        </p:spPr>
        <p:txBody>
          <a:bodyPr>
            <a:normAutofit/>
          </a:bodyPr>
          <a:lstStyle/>
          <a:p>
            <a:r>
              <a:rPr lang="ru-RU" sz="4400" dirty="0" err="1" smtClean="0">
                <a:solidFill>
                  <a:srgbClr val="FFC000"/>
                </a:solidFill>
                <a:latin typeface="Comic Sans MS" pitchFamily="66" charset="0"/>
              </a:rPr>
              <a:t>Селекц</a:t>
            </a:r>
            <a:r>
              <a:rPr lang="uk-UA" sz="4400" dirty="0" smtClean="0">
                <a:solidFill>
                  <a:srgbClr val="FFC000"/>
                </a:solidFill>
                <a:latin typeface="Comic Sans MS" pitchFamily="66" charset="0"/>
              </a:rPr>
              <a:t>і</a:t>
            </a:r>
            <a:r>
              <a:rPr lang="ru-RU" sz="4400" dirty="0" smtClean="0">
                <a:solidFill>
                  <a:srgbClr val="FFC000"/>
                </a:solidFill>
                <a:latin typeface="Comic Sans MS" pitchFamily="66" charset="0"/>
              </a:rPr>
              <a:t>я </a:t>
            </a:r>
            <a:r>
              <a:rPr lang="ru-RU" sz="4400" dirty="0" err="1" smtClean="0">
                <a:solidFill>
                  <a:srgbClr val="FFC000"/>
                </a:solidFill>
                <a:latin typeface="Comic Sans MS" pitchFamily="66" charset="0"/>
              </a:rPr>
              <a:t>тварин</a:t>
            </a:r>
            <a:endParaRPr lang="ru-RU" sz="4400" dirty="0">
              <a:solidFill>
                <a:srgbClr val="FFC000"/>
              </a:solidFill>
              <a:latin typeface="Comic Sans MS" pitchFamily="66" charset="0"/>
            </a:endParaRPr>
          </a:p>
        </p:txBody>
      </p:sp>
      <p:sp>
        <p:nvSpPr>
          <p:cNvPr id="3" name="Содержимое 2"/>
          <p:cNvSpPr>
            <a:spLocks noGrp="1"/>
          </p:cNvSpPr>
          <p:nvPr>
            <p:ph idx="1"/>
          </p:nvPr>
        </p:nvSpPr>
        <p:spPr>
          <a:xfrm>
            <a:off x="0" y="1268760"/>
            <a:ext cx="5796136" cy="5112568"/>
          </a:xfrm>
        </p:spPr>
        <p:txBody>
          <a:bodyPr>
            <a:normAutofit fontScale="92500" lnSpcReduction="20000"/>
          </a:bodyPr>
          <a:lstStyle/>
          <a:p>
            <a:r>
              <a:rPr lang="ru-RU" dirty="0" smtClean="0">
                <a:solidFill>
                  <a:srgbClr val="002060"/>
                </a:solidFill>
              </a:rPr>
              <a:t>Як </a:t>
            </a:r>
            <a:r>
              <a:rPr lang="ru-RU" dirty="0" err="1" smtClean="0">
                <a:solidFill>
                  <a:srgbClr val="002060"/>
                </a:solidFill>
              </a:rPr>
              <a:t>і</a:t>
            </a:r>
            <a:r>
              <a:rPr lang="ru-RU" dirty="0" smtClean="0">
                <a:solidFill>
                  <a:srgbClr val="002060"/>
                </a:solidFill>
              </a:rPr>
              <a:t> в </a:t>
            </a:r>
            <a:r>
              <a:rPr lang="ru-RU" dirty="0" err="1" smtClean="0">
                <a:solidFill>
                  <a:srgbClr val="002060"/>
                </a:solidFill>
              </a:rPr>
              <a:t>селекції</a:t>
            </a:r>
            <a:r>
              <a:rPr lang="ru-RU" dirty="0" smtClean="0">
                <a:solidFill>
                  <a:srgbClr val="002060"/>
                </a:solidFill>
              </a:rPr>
              <a:t> </a:t>
            </a:r>
            <a:r>
              <a:rPr lang="ru-RU" dirty="0" err="1" smtClean="0">
                <a:solidFill>
                  <a:srgbClr val="002060"/>
                </a:solidFill>
              </a:rPr>
              <a:t>рослин</a:t>
            </a:r>
            <a:r>
              <a:rPr lang="ru-RU" dirty="0" smtClean="0">
                <a:solidFill>
                  <a:srgbClr val="002060"/>
                </a:solidFill>
              </a:rPr>
              <a:t>, на </a:t>
            </a:r>
            <a:r>
              <a:rPr lang="ru-RU" dirty="0" err="1" smtClean="0">
                <a:solidFill>
                  <a:srgbClr val="002060"/>
                </a:solidFill>
              </a:rPr>
              <a:t>ранніх</a:t>
            </a:r>
            <a:r>
              <a:rPr lang="ru-RU" dirty="0" smtClean="0">
                <a:solidFill>
                  <a:srgbClr val="002060"/>
                </a:solidFill>
              </a:rPr>
              <a:t> </a:t>
            </a:r>
            <a:r>
              <a:rPr lang="ru-RU" dirty="0" err="1" smtClean="0">
                <a:solidFill>
                  <a:srgbClr val="002060"/>
                </a:solidFill>
              </a:rPr>
              <a:t>етапах</a:t>
            </a:r>
            <a:r>
              <a:rPr lang="ru-RU" dirty="0" smtClean="0">
                <a:solidFill>
                  <a:srgbClr val="002060"/>
                </a:solidFill>
              </a:rPr>
              <a:t> </a:t>
            </a:r>
            <a:r>
              <a:rPr lang="ru-RU" dirty="0" err="1" smtClean="0">
                <a:solidFill>
                  <a:srgbClr val="002060"/>
                </a:solidFill>
              </a:rPr>
              <a:t>розвитку</a:t>
            </a:r>
            <a:r>
              <a:rPr lang="ru-RU" dirty="0" smtClean="0">
                <a:solidFill>
                  <a:srgbClr val="002060"/>
                </a:solidFill>
              </a:rPr>
              <a:t> </a:t>
            </a:r>
            <a:r>
              <a:rPr lang="ru-RU" dirty="0" err="1" smtClean="0">
                <a:solidFill>
                  <a:srgbClr val="002060"/>
                </a:solidFill>
              </a:rPr>
              <a:t>тваринництва</a:t>
            </a:r>
            <a:r>
              <a:rPr lang="ru-RU" dirty="0" smtClean="0">
                <a:solidFill>
                  <a:srgbClr val="002060"/>
                </a:solidFill>
              </a:rPr>
              <a:t> породи </a:t>
            </a:r>
            <a:r>
              <a:rPr lang="ru-RU" dirty="0" err="1" smtClean="0">
                <a:solidFill>
                  <a:srgbClr val="002060"/>
                </a:solidFill>
              </a:rPr>
              <a:t>створювалися</a:t>
            </a:r>
            <a:r>
              <a:rPr lang="ru-RU" dirty="0" smtClean="0">
                <a:solidFill>
                  <a:srgbClr val="002060"/>
                </a:solidFill>
              </a:rPr>
              <a:t> в </a:t>
            </a:r>
            <a:r>
              <a:rPr lang="ru-RU" dirty="0" err="1" smtClean="0">
                <a:solidFill>
                  <a:srgbClr val="002060"/>
                </a:solidFill>
              </a:rPr>
              <a:t>результаті</a:t>
            </a:r>
            <a:r>
              <a:rPr lang="ru-RU" dirty="0" smtClean="0">
                <a:solidFill>
                  <a:srgbClr val="002060"/>
                </a:solidFill>
              </a:rPr>
              <a:t> </a:t>
            </a:r>
            <a:r>
              <a:rPr lang="ru-RU" dirty="0" err="1" smtClean="0">
                <a:solidFill>
                  <a:srgbClr val="002060"/>
                </a:solidFill>
              </a:rPr>
              <a:t>несвідомого</a:t>
            </a:r>
            <a:r>
              <a:rPr lang="ru-RU" dirty="0" smtClean="0">
                <a:solidFill>
                  <a:srgbClr val="002060"/>
                </a:solidFill>
              </a:rPr>
              <a:t> добору </a:t>
            </a:r>
            <a:r>
              <a:rPr lang="ru-RU" dirty="0" err="1" smtClean="0">
                <a:solidFill>
                  <a:srgbClr val="002060"/>
                </a:solidFill>
              </a:rPr>
              <a:t>або</a:t>
            </a:r>
            <a:r>
              <a:rPr lang="ru-RU" dirty="0" smtClean="0">
                <a:solidFill>
                  <a:srgbClr val="002060"/>
                </a:solidFill>
              </a:rPr>
              <a:t> </a:t>
            </a:r>
            <a:r>
              <a:rPr lang="ru-RU" dirty="0" err="1" smtClean="0">
                <a:solidFill>
                  <a:srgbClr val="002060"/>
                </a:solidFill>
              </a:rPr>
              <a:t>під</a:t>
            </a:r>
            <a:r>
              <a:rPr lang="ru-RU" dirty="0" smtClean="0">
                <a:solidFill>
                  <a:srgbClr val="002060"/>
                </a:solidFill>
              </a:rPr>
              <a:t> </a:t>
            </a:r>
            <a:r>
              <a:rPr lang="ru-RU" dirty="0" err="1" smtClean="0">
                <a:solidFill>
                  <a:srgbClr val="002060"/>
                </a:solidFill>
              </a:rPr>
              <a:t>впливом</a:t>
            </a:r>
            <a:r>
              <a:rPr lang="ru-RU" dirty="0" smtClean="0">
                <a:solidFill>
                  <a:srgbClr val="002060"/>
                </a:solidFill>
              </a:rPr>
              <a:t> </a:t>
            </a:r>
            <a:r>
              <a:rPr lang="ru-RU" dirty="0" err="1" smtClean="0">
                <a:solidFill>
                  <a:srgbClr val="002060"/>
                </a:solidFill>
              </a:rPr>
              <a:t>природноекономічних</a:t>
            </a:r>
            <a:r>
              <a:rPr lang="ru-RU" dirty="0" smtClean="0">
                <a:solidFill>
                  <a:srgbClr val="002060"/>
                </a:solidFill>
              </a:rPr>
              <a:t> умов. Але </a:t>
            </a:r>
            <a:r>
              <a:rPr lang="ru-RU" dirty="0" err="1" smtClean="0">
                <a:solidFill>
                  <a:srgbClr val="002060"/>
                </a:solidFill>
              </a:rPr>
              <a:t>процес</a:t>
            </a:r>
            <a:r>
              <a:rPr lang="ru-RU" dirty="0" smtClean="0">
                <a:solidFill>
                  <a:srgbClr val="002060"/>
                </a:solidFill>
              </a:rPr>
              <a:t> </a:t>
            </a:r>
            <a:r>
              <a:rPr lang="ru-RU" dirty="0" err="1" smtClean="0">
                <a:solidFill>
                  <a:srgbClr val="002060"/>
                </a:solidFill>
              </a:rPr>
              <a:t>нагромадження</a:t>
            </a:r>
            <a:r>
              <a:rPr lang="ru-RU" dirty="0" smtClean="0">
                <a:solidFill>
                  <a:srgbClr val="002060"/>
                </a:solidFill>
              </a:rPr>
              <a:t> </a:t>
            </a:r>
            <a:r>
              <a:rPr lang="ru-RU" dirty="0" err="1" smtClean="0">
                <a:solidFill>
                  <a:srgbClr val="002060"/>
                </a:solidFill>
              </a:rPr>
              <a:t>зоотехнічної</a:t>
            </a:r>
            <a:r>
              <a:rPr lang="ru-RU" dirty="0" smtClean="0">
                <a:solidFill>
                  <a:srgbClr val="002060"/>
                </a:solidFill>
              </a:rPr>
              <a:t> </a:t>
            </a:r>
            <a:r>
              <a:rPr lang="ru-RU" dirty="0" err="1" smtClean="0">
                <a:solidFill>
                  <a:srgbClr val="002060"/>
                </a:solidFill>
              </a:rPr>
              <a:t>інформації</a:t>
            </a:r>
            <a:r>
              <a:rPr lang="ru-RU" dirty="0" smtClean="0">
                <a:solidFill>
                  <a:srgbClr val="002060"/>
                </a:solidFill>
              </a:rPr>
              <a:t> </a:t>
            </a:r>
            <a:r>
              <a:rPr lang="ru-RU" dirty="0" err="1" smtClean="0">
                <a:solidFill>
                  <a:srgbClr val="002060"/>
                </a:solidFill>
              </a:rPr>
              <a:t>тривав</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незабаром</a:t>
            </a:r>
            <a:r>
              <a:rPr lang="ru-RU" dirty="0" smtClean="0">
                <a:solidFill>
                  <a:srgbClr val="002060"/>
                </a:solidFill>
              </a:rPr>
              <a:t> </a:t>
            </a:r>
            <a:r>
              <a:rPr lang="ru-RU" dirty="0" err="1" smtClean="0">
                <a:solidFill>
                  <a:srgbClr val="002060"/>
                </a:solidFill>
              </a:rPr>
              <a:t>склалися</a:t>
            </a:r>
            <a:r>
              <a:rPr lang="ru-RU" dirty="0" smtClean="0">
                <a:solidFill>
                  <a:srgbClr val="002060"/>
                </a:solidFill>
              </a:rPr>
              <a:t> </a:t>
            </a:r>
            <a:r>
              <a:rPr lang="ru-RU" dirty="0" err="1" smtClean="0">
                <a:solidFill>
                  <a:srgbClr val="002060"/>
                </a:solidFill>
              </a:rPr>
              <a:t>певні</a:t>
            </a:r>
            <a:r>
              <a:rPr lang="ru-RU" dirty="0" smtClean="0">
                <a:solidFill>
                  <a:srgbClr val="002060"/>
                </a:solidFill>
              </a:rPr>
              <a:t> </a:t>
            </a:r>
            <a:r>
              <a:rPr lang="ru-RU" dirty="0" err="1" smtClean="0">
                <a:solidFill>
                  <a:srgbClr val="002060"/>
                </a:solidFill>
              </a:rPr>
              <a:t>методи</a:t>
            </a:r>
            <a:r>
              <a:rPr lang="ru-RU" dirty="0" smtClean="0">
                <a:solidFill>
                  <a:srgbClr val="002060"/>
                </a:solidFill>
              </a:rPr>
              <a:t> </a:t>
            </a:r>
            <a:r>
              <a:rPr lang="ru-RU" dirty="0" err="1" smtClean="0">
                <a:solidFill>
                  <a:srgbClr val="002060"/>
                </a:solidFill>
              </a:rPr>
              <a:t>створення</a:t>
            </a:r>
            <a:r>
              <a:rPr lang="ru-RU" dirty="0" smtClean="0">
                <a:solidFill>
                  <a:srgbClr val="002060"/>
                </a:solidFill>
              </a:rPr>
              <a:t> </a:t>
            </a:r>
            <a:r>
              <a:rPr lang="ru-RU" dirty="0" err="1" smtClean="0">
                <a:solidFill>
                  <a:srgbClr val="002060"/>
                </a:solidFill>
              </a:rPr>
              <a:t>порід</a:t>
            </a:r>
            <a:r>
              <a:rPr lang="ru-RU" dirty="0" smtClean="0">
                <a:solidFill>
                  <a:srgbClr val="002060"/>
                </a:solidFill>
              </a:rPr>
              <a:t> за </a:t>
            </a:r>
            <a:r>
              <a:rPr lang="ru-RU" dirty="0" err="1" smtClean="0">
                <a:solidFill>
                  <a:srgbClr val="002060"/>
                </a:solidFill>
              </a:rPr>
              <a:t>заздалегідь</a:t>
            </a:r>
            <a:r>
              <a:rPr lang="ru-RU" dirty="0" smtClean="0">
                <a:solidFill>
                  <a:srgbClr val="002060"/>
                </a:solidFill>
              </a:rPr>
              <a:t> </a:t>
            </a:r>
            <a:r>
              <a:rPr lang="ru-RU" dirty="0" err="1" smtClean="0">
                <a:solidFill>
                  <a:srgbClr val="002060"/>
                </a:solidFill>
              </a:rPr>
              <a:t>наміченою</a:t>
            </a:r>
            <a:r>
              <a:rPr lang="ru-RU" dirty="0" smtClean="0">
                <a:solidFill>
                  <a:srgbClr val="002060"/>
                </a:solidFill>
              </a:rPr>
              <a:t> </a:t>
            </a:r>
            <a:r>
              <a:rPr lang="ru-RU" dirty="0" err="1" smtClean="0">
                <a:solidFill>
                  <a:srgbClr val="002060"/>
                </a:solidFill>
              </a:rPr>
              <a:t>програмою</a:t>
            </a:r>
            <a:r>
              <a:rPr lang="ru-RU" dirty="0" smtClean="0">
                <a:solidFill>
                  <a:srgbClr val="002060"/>
                </a:solidFill>
              </a:rPr>
              <a:t> добору </a:t>
            </a:r>
            <a:r>
              <a:rPr lang="ru-RU" dirty="0" err="1" smtClean="0">
                <a:solidFill>
                  <a:srgbClr val="002060"/>
                </a:solidFill>
              </a:rPr>
              <a:t>й</a:t>
            </a:r>
            <a:r>
              <a:rPr lang="ru-RU" dirty="0" smtClean="0">
                <a:solidFill>
                  <a:srgbClr val="002060"/>
                </a:solidFill>
              </a:rPr>
              <a:t> </a:t>
            </a:r>
            <a:r>
              <a:rPr lang="ru-RU" dirty="0" err="1" smtClean="0">
                <a:solidFill>
                  <a:srgbClr val="002060"/>
                </a:solidFill>
              </a:rPr>
              <a:t>підбору</a:t>
            </a:r>
            <a:r>
              <a:rPr lang="ru-RU" dirty="0" smtClean="0">
                <a:solidFill>
                  <a:srgbClr val="002060"/>
                </a:solidFill>
              </a:rPr>
              <a:t>. Почав </a:t>
            </a:r>
            <a:r>
              <a:rPr lang="ru-RU" dirty="0" err="1" smtClean="0">
                <a:solidFill>
                  <a:srgbClr val="002060"/>
                </a:solidFill>
              </a:rPr>
              <a:t>використовуватися</a:t>
            </a:r>
            <a:r>
              <a:rPr lang="ru-RU" dirty="0" smtClean="0">
                <a:solidFill>
                  <a:srgbClr val="002060"/>
                </a:solidFill>
              </a:rPr>
              <a:t> </a:t>
            </a:r>
            <a:r>
              <a:rPr lang="ru-RU" dirty="0" err="1" smtClean="0">
                <a:solidFill>
                  <a:srgbClr val="002060"/>
                </a:solidFill>
              </a:rPr>
              <a:t>інбридинг</a:t>
            </a:r>
            <a:r>
              <a:rPr lang="ru-RU" dirty="0" smtClean="0">
                <a:solidFill>
                  <a:srgbClr val="002060"/>
                </a:solidFill>
              </a:rPr>
              <a:t>, </a:t>
            </a:r>
            <a:r>
              <a:rPr lang="ru-RU" dirty="0" err="1" smtClean="0">
                <a:solidFill>
                  <a:srgbClr val="002060"/>
                </a:solidFill>
              </a:rPr>
              <a:t>щоб</a:t>
            </a:r>
            <a:r>
              <a:rPr lang="ru-RU" dirty="0" smtClean="0">
                <a:solidFill>
                  <a:srgbClr val="002060"/>
                </a:solidFill>
              </a:rPr>
              <a:t> </a:t>
            </a:r>
            <a:r>
              <a:rPr lang="ru-RU" dirty="0" err="1" smtClean="0">
                <a:solidFill>
                  <a:srgbClr val="002060"/>
                </a:solidFill>
              </a:rPr>
              <a:t>закріпити</a:t>
            </a:r>
            <a:r>
              <a:rPr lang="ru-RU" dirty="0" smtClean="0">
                <a:solidFill>
                  <a:srgbClr val="002060"/>
                </a:solidFill>
              </a:rPr>
              <a:t> </a:t>
            </a:r>
            <a:r>
              <a:rPr lang="ru-RU" dirty="0" err="1" smtClean="0">
                <a:solidFill>
                  <a:srgbClr val="002060"/>
                </a:solidFill>
              </a:rPr>
              <a:t>певні</a:t>
            </a:r>
            <a:r>
              <a:rPr lang="ru-RU" dirty="0" smtClean="0">
                <a:solidFill>
                  <a:srgbClr val="002060"/>
                </a:solidFill>
              </a:rPr>
              <a:t> </a:t>
            </a:r>
            <a:r>
              <a:rPr lang="ru-RU" dirty="0" err="1" smtClean="0">
                <a:solidFill>
                  <a:srgbClr val="002060"/>
                </a:solidFill>
              </a:rPr>
              <a:t>якості</a:t>
            </a:r>
            <a:r>
              <a:rPr lang="ru-RU" dirty="0" smtClean="0">
                <a:solidFill>
                  <a:srgbClr val="002060"/>
                </a:solidFill>
              </a:rPr>
              <a:t>. </a:t>
            </a:r>
            <a:r>
              <a:rPr lang="ru-RU" dirty="0" err="1" smtClean="0">
                <a:solidFill>
                  <a:srgbClr val="002060"/>
                </a:solidFill>
              </a:rPr>
              <a:t>Інбридинг</a:t>
            </a:r>
            <a:r>
              <a:rPr lang="ru-RU" dirty="0" smtClean="0">
                <a:solidFill>
                  <a:srgbClr val="002060"/>
                </a:solidFill>
              </a:rPr>
              <a:t> — </a:t>
            </a:r>
            <a:r>
              <a:rPr lang="ru-RU" dirty="0" err="1" smtClean="0">
                <a:solidFill>
                  <a:srgbClr val="002060"/>
                </a:solidFill>
              </a:rPr>
              <a:t>близькоспоріднене</a:t>
            </a:r>
            <a:r>
              <a:rPr lang="ru-RU" dirty="0" smtClean="0">
                <a:solidFill>
                  <a:srgbClr val="002060"/>
                </a:solidFill>
              </a:rPr>
              <a:t> </a:t>
            </a:r>
            <a:r>
              <a:rPr lang="ru-RU" dirty="0" err="1" smtClean="0">
                <a:solidFill>
                  <a:srgbClr val="002060"/>
                </a:solidFill>
              </a:rPr>
              <a:t>схрещування</a:t>
            </a:r>
            <a:r>
              <a:rPr lang="ru-RU" dirty="0" smtClean="0">
                <a:solidFill>
                  <a:srgbClr val="002060"/>
                </a:solidFill>
              </a:rPr>
              <a:t> </a:t>
            </a:r>
            <a:r>
              <a:rPr lang="ru-RU" dirty="0" err="1" smtClean="0">
                <a:solidFill>
                  <a:srgbClr val="002060"/>
                </a:solidFill>
              </a:rPr>
              <a:t>тварин</a:t>
            </a:r>
            <a:r>
              <a:rPr lang="ru-RU" dirty="0" smtClean="0">
                <a:solidFill>
                  <a:srgbClr val="002060"/>
                </a:solidFill>
              </a:rPr>
              <a:t>. У </a:t>
            </a:r>
            <a:r>
              <a:rPr lang="ru-RU" dirty="0" err="1" smtClean="0">
                <a:solidFill>
                  <a:srgbClr val="002060"/>
                </a:solidFill>
              </a:rPr>
              <a:t>такий</a:t>
            </a:r>
            <a:r>
              <a:rPr lang="ru-RU" dirty="0" smtClean="0">
                <a:solidFill>
                  <a:srgbClr val="002060"/>
                </a:solidFill>
              </a:rPr>
              <a:t> </a:t>
            </a:r>
            <a:r>
              <a:rPr lang="ru-RU" dirty="0" err="1" smtClean="0">
                <a:solidFill>
                  <a:srgbClr val="002060"/>
                </a:solidFill>
              </a:rPr>
              <a:t>спосіб</a:t>
            </a:r>
            <a:r>
              <a:rPr lang="ru-RU" dirty="0" smtClean="0">
                <a:solidFill>
                  <a:srgbClr val="002060"/>
                </a:solidFill>
              </a:rPr>
              <a:t> </a:t>
            </a:r>
            <a:r>
              <a:rPr lang="ru-RU" dirty="0" err="1" smtClean="0">
                <a:solidFill>
                  <a:srgbClr val="002060"/>
                </a:solidFill>
              </a:rPr>
              <a:t>були</a:t>
            </a:r>
            <a:r>
              <a:rPr lang="ru-RU" dirty="0" smtClean="0">
                <a:solidFill>
                  <a:srgbClr val="002060"/>
                </a:solidFill>
              </a:rPr>
              <a:t> </a:t>
            </a:r>
            <a:r>
              <a:rPr lang="ru-RU" dirty="0" err="1" smtClean="0">
                <a:solidFill>
                  <a:srgbClr val="002060"/>
                </a:solidFill>
              </a:rPr>
              <a:t>виведені</a:t>
            </a:r>
            <a:r>
              <a:rPr lang="ru-RU" dirty="0" smtClean="0">
                <a:solidFill>
                  <a:srgbClr val="002060"/>
                </a:solidFill>
              </a:rPr>
              <a:t> </a:t>
            </a:r>
            <a:r>
              <a:rPr lang="ru-RU" dirty="0" err="1" smtClean="0">
                <a:solidFill>
                  <a:srgbClr val="002060"/>
                </a:solidFill>
              </a:rPr>
              <a:t>чимало</a:t>
            </a:r>
            <a:r>
              <a:rPr lang="ru-RU" dirty="0" smtClean="0">
                <a:solidFill>
                  <a:srgbClr val="002060"/>
                </a:solidFill>
              </a:rPr>
              <a:t> </a:t>
            </a:r>
            <a:r>
              <a:rPr lang="ru-RU" dirty="0" err="1" smtClean="0">
                <a:solidFill>
                  <a:srgbClr val="002060"/>
                </a:solidFill>
              </a:rPr>
              <a:t>порід</a:t>
            </a:r>
            <a:r>
              <a:rPr lang="ru-RU" dirty="0" smtClean="0">
                <a:solidFill>
                  <a:srgbClr val="002060"/>
                </a:solidFill>
              </a:rPr>
              <a:t> </a:t>
            </a:r>
            <a:r>
              <a:rPr lang="ru-RU" dirty="0" err="1" smtClean="0">
                <a:solidFill>
                  <a:srgbClr val="002060"/>
                </a:solidFill>
              </a:rPr>
              <a:t>світового</a:t>
            </a:r>
            <a:r>
              <a:rPr lang="ru-RU" dirty="0" smtClean="0">
                <a:solidFill>
                  <a:srgbClr val="002060"/>
                </a:solidFill>
              </a:rPr>
              <a:t> </a:t>
            </a:r>
            <a:r>
              <a:rPr lang="ru-RU" dirty="0" err="1" smtClean="0">
                <a:solidFill>
                  <a:srgbClr val="002060"/>
                </a:solidFill>
              </a:rPr>
              <a:t>значення</a:t>
            </a:r>
            <a:r>
              <a:rPr lang="ru-RU" dirty="0" smtClean="0">
                <a:solidFill>
                  <a:srgbClr val="002060"/>
                </a:solidFill>
              </a:rPr>
              <a:t> (</a:t>
            </a:r>
            <a:r>
              <a:rPr lang="ru-RU" dirty="0" err="1" smtClean="0">
                <a:solidFill>
                  <a:srgbClr val="002060"/>
                </a:solidFill>
              </a:rPr>
              <a:t>шортгорнська</a:t>
            </a:r>
            <a:r>
              <a:rPr lang="ru-RU" dirty="0" smtClean="0">
                <a:solidFill>
                  <a:srgbClr val="002060"/>
                </a:solidFill>
              </a:rPr>
              <a:t>, </a:t>
            </a:r>
            <a:r>
              <a:rPr lang="ru-RU" dirty="0" err="1" smtClean="0">
                <a:solidFill>
                  <a:srgbClr val="002060"/>
                </a:solidFill>
              </a:rPr>
              <a:t>голландська</a:t>
            </a:r>
            <a:r>
              <a:rPr lang="ru-RU" dirty="0" smtClean="0">
                <a:solidFill>
                  <a:srgbClr val="002060"/>
                </a:solidFill>
              </a:rPr>
              <a:t> породи </a:t>
            </a:r>
            <a:r>
              <a:rPr lang="ru-RU" dirty="0" err="1" smtClean="0">
                <a:solidFill>
                  <a:srgbClr val="002060"/>
                </a:solidFill>
              </a:rPr>
              <a:t>великої</a:t>
            </a:r>
            <a:r>
              <a:rPr lang="ru-RU" dirty="0" smtClean="0">
                <a:solidFill>
                  <a:srgbClr val="002060"/>
                </a:solidFill>
              </a:rPr>
              <a:t> </a:t>
            </a:r>
            <a:r>
              <a:rPr lang="ru-RU" dirty="0" err="1" smtClean="0">
                <a:solidFill>
                  <a:srgbClr val="002060"/>
                </a:solidFill>
              </a:rPr>
              <a:t>рогатої</a:t>
            </a:r>
            <a:r>
              <a:rPr lang="ru-RU" dirty="0" smtClean="0">
                <a:solidFill>
                  <a:srgbClr val="002060"/>
                </a:solidFill>
              </a:rPr>
              <a:t> </a:t>
            </a:r>
            <a:r>
              <a:rPr lang="ru-RU" dirty="0" err="1" smtClean="0">
                <a:solidFill>
                  <a:srgbClr val="002060"/>
                </a:solidFill>
              </a:rPr>
              <a:t>худоби</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ін</a:t>
            </a:r>
            <a:r>
              <a:rPr lang="ru-RU" dirty="0" smtClean="0">
                <a:solidFill>
                  <a:srgbClr val="002060"/>
                </a:solidFill>
              </a:rPr>
              <a:t>.).</a:t>
            </a:r>
            <a:endParaRPr lang="ru-RU" dirty="0">
              <a:solidFill>
                <a:srgbClr val="002060"/>
              </a:solidFill>
            </a:endParaRPr>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177560.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5256584" cy="5040560"/>
          </a:xfrm>
        </p:spPr>
        <p:txBody>
          <a:bodyPr>
            <a:normAutofit fontScale="92500" lnSpcReduction="10000"/>
          </a:bodyPr>
          <a:lstStyle/>
          <a:p>
            <a:r>
              <a:rPr lang="ru-RU" dirty="0" smtClean="0">
                <a:solidFill>
                  <a:srgbClr val="7030A0"/>
                </a:solidFill>
              </a:rPr>
              <a:t>У </a:t>
            </a:r>
            <a:r>
              <a:rPr lang="ru-RU" dirty="0" err="1" smtClean="0">
                <a:solidFill>
                  <a:srgbClr val="7030A0"/>
                </a:solidFill>
              </a:rPr>
              <a:t>селекції</a:t>
            </a:r>
            <a:r>
              <a:rPr lang="ru-RU" dirty="0" smtClean="0">
                <a:solidFill>
                  <a:srgbClr val="7030A0"/>
                </a:solidFill>
              </a:rPr>
              <a:t> </a:t>
            </a:r>
            <a:r>
              <a:rPr lang="ru-RU" dirty="0" err="1" smtClean="0">
                <a:solidFill>
                  <a:srgbClr val="7030A0"/>
                </a:solidFill>
              </a:rPr>
              <a:t>тварин</a:t>
            </a:r>
            <a:r>
              <a:rPr lang="ru-RU" dirty="0" smtClean="0">
                <a:solidFill>
                  <a:srgbClr val="7030A0"/>
                </a:solidFill>
              </a:rPr>
              <a:t> широко </a:t>
            </a:r>
            <a:r>
              <a:rPr lang="ru-RU" dirty="0" err="1" smtClean="0">
                <a:solidFill>
                  <a:srgbClr val="7030A0"/>
                </a:solidFill>
              </a:rPr>
              <a:t>застосовуються</a:t>
            </a:r>
            <a:r>
              <a:rPr lang="ru-RU" dirty="0" smtClean="0">
                <a:solidFill>
                  <a:srgbClr val="7030A0"/>
                </a:solidFill>
              </a:rPr>
              <a:t> </a:t>
            </a:r>
            <a:r>
              <a:rPr lang="ru-RU" dirty="0" err="1" smtClean="0">
                <a:solidFill>
                  <a:srgbClr val="7030A0"/>
                </a:solidFill>
              </a:rPr>
              <a:t>сучасні</a:t>
            </a:r>
            <a:r>
              <a:rPr lang="ru-RU" dirty="0" smtClean="0">
                <a:solidFill>
                  <a:srgbClr val="7030A0"/>
                </a:solidFill>
              </a:rPr>
              <a:t> </a:t>
            </a:r>
            <a:r>
              <a:rPr lang="ru-RU" dirty="0" err="1" smtClean="0">
                <a:solidFill>
                  <a:srgbClr val="7030A0"/>
                </a:solidFill>
              </a:rPr>
              <a:t>генетичні</a:t>
            </a:r>
            <a:r>
              <a:rPr lang="ru-RU" dirty="0" smtClean="0">
                <a:solidFill>
                  <a:srgbClr val="7030A0"/>
                </a:solidFill>
              </a:rPr>
              <a:t> </a:t>
            </a:r>
            <a:r>
              <a:rPr lang="ru-RU" dirty="0" err="1" smtClean="0">
                <a:solidFill>
                  <a:srgbClr val="7030A0"/>
                </a:solidFill>
              </a:rPr>
              <a:t>методи</a:t>
            </a:r>
            <a:r>
              <a:rPr lang="ru-RU" dirty="0" smtClean="0">
                <a:solidFill>
                  <a:srgbClr val="7030A0"/>
                </a:solidFill>
              </a:rPr>
              <a:t>. </a:t>
            </a:r>
            <a:r>
              <a:rPr lang="ru-RU" dirty="0" err="1" smtClean="0">
                <a:solidFill>
                  <a:srgbClr val="7030A0"/>
                </a:solidFill>
              </a:rPr>
              <a:t>Серед</a:t>
            </a:r>
            <a:r>
              <a:rPr lang="ru-RU" dirty="0" smtClean="0">
                <a:solidFill>
                  <a:srgbClr val="7030A0"/>
                </a:solidFill>
              </a:rPr>
              <a:t> них </a:t>
            </a:r>
            <a:r>
              <a:rPr lang="ru-RU" dirty="0" err="1" smtClean="0">
                <a:solidFill>
                  <a:srgbClr val="7030A0"/>
                </a:solidFill>
              </a:rPr>
              <a:t>велике</a:t>
            </a:r>
            <a:r>
              <a:rPr lang="ru-RU" dirty="0" smtClean="0">
                <a:solidFill>
                  <a:srgbClr val="7030A0"/>
                </a:solidFill>
              </a:rPr>
              <a:t> </a:t>
            </a:r>
            <a:r>
              <a:rPr lang="ru-RU" dirty="0" err="1" smtClean="0">
                <a:solidFill>
                  <a:srgbClr val="7030A0"/>
                </a:solidFill>
              </a:rPr>
              <a:t>значення</a:t>
            </a:r>
            <a:r>
              <a:rPr lang="ru-RU" dirty="0" smtClean="0">
                <a:solidFill>
                  <a:srgbClr val="7030A0"/>
                </a:solidFill>
              </a:rPr>
              <a:t> </a:t>
            </a:r>
            <a:r>
              <a:rPr lang="ru-RU" dirty="0" err="1" smtClean="0">
                <a:solidFill>
                  <a:srgbClr val="7030A0"/>
                </a:solidFill>
              </a:rPr>
              <a:t>мають</a:t>
            </a:r>
            <a:r>
              <a:rPr lang="ru-RU" dirty="0" smtClean="0">
                <a:solidFill>
                  <a:srgbClr val="7030A0"/>
                </a:solidFill>
              </a:rPr>
              <a:t> генетика </a:t>
            </a:r>
            <a:r>
              <a:rPr lang="ru-RU" dirty="0" err="1" smtClean="0">
                <a:solidFill>
                  <a:srgbClr val="7030A0"/>
                </a:solidFill>
              </a:rPr>
              <a:t>популяцій</a:t>
            </a:r>
            <a:r>
              <a:rPr lang="ru-RU" dirty="0" smtClean="0">
                <a:solidFill>
                  <a:srgbClr val="7030A0"/>
                </a:solidFill>
              </a:rPr>
              <a:t>, а </a:t>
            </a:r>
            <a:r>
              <a:rPr lang="ru-RU" dirty="0" err="1" smtClean="0">
                <a:solidFill>
                  <a:srgbClr val="7030A0"/>
                </a:solidFill>
              </a:rPr>
              <a:t>також</a:t>
            </a:r>
            <a:r>
              <a:rPr lang="ru-RU" dirty="0" smtClean="0">
                <a:solidFill>
                  <a:srgbClr val="7030A0"/>
                </a:solidFill>
              </a:rPr>
              <a:t> </a:t>
            </a:r>
            <a:r>
              <a:rPr lang="ru-RU" dirty="0" err="1" smtClean="0">
                <a:solidFill>
                  <a:srgbClr val="7030A0"/>
                </a:solidFill>
              </a:rPr>
              <a:t>імуногенетика</a:t>
            </a:r>
            <a:r>
              <a:rPr lang="ru-RU" dirty="0" smtClean="0">
                <a:solidFill>
                  <a:srgbClr val="7030A0"/>
                </a:solidFill>
              </a:rPr>
              <a:t>. </a:t>
            </a:r>
            <a:r>
              <a:rPr lang="ru-RU" dirty="0" err="1" smtClean="0">
                <a:solidFill>
                  <a:srgbClr val="7030A0"/>
                </a:solidFill>
              </a:rPr>
              <a:t>Постійно</a:t>
            </a:r>
            <a:r>
              <a:rPr lang="ru-RU" dirty="0" smtClean="0">
                <a:solidFill>
                  <a:srgbClr val="7030A0"/>
                </a:solidFill>
              </a:rPr>
              <a:t> </a:t>
            </a:r>
            <a:r>
              <a:rPr lang="ru-RU" dirty="0" err="1" smtClean="0">
                <a:solidFill>
                  <a:srgbClr val="7030A0"/>
                </a:solidFill>
              </a:rPr>
              <a:t>розробляються</a:t>
            </a:r>
            <a:r>
              <a:rPr lang="ru-RU" dirty="0" smtClean="0">
                <a:solidFill>
                  <a:srgbClr val="7030A0"/>
                </a:solidFill>
              </a:rPr>
              <a:t> </a:t>
            </a:r>
            <a:r>
              <a:rPr lang="ru-RU" dirty="0" err="1" smtClean="0">
                <a:solidFill>
                  <a:srgbClr val="7030A0"/>
                </a:solidFill>
              </a:rPr>
              <a:t>методи</a:t>
            </a:r>
            <a:r>
              <a:rPr lang="ru-RU" dirty="0" smtClean="0">
                <a:solidFill>
                  <a:srgbClr val="7030A0"/>
                </a:solidFill>
              </a:rPr>
              <a:t> </a:t>
            </a:r>
            <a:r>
              <a:rPr lang="ru-RU" dirty="0" err="1" smtClean="0">
                <a:solidFill>
                  <a:srgbClr val="7030A0"/>
                </a:solidFill>
              </a:rPr>
              <a:t>вивчення</a:t>
            </a:r>
            <a:r>
              <a:rPr lang="ru-RU" dirty="0" smtClean="0">
                <a:solidFill>
                  <a:srgbClr val="7030A0"/>
                </a:solidFill>
              </a:rPr>
              <a:t> </a:t>
            </a:r>
            <a:r>
              <a:rPr lang="ru-RU" dirty="0" err="1" smtClean="0">
                <a:solidFill>
                  <a:srgbClr val="7030A0"/>
                </a:solidFill>
              </a:rPr>
              <a:t>мінливості</a:t>
            </a:r>
            <a:r>
              <a:rPr lang="ru-RU" dirty="0" smtClean="0">
                <a:solidFill>
                  <a:srgbClr val="7030A0"/>
                </a:solidFill>
              </a:rPr>
              <a:t>, </a:t>
            </a:r>
            <a:r>
              <a:rPr lang="ru-RU" dirty="0" err="1" smtClean="0">
                <a:solidFill>
                  <a:srgbClr val="7030A0"/>
                </a:solidFill>
              </a:rPr>
              <a:t>спадковості</a:t>
            </a:r>
            <a:r>
              <a:rPr lang="ru-RU" dirty="0" smtClean="0">
                <a:solidFill>
                  <a:srgbClr val="7030A0"/>
                </a:solidFill>
              </a:rPr>
              <a:t> </a:t>
            </a:r>
            <a:r>
              <a:rPr lang="ru-RU" dirty="0" err="1" smtClean="0">
                <a:solidFill>
                  <a:srgbClr val="7030A0"/>
                </a:solidFill>
              </a:rPr>
              <a:t>й</a:t>
            </a:r>
            <a:r>
              <a:rPr lang="ru-RU" dirty="0" smtClean="0">
                <a:solidFill>
                  <a:srgbClr val="7030A0"/>
                </a:solidFill>
              </a:rPr>
              <a:t> </a:t>
            </a:r>
            <a:r>
              <a:rPr lang="ru-RU" dirty="0" err="1" smtClean="0">
                <a:solidFill>
                  <a:srgbClr val="7030A0"/>
                </a:solidFill>
              </a:rPr>
              <a:t>генетичної</a:t>
            </a:r>
            <a:r>
              <a:rPr lang="ru-RU" dirty="0" smtClean="0">
                <a:solidFill>
                  <a:srgbClr val="7030A0"/>
                </a:solidFill>
              </a:rPr>
              <a:t> </a:t>
            </a:r>
            <a:r>
              <a:rPr lang="ru-RU" dirty="0" err="1" smtClean="0">
                <a:solidFill>
                  <a:srgbClr val="7030A0"/>
                </a:solidFill>
              </a:rPr>
              <a:t>кореляції</a:t>
            </a:r>
            <a:r>
              <a:rPr lang="ru-RU" dirty="0" smtClean="0">
                <a:solidFill>
                  <a:srgbClr val="7030A0"/>
                </a:solidFill>
              </a:rPr>
              <a:t>. </a:t>
            </a:r>
            <a:r>
              <a:rPr lang="ru-RU" dirty="0" err="1" smtClean="0">
                <a:solidFill>
                  <a:srgbClr val="7030A0"/>
                </a:solidFill>
              </a:rPr>
              <a:t>Ознак</a:t>
            </a:r>
            <a:r>
              <a:rPr lang="ru-RU" dirty="0" smtClean="0">
                <a:solidFill>
                  <a:srgbClr val="7030A0"/>
                </a:solidFill>
              </a:rPr>
              <a:t>, </a:t>
            </a:r>
            <a:r>
              <a:rPr lang="ru-RU" dirty="0" err="1" smtClean="0">
                <a:solidFill>
                  <a:srgbClr val="7030A0"/>
                </a:solidFill>
              </a:rPr>
              <a:t>оцінки</a:t>
            </a:r>
            <a:r>
              <a:rPr lang="ru-RU" dirty="0" smtClean="0">
                <a:solidFill>
                  <a:srgbClr val="7030A0"/>
                </a:solidFill>
              </a:rPr>
              <a:t> генотипу </a:t>
            </a:r>
            <a:r>
              <a:rPr lang="ru-RU" dirty="0" err="1" smtClean="0">
                <a:solidFill>
                  <a:srgbClr val="7030A0"/>
                </a:solidFill>
              </a:rPr>
              <a:t>тварин</a:t>
            </a:r>
            <a:r>
              <a:rPr lang="ru-RU" dirty="0" smtClean="0">
                <a:solidFill>
                  <a:srgbClr val="7030A0"/>
                </a:solidFill>
              </a:rPr>
              <a:t> </a:t>
            </a:r>
            <a:r>
              <a:rPr lang="ru-RU" dirty="0" err="1" smtClean="0">
                <a:solidFill>
                  <a:srgbClr val="7030A0"/>
                </a:solidFill>
              </a:rPr>
              <a:t>і</a:t>
            </a:r>
            <a:r>
              <a:rPr lang="ru-RU" dirty="0" smtClean="0">
                <a:solidFill>
                  <a:srgbClr val="7030A0"/>
                </a:solidFill>
              </a:rPr>
              <a:t> добору </a:t>
            </a:r>
            <a:r>
              <a:rPr lang="ru-RU" dirty="0" err="1" smtClean="0">
                <a:solidFill>
                  <a:srgbClr val="7030A0"/>
                </a:solidFill>
              </a:rPr>
              <a:t>плюсівваріантів</a:t>
            </a:r>
            <a:r>
              <a:rPr lang="ru-RU" dirty="0" smtClean="0">
                <a:solidFill>
                  <a:srgbClr val="7030A0"/>
                </a:solidFill>
              </a:rPr>
              <a:t>, </a:t>
            </a:r>
            <a:r>
              <a:rPr lang="ru-RU" dirty="0" err="1" smtClean="0">
                <a:solidFill>
                  <a:srgbClr val="7030A0"/>
                </a:solidFill>
              </a:rPr>
              <a:t>що</a:t>
            </a:r>
            <a:r>
              <a:rPr lang="ru-RU" dirty="0" smtClean="0">
                <a:solidFill>
                  <a:srgbClr val="7030A0"/>
                </a:solidFill>
              </a:rPr>
              <a:t> </a:t>
            </a:r>
            <a:r>
              <a:rPr lang="ru-RU" dirty="0" err="1" smtClean="0">
                <a:solidFill>
                  <a:srgbClr val="7030A0"/>
                </a:solidFill>
              </a:rPr>
              <a:t>й</a:t>
            </a:r>
            <a:r>
              <a:rPr lang="ru-RU" dirty="0" smtClean="0">
                <a:solidFill>
                  <a:srgbClr val="7030A0"/>
                </a:solidFill>
              </a:rPr>
              <a:t> </a:t>
            </a:r>
            <a:r>
              <a:rPr lang="ru-RU" dirty="0" err="1" smtClean="0">
                <a:solidFill>
                  <a:srgbClr val="7030A0"/>
                </a:solidFill>
              </a:rPr>
              <a:t>забезпечило</a:t>
            </a:r>
            <a:r>
              <a:rPr lang="ru-RU" dirty="0" smtClean="0">
                <a:solidFill>
                  <a:srgbClr val="7030A0"/>
                </a:solidFill>
              </a:rPr>
              <a:t> </a:t>
            </a:r>
            <a:r>
              <a:rPr lang="ru-RU" dirty="0" err="1" smtClean="0">
                <a:solidFill>
                  <a:srgbClr val="7030A0"/>
                </a:solidFill>
              </a:rPr>
              <a:t>вищий</a:t>
            </a:r>
            <a:r>
              <a:rPr lang="ru-RU" dirty="0" smtClean="0">
                <a:solidFill>
                  <a:srgbClr val="7030A0"/>
                </a:solidFill>
              </a:rPr>
              <a:t> </a:t>
            </a:r>
            <a:r>
              <a:rPr lang="ru-RU" dirty="0" err="1" smtClean="0">
                <a:solidFill>
                  <a:srgbClr val="7030A0"/>
                </a:solidFill>
              </a:rPr>
              <a:t>науковометодичний</a:t>
            </a:r>
            <a:r>
              <a:rPr lang="ru-RU" dirty="0" smtClean="0">
                <a:solidFill>
                  <a:srgbClr val="7030A0"/>
                </a:solidFill>
              </a:rPr>
              <a:t> </a:t>
            </a:r>
            <a:r>
              <a:rPr lang="ru-RU" dirty="0" err="1" smtClean="0">
                <a:solidFill>
                  <a:srgbClr val="7030A0"/>
                </a:solidFill>
              </a:rPr>
              <a:t>рівень</a:t>
            </a:r>
            <a:r>
              <a:rPr lang="ru-RU" dirty="0" smtClean="0">
                <a:solidFill>
                  <a:srgbClr val="7030A0"/>
                </a:solidFill>
              </a:rPr>
              <a:t> </a:t>
            </a:r>
            <a:r>
              <a:rPr lang="ru-RU" dirty="0" err="1" smtClean="0">
                <a:solidFill>
                  <a:srgbClr val="7030A0"/>
                </a:solidFill>
              </a:rPr>
              <a:t>селекційних</a:t>
            </a:r>
            <a:r>
              <a:rPr lang="ru-RU" dirty="0" smtClean="0">
                <a:solidFill>
                  <a:srgbClr val="7030A0"/>
                </a:solidFill>
              </a:rPr>
              <a:t> </a:t>
            </a:r>
            <a:r>
              <a:rPr lang="ru-RU" dirty="0" err="1" smtClean="0">
                <a:solidFill>
                  <a:srgbClr val="7030A0"/>
                </a:solidFill>
              </a:rPr>
              <a:t>робіт</a:t>
            </a:r>
            <a:r>
              <a:rPr lang="ru-RU" dirty="0" smtClean="0">
                <a:solidFill>
                  <a:srgbClr val="7030A0"/>
                </a:solidFill>
              </a:rPr>
              <a:t>.</a:t>
            </a:r>
            <a:endParaRPr lang="ru-RU" dirty="0">
              <a:solidFill>
                <a:srgbClr val="7030A0"/>
              </a:solidFill>
            </a:endParaRPr>
          </a:p>
        </p:txBody>
      </p:sp>
      <p:pic>
        <p:nvPicPr>
          <p:cNvPr id="4" name="Рисунок 3" descr="60410797_10.jpg"/>
          <p:cNvPicPr>
            <a:picLocks noChangeAspect="1"/>
          </p:cNvPicPr>
          <p:nvPr/>
        </p:nvPicPr>
        <p:blipFill>
          <a:blip r:embed="rId2"/>
          <a:stretch>
            <a:fillRect/>
          </a:stretch>
        </p:blipFill>
        <p:spPr>
          <a:xfrm>
            <a:off x="5356101" y="4277494"/>
            <a:ext cx="3787899" cy="2580506"/>
          </a:xfrm>
          <a:prstGeom prst="rect">
            <a:avLst/>
          </a:prstGeom>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рпрпр.jpeg"/>
          <p:cNvPicPr>
            <a:picLocks noChangeAspect="1"/>
          </p:cNvPicPr>
          <p:nvPr/>
        </p:nvPicPr>
        <p:blipFill>
          <a:blip r:embed="rId2"/>
          <a:stretch>
            <a:fillRect/>
          </a:stretch>
        </p:blipFill>
        <p:spPr>
          <a:xfrm>
            <a:off x="179512" y="476672"/>
            <a:ext cx="3691130" cy="2376264"/>
          </a:xfrm>
          <a:prstGeom prst="rect">
            <a:avLst/>
          </a:prstGeom>
        </p:spPr>
      </p:pic>
      <p:pic>
        <p:nvPicPr>
          <p:cNvPr id="5" name="Рисунок 4" descr="index.jpeg"/>
          <p:cNvPicPr>
            <a:picLocks noChangeAspect="1"/>
          </p:cNvPicPr>
          <p:nvPr/>
        </p:nvPicPr>
        <p:blipFill>
          <a:blip r:embed="rId3"/>
          <a:stretch>
            <a:fillRect/>
          </a:stretch>
        </p:blipFill>
        <p:spPr>
          <a:xfrm>
            <a:off x="6095923" y="3429000"/>
            <a:ext cx="3207298" cy="3429000"/>
          </a:xfrm>
          <a:prstGeom prst="rect">
            <a:avLst/>
          </a:prstGeom>
        </p:spPr>
      </p:pic>
      <p:sp>
        <p:nvSpPr>
          <p:cNvPr id="3" name="Содержимое 2"/>
          <p:cNvSpPr>
            <a:spLocks noGrp="1"/>
          </p:cNvSpPr>
          <p:nvPr>
            <p:ph idx="1"/>
          </p:nvPr>
        </p:nvSpPr>
        <p:spPr>
          <a:xfrm>
            <a:off x="2699792" y="1124744"/>
            <a:ext cx="4906888" cy="4846320"/>
          </a:xfrm>
        </p:spPr>
        <p:txBody>
          <a:bodyPr>
            <a:normAutofit fontScale="92500" lnSpcReduction="20000"/>
          </a:bodyPr>
          <a:lstStyle/>
          <a:p>
            <a:r>
              <a:rPr lang="ru-RU" dirty="0" smtClean="0">
                <a:solidFill>
                  <a:srgbClr val="002060"/>
                </a:solidFill>
              </a:rPr>
              <a:t>У </a:t>
            </a:r>
            <a:r>
              <a:rPr lang="ru-RU" dirty="0" err="1" smtClean="0">
                <a:solidFill>
                  <a:srgbClr val="002060"/>
                </a:solidFill>
              </a:rPr>
              <a:t>домашніх</a:t>
            </a:r>
            <a:r>
              <a:rPr lang="ru-RU" dirty="0" smtClean="0">
                <a:solidFill>
                  <a:srgbClr val="002060"/>
                </a:solidFill>
              </a:rPr>
              <a:t> </a:t>
            </a:r>
            <a:r>
              <a:rPr lang="ru-RU" dirty="0" err="1" smtClean="0">
                <a:solidFill>
                  <a:srgbClr val="002060"/>
                </a:solidFill>
              </a:rPr>
              <a:t>тварин</a:t>
            </a:r>
            <a:r>
              <a:rPr lang="ru-RU" dirty="0" smtClean="0">
                <a:solidFill>
                  <a:srgbClr val="002060"/>
                </a:solidFill>
              </a:rPr>
              <a:t>, </a:t>
            </a:r>
            <a:r>
              <a:rPr lang="ru-RU" dirty="0" err="1" smtClean="0">
                <a:solidFill>
                  <a:srgbClr val="002060"/>
                </a:solidFill>
              </a:rPr>
              <a:t>подібно</a:t>
            </a:r>
            <a:r>
              <a:rPr lang="ru-RU" dirty="0" smtClean="0">
                <a:solidFill>
                  <a:srgbClr val="002060"/>
                </a:solidFill>
              </a:rPr>
              <a:t> до </a:t>
            </a:r>
            <a:r>
              <a:rPr lang="ru-RU" dirty="0" err="1" smtClean="0">
                <a:solidFill>
                  <a:srgbClr val="002060"/>
                </a:solidFill>
              </a:rPr>
              <a:t>рослин</a:t>
            </a:r>
            <a:r>
              <a:rPr lang="ru-RU" dirty="0" smtClean="0">
                <a:solidFill>
                  <a:srgbClr val="002060"/>
                </a:solidFill>
              </a:rPr>
              <a:t>, часто </a:t>
            </a:r>
            <a:r>
              <a:rPr lang="ru-RU" dirty="0" err="1" smtClean="0">
                <a:solidFill>
                  <a:srgbClr val="002060"/>
                </a:solidFill>
              </a:rPr>
              <a:t>можна</a:t>
            </a:r>
            <a:r>
              <a:rPr lang="ru-RU" dirty="0" smtClean="0">
                <a:solidFill>
                  <a:srgbClr val="002060"/>
                </a:solidFill>
              </a:rPr>
              <a:t> </a:t>
            </a:r>
            <a:r>
              <a:rPr lang="ru-RU" dirty="0" err="1" smtClean="0">
                <a:solidFill>
                  <a:srgbClr val="002060"/>
                </a:solidFill>
              </a:rPr>
              <a:t>спостерігати</a:t>
            </a:r>
            <a:r>
              <a:rPr lang="ru-RU" dirty="0" smtClean="0">
                <a:solidFill>
                  <a:srgbClr val="002060"/>
                </a:solidFill>
              </a:rPr>
              <a:t> </a:t>
            </a:r>
            <a:r>
              <a:rPr lang="ru-RU" dirty="0" err="1" smtClean="0">
                <a:solidFill>
                  <a:srgbClr val="002060"/>
                </a:solidFill>
              </a:rPr>
              <a:t>явище</a:t>
            </a:r>
            <a:r>
              <a:rPr lang="ru-RU" dirty="0" smtClean="0">
                <a:solidFill>
                  <a:srgbClr val="002060"/>
                </a:solidFill>
              </a:rPr>
              <a:t> гетерозису. </a:t>
            </a:r>
            <a:r>
              <a:rPr lang="ru-RU" dirty="0" err="1" smtClean="0">
                <a:solidFill>
                  <a:srgbClr val="002060"/>
                </a:solidFill>
              </a:rPr>
              <a:t>Він</a:t>
            </a:r>
            <a:r>
              <a:rPr lang="ru-RU" dirty="0" smtClean="0">
                <a:solidFill>
                  <a:srgbClr val="002060"/>
                </a:solidFill>
              </a:rPr>
              <a:t> </a:t>
            </a:r>
            <a:r>
              <a:rPr lang="ru-RU" dirty="0" err="1" smtClean="0">
                <a:solidFill>
                  <a:srgbClr val="002060"/>
                </a:solidFill>
              </a:rPr>
              <a:t>застосовується</a:t>
            </a:r>
            <a:r>
              <a:rPr lang="ru-RU" dirty="0" smtClean="0">
                <a:solidFill>
                  <a:srgbClr val="002060"/>
                </a:solidFill>
              </a:rPr>
              <a:t> у </a:t>
            </a:r>
            <a:r>
              <a:rPr lang="ru-RU" dirty="0" err="1" smtClean="0">
                <a:solidFill>
                  <a:srgbClr val="002060"/>
                </a:solidFill>
              </a:rPr>
              <a:t>тваринництві</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птахівництві</a:t>
            </a:r>
            <a:r>
              <a:rPr lang="ru-RU" dirty="0" smtClean="0">
                <a:solidFill>
                  <a:srgbClr val="002060"/>
                </a:solidFill>
              </a:rPr>
              <a:t>.</a:t>
            </a:r>
          </a:p>
          <a:p>
            <a:r>
              <a:rPr lang="ru-RU" dirty="0" smtClean="0">
                <a:solidFill>
                  <a:srgbClr val="002060"/>
                </a:solidFill>
              </a:rPr>
              <a:t>За </a:t>
            </a:r>
            <a:r>
              <a:rPr lang="ru-RU" dirty="0" err="1" smtClean="0">
                <a:solidFill>
                  <a:srgbClr val="002060"/>
                </a:solidFill>
              </a:rPr>
              <a:t>допомогою</a:t>
            </a:r>
            <a:r>
              <a:rPr lang="ru-RU" dirty="0" smtClean="0">
                <a:solidFill>
                  <a:srgbClr val="002060"/>
                </a:solidFill>
              </a:rPr>
              <a:t> </a:t>
            </a:r>
            <a:r>
              <a:rPr lang="ru-RU" dirty="0" err="1" smtClean="0">
                <a:solidFill>
                  <a:srgbClr val="002060"/>
                </a:solidFill>
              </a:rPr>
              <a:t>селекції</a:t>
            </a:r>
            <a:r>
              <a:rPr lang="ru-RU" dirty="0" smtClean="0">
                <a:solidFill>
                  <a:srgbClr val="002060"/>
                </a:solidFill>
              </a:rPr>
              <a:t> стало </a:t>
            </a:r>
            <a:r>
              <a:rPr lang="ru-RU" dirty="0" err="1" smtClean="0">
                <a:solidFill>
                  <a:srgbClr val="002060"/>
                </a:solidFill>
              </a:rPr>
              <a:t>можливим</a:t>
            </a:r>
            <a:r>
              <a:rPr lang="ru-RU" dirty="0" smtClean="0">
                <a:solidFill>
                  <a:srgbClr val="002060"/>
                </a:solidFill>
              </a:rPr>
              <a:t> </a:t>
            </a:r>
            <a:r>
              <a:rPr lang="ru-RU" dirty="0" err="1" smtClean="0">
                <a:solidFill>
                  <a:srgbClr val="002060"/>
                </a:solidFill>
              </a:rPr>
              <a:t>підвищення</a:t>
            </a:r>
            <a:r>
              <a:rPr lang="ru-RU" dirty="0" smtClean="0">
                <a:solidFill>
                  <a:srgbClr val="002060"/>
                </a:solidFill>
              </a:rPr>
              <a:t> </a:t>
            </a:r>
            <a:r>
              <a:rPr lang="ru-RU" dirty="0" err="1" smtClean="0">
                <a:solidFill>
                  <a:srgbClr val="002060"/>
                </a:solidFill>
              </a:rPr>
              <a:t>білковості</a:t>
            </a:r>
            <a:r>
              <a:rPr lang="ru-RU" dirty="0" smtClean="0">
                <a:solidFill>
                  <a:srgbClr val="002060"/>
                </a:solidFill>
              </a:rPr>
              <a:t> молока в </a:t>
            </a:r>
            <a:r>
              <a:rPr lang="ru-RU" dirty="0" err="1" smtClean="0">
                <a:solidFill>
                  <a:srgbClr val="002060"/>
                </a:solidFill>
              </a:rPr>
              <a:t>молочної</a:t>
            </a:r>
            <a:r>
              <a:rPr lang="ru-RU" dirty="0" smtClean="0">
                <a:solidFill>
                  <a:srgbClr val="002060"/>
                </a:solidFill>
              </a:rPr>
              <a:t> </a:t>
            </a:r>
            <a:r>
              <a:rPr lang="ru-RU" dirty="0" err="1" smtClean="0">
                <a:solidFill>
                  <a:srgbClr val="002060"/>
                </a:solidFill>
              </a:rPr>
              <a:t>худоби</a:t>
            </a:r>
            <a:r>
              <a:rPr lang="ru-RU" dirty="0" smtClean="0">
                <a:solidFill>
                  <a:srgbClr val="002060"/>
                </a:solidFill>
              </a:rPr>
              <a:t>, </a:t>
            </a:r>
            <a:r>
              <a:rPr lang="ru-RU" dirty="0" err="1" smtClean="0">
                <a:solidFill>
                  <a:srgbClr val="002060"/>
                </a:solidFill>
              </a:rPr>
              <a:t>збільшення</a:t>
            </a:r>
            <a:r>
              <a:rPr lang="ru-RU" dirty="0" smtClean="0">
                <a:solidFill>
                  <a:srgbClr val="002060"/>
                </a:solidFill>
              </a:rPr>
              <a:t> </a:t>
            </a:r>
            <a:r>
              <a:rPr lang="ru-RU" dirty="0" err="1" smtClean="0">
                <a:solidFill>
                  <a:srgbClr val="002060"/>
                </a:solidFill>
              </a:rPr>
              <a:t>виходу</a:t>
            </a:r>
            <a:r>
              <a:rPr lang="ru-RU" dirty="0" smtClean="0">
                <a:solidFill>
                  <a:srgbClr val="002060"/>
                </a:solidFill>
              </a:rPr>
              <a:t> </a:t>
            </a:r>
            <a:r>
              <a:rPr lang="ru-RU" dirty="0" err="1" smtClean="0">
                <a:solidFill>
                  <a:srgbClr val="002060"/>
                </a:solidFill>
              </a:rPr>
              <a:t>м'яса</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зменшення</a:t>
            </a:r>
            <a:r>
              <a:rPr lang="ru-RU" dirty="0" smtClean="0">
                <a:solidFill>
                  <a:srgbClr val="002060"/>
                </a:solidFill>
              </a:rPr>
              <a:t> </a:t>
            </a:r>
            <a:r>
              <a:rPr lang="ru-RU" dirty="0" err="1" smtClean="0">
                <a:solidFill>
                  <a:srgbClr val="002060"/>
                </a:solidFill>
              </a:rPr>
              <a:t>вмісту</a:t>
            </a:r>
            <a:r>
              <a:rPr lang="ru-RU" dirty="0" smtClean="0">
                <a:solidFill>
                  <a:srgbClr val="002060"/>
                </a:solidFill>
              </a:rPr>
              <a:t> жиру в тушах </a:t>
            </a:r>
            <a:r>
              <a:rPr lang="ru-RU" dirty="0" err="1" smtClean="0">
                <a:solidFill>
                  <a:srgbClr val="002060"/>
                </a:solidFill>
              </a:rPr>
              <a:t>м'ясних</a:t>
            </a:r>
            <a:r>
              <a:rPr lang="ru-RU" dirty="0" smtClean="0">
                <a:solidFill>
                  <a:srgbClr val="002060"/>
                </a:solidFill>
              </a:rPr>
              <a:t> </a:t>
            </a:r>
            <a:r>
              <a:rPr lang="ru-RU" dirty="0" err="1" smtClean="0">
                <a:solidFill>
                  <a:srgbClr val="002060"/>
                </a:solidFill>
              </a:rPr>
              <a:t>порід</a:t>
            </a:r>
            <a:r>
              <a:rPr lang="ru-RU" dirty="0" smtClean="0">
                <a:solidFill>
                  <a:srgbClr val="002060"/>
                </a:solidFill>
              </a:rPr>
              <a:t> </a:t>
            </a:r>
            <a:r>
              <a:rPr lang="ru-RU" dirty="0" err="1" smtClean="0">
                <a:solidFill>
                  <a:srgbClr val="002060"/>
                </a:solidFill>
              </a:rPr>
              <a:t>великої</a:t>
            </a:r>
            <a:r>
              <a:rPr lang="ru-RU" dirty="0" smtClean="0">
                <a:solidFill>
                  <a:srgbClr val="002060"/>
                </a:solidFill>
              </a:rPr>
              <a:t> </a:t>
            </a:r>
            <a:r>
              <a:rPr lang="ru-RU" dirty="0" err="1" smtClean="0">
                <a:solidFill>
                  <a:srgbClr val="002060"/>
                </a:solidFill>
              </a:rPr>
              <a:t>рогатої</a:t>
            </a:r>
            <a:r>
              <a:rPr lang="ru-RU" dirty="0" smtClean="0">
                <a:solidFill>
                  <a:srgbClr val="002060"/>
                </a:solidFill>
              </a:rPr>
              <a:t> </a:t>
            </a:r>
            <a:r>
              <a:rPr lang="ru-RU" dirty="0" err="1" smtClean="0">
                <a:solidFill>
                  <a:srgbClr val="002060"/>
                </a:solidFill>
              </a:rPr>
              <a:t>худоби</a:t>
            </a:r>
            <a:r>
              <a:rPr lang="ru-RU" dirty="0" smtClean="0">
                <a:solidFill>
                  <a:srgbClr val="002060"/>
                </a:solidFill>
              </a:rPr>
              <a:t> </a:t>
            </a:r>
            <a:r>
              <a:rPr lang="ru-RU" dirty="0" err="1" smtClean="0">
                <a:solidFill>
                  <a:srgbClr val="002060"/>
                </a:solidFill>
              </a:rPr>
              <a:t>і</a:t>
            </a:r>
            <a:r>
              <a:rPr lang="ru-RU" dirty="0" smtClean="0">
                <a:solidFill>
                  <a:srgbClr val="002060"/>
                </a:solidFill>
              </a:rPr>
              <a:t> свиней, </a:t>
            </a:r>
            <a:r>
              <a:rPr lang="ru-RU" dirty="0" err="1" smtClean="0">
                <a:solidFill>
                  <a:srgbClr val="002060"/>
                </a:solidFill>
              </a:rPr>
              <a:t>одержання</a:t>
            </a:r>
            <a:r>
              <a:rPr lang="ru-RU" dirty="0" smtClean="0">
                <a:solidFill>
                  <a:srgbClr val="002060"/>
                </a:solidFill>
              </a:rPr>
              <a:t> </a:t>
            </a:r>
            <a:r>
              <a:rPr lang="ru-RU" dirty="0" err="1" smtClean="0">
                <a:solidFill>
                  <a:srgbClr val="002060"/>
                </a:solidFill>
              </a:rPr>
              <a:t>вовни</a:t>
            </a:r>
            <a:r>
              <a:rPr lang="ru-RU" dirty="0" smtClean="0">
                <a:solidFill>
                  <a:srgbClr val="002060"/>
                </a:solidFill>
              </a:rPr>
              <a:t> </a:t>
            </a:r>
            <a:r>
              <a:rPr lang="ru-RU" dirty="0" err="1" smtClean="0">
                <a:solidFill>
                  <a:srgbClr val="002060"/>
                </a:solidFill>
              </a:rPr>
              <a:t>необхідної</a:t>
            </a:r>
            <a:r>
              <a:rPr lang="ru-RU" dirty="0" smtClean="0">
                <a:solidFill>
                  <a:srgbClr val="002060"/>
                </a:solidFill>
              </a:rPr>
              <a:t> </a:t>
            </a:r>
            <a:r>
              <a:rPr lang="ru-RU" dirty="0" err="1" smtClean="0">
                <a:solidFill>
                  <a:srgbClr val="002060"/>
                </a:solidFill>
              </a:rPr>
              <a:t>довжини</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тонкості</a:t>
            </a:r>
            <a:r>
              <a:rPr lang="ru-RU" dirty="0" smtClean="0">
                <a:solidFill>
                  <a:srgbClr val="002060"/>
                </a:solidFill>
              </a:rPr>
              <a:t> в </a:t>
            </a:r>
            <a:r>
              <a:rPr lang="ru-RU" dirty="0" err="1" smtClean="0">
                <a:solidFill>
                  <a:srgbClr val="002060"/>
                </a:solidFill>
              </a:rPr>
              <a:t>овець</a:t>
            </a:r>
            <a:r>
              <a:rPr lang="ru-RU" dirty="0" smtClean="0">
                <a:solidFill>
                  <a:srgbClr val="002060"/>
                </a:solidFill>
              </a:rPr>
              <a:t> </a:t>
            </a:r>
            <a:r>
              <a:rPr lang="ru-RU" dirty="0" err="1" smtClean="0">
                <a:solidFill>
                  <a:srgbClr val="002060"/>
                </a:solidFill>
              </a:rPr>
              <a:t>і</a:t>
            </a:r>
            <a:r>
              <a:rPr lang="ru-RU" dirty="0" smtClean="0">
                <a:solidFill>
                  <a:srgbClr val="002060"/>
                </a:solidFill>
              </a:rPr>
              <a:t> т. д.</a:t>
            </a:r>
          </a:p>
          <a:p>
            <a:endParaRPr lang="ru-RU"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hoto_1016.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0"/>
            <a:ext cx="8003232" cy="1274400"/>
          </a:xfrm>
        </p:spPr>
        <p:txBody>
          <a:bodyPr>
            <a:normAutofit/>
          </a:bodyPr>
          <a:lstStyle/>
          <a:p>
            <a:r>
              <a:rPr lang="ru-RU" dirty="0" err="1" smtClean="0">
                <a:solidFill>
                  <a:srgbClr val="FFFF00"/>
                </a:solidFill>
                <a:latin typeface="Comic Sans MS" pitchFamily="66" charset="0"/>
              </a:rPr>
              <a:t>Селекція</a:t>
            </a:r>
            <a:r>
              <a:rPr lang="ru-RU" dirty="0" smtClean="0">
                <a:solidFill>
                  <a:srgbClr val="FFFF00"/>
                </a:solidFill>
                <a:latin typeface="Comic Sans MS" pitchFamily="66" charset="0"/>
              </a:rPr>
              <a:t> </a:t>
            </a:r>
            <a:r>
              <a:rPr lang="ru-RU" dirty="0" err="1" smtClean="0">
                <a:solidFill>
                  <a:srgbClr val="FFFF00"/>
                </a:solidFill>
                <a:latin typeface="Comic Sans MS" pitchFamily="66" charset="0"/>
              </a:rPr>
              <a:t>мікроорганізмів</a:t>
            </a:r>
            <a:endParaRPr lang="ru-RU" dirty="0">
              <a:solidFill>
                <a:srgbClr val="FFFF00"/>
              </a:solidFill>
              <a:latin typeface="Comic Sans MS" pitchFamily="66" charset="0"/>
            </a:endParaRPr>
          </a:p>
        </p:txBody>
      </p:sp>
      <p:sp>
        <p:nvSpPr>
          <p:cNvPr id="3" name="Содержимое 2"/>
          <p:cNvSpPr>
            <a:spLocks noGrp="1"/>
          </p:cNvSpPr>
          <p:nvPr>
            <p:ph idx="1"/>
          </p:nvPr>
        </p:nvSpPr>
        <p:spPr>
          <a:xfrm>
            <a:off x="2123728" y="1556792"/>
            <a:ext cx="4474840" cy="4846320"/>
          </a:xfrm>
          <a:solidFill>
            <a:srgbClr val="FFFFFF"/>
          </a:solidFill>
          <a:ln w="57150">
            <a:solidFill>
              <a:srgbClr val="FF0000"/>
            </a:solidFill>
          </a:ln>
        </p:spPr>
        <p:txBody>
          <a:bodyPr>
            <a:normAutofit fontScale="77500" lnSpcReduction="20000"/>
          </a:bodyPr>
          <a:lstStyle/>
          <a:p>
            <a:r>
              <a:rPr lang="ru-RU" dirty="0" err="1" smtClean="0">
                <a:solidFill>
                  <a:srgbClr val="002060"/>
                </a:solidFill>
              </a:rPr>
              <a:t>Важливу</a:t>
            </a:r>
            <a:r>
              <a:rPr lang="ru-RU" dirty="0" smtClean="0">
                <a:solidFill>
                  <a:srgbClr val="002060"/>
                </a:solidFill>
              </a:rPr>
              <a:t> роль у </a:t>
            </a:r>
            <a:r>
              <a:rPr lang="ru-RU" dirty="0" err="1" smtClean="0">
                <a:solidFill>
                  <a:srgbClr val="002060"/>
                </a:solidFill>
              </a:rPr>
              <a:t>житті</a:t>
            </a:r>
            <a:r>
              <a:rPr lang="ru-RU" dirty="0" smtClean="0">
                <a:solidFill>
                  <a:srgbClr val="002060"/>
                </a:solidFill>
              </a:rPr>
              <a:t> </a:t>
            </a:r>
            <a:r>
              <a:rPr lang="ru-RU" dirty="0" err="1" smtClean="0">
                <a:solidFill>
                  <a:srgbClr val="002060"/>
                </a:solidFill>
              </a:rPr>
              <a:t>людини</a:t>
            </a:r>
            <a:r>
              <a:rPr lang="ru-RU" dirty="0" smtClean="0">
                <a:solidFill>
                  <a:srgbClr val="002060"/>
                </a:solidFill>
              </a:rPr>
              <a:t> </a:t>
            </a:r>
            <a:r>
              <a:rPr lang="ru-RU" dirty="0" err="1" smtClean="0">
                <a:solidFill>
                  <a:srgbClr val="002060"/>
                </a:solidFill>
              </a:rPr>
              <a:t>відіграють</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мікроорганізми</a:t>
            </a:r>
            <a:r>
              <a:rPr lang="ru-RU" dirty="0" smtClean="0">
                <a:solidFill>
                  <a:srgbClr val="002060"/>
                </a:solidFill>
              </a:rPr>
              <a:t>. За </a:t>
            </a:r>
            <a:r>
              <a:rPr lang="ru-RU" dirty="0" err="1" smtClean="0">
                <a:solidFill>
                  <a:srgbClr val="002060"/>
                </a:solidFill>
              </a:rPr>
              <a:t>їхньою</a:t>
            </a:r>
            <a:r>
              <a:rPr lang="ru-RU" dirty="0" smtClean="0">
                <a:solidFill>
                  <a:srgbClr val="002060"/>
                </a:solidFill>
              </a:rPr>
              <a:t> </a:t>
            </a:r>
            <a:r>
              <a:rPr lang="ru-RU" dirty="0" err="1" smtClean="0">
                <a:solidFill>
                  <a:srgbClr val="002060"/>
                </a:solidFill>
              </a:rPr>
              <a:t>допомогою</a:t>
            </a:r>
            <a:r>
              <a:rPr lang="ru-RU" dirty="0" smtClean="0">
                <a:solidFill>
                  <a:srgbClr val="002060"/>
                </a:solidFill>
              </a:rPr>
              <a:t> </a:t>
            </a:r>
            <a:r>
              <a:rPr lang="ru-RU" dirty="0" err="1" smtClean="0">
                <a:solidFill>
                  <a:srgbClr val="002060"/>
                </a:solidFill>
              </a:rPr>
              <a:t>можна</a:t>
            </a:r>
            <a:r>
              <a:rPr lang="ru-RU" dirty="0" smtClean="0">
                <a:solidFill>
                  <a:srgbClr val="002060"/>
                </a:solidFill>
              </a:rPr>
              <a:t> </a:t>
            </a:r>
            <a:r>
              <a:rPr lang="ru-RU" dirty="0" err="1" smtClean="0">
                <a:solidFill>
                  <a:srgbClr val="002060"/>
                </a:solidFill>
              </a:rPr>
              <a:t>створювати</a:t>
            </a:r>
            <a:r>
              <a:rPr lang="ru-RU" dirty="0" smtClean="0">
                <a:solidFill>
                  <a:srgbClr val="002060"/>
                </a:solidFill>
              </a:rPr>
              <a:t> </a:t>
            </a:r>
            <a:r>
              <a:rPr lang="ru-RU" dirty="0" err="1" smtClean="0">
                <a:solidFill>
                  <a:srgbClr val="002060"/>
                </a:solidFill>
              </a:rPr>
              <a:t>речовини</a:t>
            </a:r>
            <a:r>
              <a:rPr lang="ru-RU" dirty="0" smtClean="0">
                <a:solidFill>
                  <a:srgbClr val="002060"/>
                </a:solidFill>
              </a:rPr>
              <a:t>,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використовуються</a:t>
            </a:r>
            <a:r>
              <a:rPr lang="ru-RU" dirty="0" smtClean="0">
                <a:solidFill>
                  <a:srgbClr val="002060"/>
                </a:solidFill>
              </a:rPr>
              <a:t> в </a:t>
            </a:r>
            <a:r>
              <a:rPr lang="ru-RU" dirty="0" err="1" smtClean="0">
                <a:solidFill>
                  <a:srgbClr val="002060"/>
                </a:solidFill>
              </a:rPr>
              <a:t>різних</a:t>
            </a:r>
            <a:r>
              <a:rPr lang="ru-RU" dirty="0" smtClean="0">
                <a:solidFill>
                  <a:srgbClr val="002060"/>
                </a:solidFill>
              </a:rPr>
              <a:t> областях </a:t>
            </a:r>
            <a:r>
              <a:rPr lang="ru-RU" dirty="0" err="1" smtClean="0">
                <a:solidFill>
                  <a:srgbClr val="002060"/>
                </a:solidFill>
              </a:rPr>
              <a:t>медицини</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промисловості</a:t>
            </a:r>
            <a:r>
              <a:rPr lang="ru-RU" dirty="0" smtClean="0">
                <a:solidFill>
                  <a:srgbClr val="002060"/>
                </a:solidFill>
              </a:rPr>
              <a:t> (</a:t>
            </a:r>
            <a:r>
              <a:rPr lang="ru-RU" dirty="0" err="1" smtClean="0">
                <a:solidFill>
                  <a:srgbClr val="002060"/>
                </a:solidFill>
              </a:rPr>
              <a:t>виробництво</a:t>
            </a:r>
            <a:r>
              <a:rPr lang="ru-RU" dirty="0" smtClean="0">
                <a:solidFill>
                  <a:srgbClr val="002060"/>
                </a:solidFill>
              </a:rPr>
              <a:t> </a:t>
            </a:r>
            <a:r>
              <a:rPr lang="ru-RU" dirty="0" err="1" smtClean="0">
                <a:solidFill>
                  <a:srgbClr val="002060"/>
                </a:solidFill>
              </a:rPr>
              <a:t>деяких</a:t>
            </a:r>
            <a:r>
              <a:rPr lang="ru-RU" dirty="0" smtClean="0">
                <a:solidFill>
                  <a:srgbClr val="002060"/>
                </a:solidFill>
              </a:rPr>
              <a:t> </a:t>
            </a:r>
            <a:r>
              <a:rPr lang="ru-RU" dirty="0" err="1" smtClean="0">
                <a:solidFill>
                  <a:srgbClr val="002060"/>
                </a:solidFill>
              </a:rPr>
              <a:t>органічних</a:t>
            </a:r>
            <a:r>
              <a:rPr lang="ru-RU" dirty="0" smtClean="0">
                <a:solidFill>
                  <a:srgbClr val="002060"/>
                </a:solidFill>
              </a:rPr>
              <a:t> кислот, спирту, </a:t>
            </a:r>
            <a:r>
              <a:rPr lang="ru-RU" dirty="0" err="1" smtClean="0">
                <a:solidFill>
                  <a:srgbClr val="002060"/>
                </a:solidFill>
              </a:rPr>
              <a:t>хлібопечення</a:t>
            </a:r>
            <a:r>
              <a:rPr lang="ru-RU" dirty="0" smtClean="0">
                <a:solidFill>
                  <a:srgbClr val="002060"/>
                </a:solidFill>
              </a:rPr>
              <a:t>, </a:t>
            </a:r>
            <a:r>
              <a:rPr lang="ru-RU" dirty="0" err="1" smtClean="0">
                <a:solidFill>
                  <a:srgbClr val="002060"/>
                </a:solidFill>
              </a:rPr>
              <a:t>виноробство</a:t>
            </a:r>
            <a:r>
              <a:rPr lang="ru-RU" dirty="0" smtClean="0">
                <a:solidFill>
                  <a:srgbClr val="002060"/>
                </a:solidFill>
              </a:rPr>
              <a:t> </a:t>
            </a:r>
            <a:r>
              <a:rPr lang="ru-RU" dirty="0" err="1" smtClean="0">
                <a:solidFill>
                  <a:srgbClr val="002060"/>
                </a:solidFill>
              </a:rPr>
              <a:t>ґрунтуються</a:t>
            </a:r>
            <a:r>
              <a:rPr lang="ru-RU" dirty="0" smtClean="0">
                <a:solidFill>
                  <a:srgbClr val="002060"/>
                </a:solidFill>
              </a:rPr>
              <a:t> на </a:t>
            </a:r>
            <a:r>
              <a:rPr lang="ru-RU" dirty="0" err="1" smtClean="0">
                <a:solidFill>
                  <a:srgbClr val="002060"/>
                </a:solidFill>
              </a:rPr>
              <a:t>діяльності</a:t>
            </a:r>
            <a:r>
              <a:rPr lang="ru-RU" dirty="0" smtClean="0">
                <a:solidFill>
                  <a:srgbClr val="002060"/>
                </a:solidFill>
              </a:rPr>
              <a:t> </a:t>
            </a:r>
            <a:r>
              <a:rPr lang="ru-RU" dirty="0" err="1" smtClean="0">
                <a:solidFill>
                  <a:srgbClr val="002060"/>
                </a:solidFill>
              </a:rPr>
              <a:t>мікроорганізмів</a:t>
            </a:r>
            <a:r>
              <a:rPr lang="ru-RU" dirty="0" smtClean="0">
                <a:solidFill>
                  <a:srgbClr val="002060"/>
                </a:solidFill>
              </a:rPr>
              <a:t>).</a:t>
            </a:r>
          </a:p>
          <a:p>
            <a:r>
              <a:rPr lang="ru-RU" dirty="0" err="1" smtClean="0">
                <a:solidFill>
                  <a:srgbClr val="002060"/>
                </a:solidFill>
              </a:rPr>
              <a:t>Виняткове</a:t>
            </a:r>
            <a:r>
              <a:rPr lang="ru-RU" dirty="0" smtClean="0">
                <a:solidFill>
                  <a:srgbClr val="002060"/>
                </a:solidFill>
              </a:rPr>
              <a:t> </a:t>
            </a:r>
            <a:r>
              <a:rPr lang="ru-RU" dirty="0" err="1" smtClean="0">
                <a:solidFill>
                  <a:srgbClr val="002060"/>
                </a:solidFill>
              </a:rPr>
              <a:t>значення</a:t>
            </a:r>
            <a:r>
              <a:rPr lang="ru-RU" dirty="0" smtClean="0">
                <a:solidFill>
                  <a:srgbClr val="002060"/>
                </a:solidFill>
              </a:rPr>
              <a:t> для </a:t>
            </a:r>
            <a:r>
              <a:rPr lang="ru-RU" dirty="0" err="1" smtClean="0">
                <a:solidFill>
                  <a:srgbClr val="002060"/>
                </a:solidFill>
              </a:rPr>
              <a:t>здоров'я</a:t>
            </a:r>
            <a:r>
              <a:rPr lang="ru-RU" dirty="0" smtClean="0">
                <a:solidFill>
                  <a:srgbClr val="002060"/>
                </a:solidFill>
              </a:rPr>
              <a:t> </a:t>
            </a:r>
            <a:r>
              <a:rPr lang="ru-RU" dirty="0" err="1" smtClean="0">
                <a:solidFill>
                  <a:srgbClr val="002060"/>
                </a:solidFill>
              </a:rPr>
              <a:t>людини</a:t>
            </a:r>
            <a:r>
              <a:rPr lang="ru-RU" dirty="0" smtClean="0">
                <a:solidFill>
                  <a:srgbClr val="002060"/>
                </a:solidFill>
              </a:rPr>
              <a:t> </a:t>
            </a:r>
            <a:r>
              <a:rPr lang="ru-RU" dirty="0" err="1" smtClean="0">
                <a:solidFill>
                  <a:srgbClr val="002060"/>
                </a:solidFill>
              </a:rPr>
              <a:t>мають</a:t>
            </a:r>
            <a:r>
              <a:rPr lang="ru-RU" dirty="0" smtClean="0">
                <a:solidFill>
                  <a:srgbClr val="002060"/>
                </a:solidFill>
              </a:rPr>
              <a:t> </a:t>
            </a:r>
            <a:r>
              <a:rPr lang="ru-RU" dirty="0" err="1" smtClean="0">
                <a:solidFill>
                  <a:srgbClr val="002060"/>
                </a:solidFill>
              </a:rPr>
              <a:t>антибіотики</a:t>
            </a:r>
            <a:r>
              <a:rPr lang="ru-RU" dirty="0" smtClean="0">
                <a:solidFill>
                  <a:srgbClr val="002060"/>
                </a:solidFill>
              </a:rPr>
              <a:t>, </a:t>
            </a:r>
            <a:r>
              <a:rPr lang="ru-RU" dirty="0" err="1" smtClean="0">
                <a:solidFill>
                  <a:srgbClr val="002060"/>
                </a:solidFill>
              </a:rPr>
              <a:t>їх</a:t>
            </a:r>
            <a:r>
              <a:rPr lang="ru-RU" dirty="0" smtClean="0">
                <a:solidFill>
                  <a:srgbClr val="002060"/>
                </a:solidFill>
              </a:rPr>
              <a:t> </a:t>
            </a:r>
            <a:r>
              <a:rPr lang="ru-RU" dirty="0" err="1" smtClean="0">
                <a:solidFill>
                  <a:srgbClr val="002060"/>
                </a:solidFill>
              </a:rPr>
              <a:t>відносять</a:t>
            </a:r>
            <a:r>
              <a:rPr lang="ru-RU" dirty="0" smtClean="0">
                <a:solidFill>
                  <a:srgbClr val="002060"/>
                </a:solidFill>
              </a:rPr>
              <a:t> до </a:t>
            </a:r>
            <a:r>
              <a:rPr lang="ru-RU" dirty="0" err="1" smtClean="0">
                <a:solidFill>
                  <a:srgbClr val="002060"/>
                </a:solidFill>
              </a:rPr>
              <a:t>особливих</a:t>
            </a:r>
            <a:r>
              <a:rPr lang="ru-RU" dirty="0" smtClean="0">
                <a:solidFill>
                  <a:srgbClr val="002060"/>
                </a:solidFill>
              </a:rPr>
              <a:t> </a:t>
            </a:r>
            <a:r>
              <a:rPr lang="ru-RU" dirty="0" err="1" smtClean="0">
                <a:solidFill>
                  <a:srgbClr val="002060"/>
                </a:solidFill>
              </a:rPr>
              <a:t>речовин</a:t>
            </a:r>
            <a:r>
              <a:rPr lang="ru-RU" dirty="0" smtClean="0">
                <a:solidFill>
                  <a:srgbClr val="002060"/>
                </a:solidFill>
              </a:rPr>
              <a:t>. </a:t>
            </a:r>
            <a:r>
              <a:rPr lang="ru-RU" dirty="0" err="1" smtClean="0">
                <a:solidFill>
                  <a:srgbClr val="002060"/>
                </a:solidFill>
              </a:rPr>
              <a:t>Антибіотики</a:t>
            </a:r>
            <a:r>
              <a:rPr lang="ru-RU" dirty="0" smtClean="0">
                <a:solidFill>
                  <a:srgbClr val="002060"/>
                </a:solidFill>
              </a:rPr>
              <a:t> </a:t>
            </a:r>
            <a:r>
              <a:rPr lang="ru-RU" dirty="0" err="1" smtClean="0">
                <a:solidFill>
                  <a:srgbClr val="002060"/>
                </a:solidFill>
              </a:rPr>
              <a:t>є</a:t>
            </a:r>
            <a:r>
              <a:rPr lang="ru-RU" dirty="0" smtClean="0">
                <a:solidFill>
                  <a:srgbClr val="002060"/>
                </a:solidFill>
              </a:rPr>
              <a:t> продуктами </a:t>
            </a:r>
            <a:r>
              <a:rPr lang="ru-RU" dirty="0" err="1" smtClean="0">
                <a:solidFill>
                  <a:srgbClr val="002060"/>
                </a:solidFill>
              </a:rPr>
              <a:t>життєдіяльності</a:t>
            </a:r>
            <a:r>
              <a:rPr lang="ru-RU" dirty="0" smtClean="0">
                <a:solidFill>
                  <a:srgbClr val="002060"/>
                </a:solidFill>
              </a:rPr>
              <a:t> </a:t>
            </a:r>
            <a:r>
              <a:rPr lang="ru-RU" dirty="0" err="1" smtClean="0">
                <a:solidFill>
                  <a:srgbClr val="002060"/>
                </a:solidFill>
              </a:rPr>
              <a:t>деяких</a:t>
            </a:r>
            <a:r>
              <a:rPr lang="ru-RU" dirty="0" smtClean="0">
                <a:solidFill>
                  <a:srgbClr val="002060"/>
                </a:solidFill>
              </a:rPr>
              <a:t> </a:t>
            </a:r>
            <a:r>
              <a:rPr lang="ru-RU" dirty="0" err="1" smtClean="0">
                <a:solidFill>
                  <a:srgbClr val="002060"/>
                </a:solidFill>
              </a:rPr>
              <a:t>мікробів</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грибів</a:t>
            </a:r>
            <a:r>
              <a:rPr lang="ru-RU" dirty="0" smtClean="0">
                <a:solidFill>
                  <a:srgbClr val="002060"/>
                </a:solidFill>
              </a:rPr>
              <a:t>,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вбивають</a:t>
            </a:r>
            <a:r>
              <a:rPr lang="ru-RU" dirty="0" smtClean="0">
                <a:solidFill>
                  <a:srgbClr val="002060"/>
                </a:solidFill>
              </a:rPr>
              <a:t> </a:t>
            </a:r>
            <a:r>
              <a:rPr lang="ru-RU" dirty="0" err="1" smtClean="0">
                <a:solidFill>
                  <a:srgbClr val="002060"/>
                </a:solidFill>
              </a:rPr>
              <a:t>хвороботворні</a:t>
            </a:r>
            <a:r>
              <a:rPr lang="ru-RU" dirty="0" smtClean="0">
                <a:solidFill>
                  <a:srgbClr val="002060"/>
                </a:solidFill>
              </a:rPr>
              <a:t> </a:t>
            </a:r>
            <a:r>
              <a:rPr lang="ru-RU" dirty="0" err="1" smtClean="0">
                <a:solidFill>
                  <a:srgbClr val="002060"/>
                </a:solidFill>
              </a:rPr>
              <a:t>мікроби</a:t>
            </a:r>
            <a:r>
              <a:rPr lang="ru-RU" dirty="0" smtClean="0">
                <a:solidFill>
                  <a:srgbClr val="002060"/>
                </a:solidFill>
              </a:rPr>
              <a:t> </a:t>
            </a:r>
            <a:r>
              <a:rPr lang="ru-RU" dirty="0" err="1" smtClean="0">
                <a:solidFill>
                  <a:srgbClr val="002060"/>
                </a:solidFill>
              </a:rPr>
              <a:t>й</a:t>
            </a:r>
            <a:r>
              <a:rPr lang="ru-RU" dirty="0" smtClean="0">
                <a:solidFill>
                  <a:srgbClr val="002060"/>
                </a:solidFill>
              </a:rPr>
              <a:t> </a:t>
            </a:r>
            <a:r>
              <a:rPr lang="ru-RU" dirty="0" err="1" smtClean="0">
                <a:solidFill>
                  <a:srgbClr val="002060"/>
                </a:solidFill>
              </a:rPr>
              <a:t>віруси</a:t>
            </a:r>
            <a:r>
              <a:rPr lang="ru-RU" dirty="0" smtClean="0">
                <a:solidFill>
                  <a:srgbClr val="002060"/>
                </a:solidFill>
              </a:rPr>
              <a:t>.</a:t>
            </a:r>
            <a:endParaRPr lang="ru-RU" dirty="0">
              <a:solidFill>
                <a:srgbClr val="002060"/>
              </a:solidFill>
            </a:endParaRP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ortokalis_articles_main_big_old.jpg"/>
          <p:cNvPicPr>
            <a:picLocks noChangeAspect="1"/>
          </p:cNvPicPr>
          <p:nvPr/>
        </p:nvPicPr>
        <p:blipFill>
          <a:blip r:embed="rId2"/>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547664" y="1268760"/>
            <a:ext cx="5544616" cy="4104456"/>
          </a:xfrm>
          <a:solidFill>
            <a:srgbClr val="FFE5FC"/>
          </a:solidFill>
          <a:ln w="76200">
            <a:solidFill>
              <a:srgbClr val="FF0000"/>
            </a:solidFill>
          </a:ln>
        </p:spPr>
        <p:txBody>
          <a:bodyPr>
            <a:normAutofit fontScale="70000" lnSpcReduction="20000"/>
          </a:bodyPr>
          <a:lstStyle/>
          <a:p>
            <a:r>
              <a:rPr lang="ru-RU" sz="2700" dirty="0" err="1" smtClean="0">
                <a:solidFill>
                  <a:srgbClr val="002060"/>
                </a:solidFill>
              </a:rPr>
              <a:t>Методи</a:t>
            </a:r>
            <a:r>
              <a:rPr lang="ru-RU" sz="2700" dirty="0" smtClean="0">
                <a:solidFill>
                  <a:srgbClr val="002060"/>
                </a:solidFill>
              </a:rPr>
              <a:t> </a:t>
            </a:r>
            <a:r>
              <a:rPr lang="ru-RU" sz="2700" dirty="0" err="1" smtClean="0">
                <a:solidFill>
                  <a:srgbClr val="002060"/>
                </a:solidFill>
              </a:rPr>
              <a:t>селекції</a:t>
            </a:r>
            <a:r>
              <a:rPr lang="ru-RU" sz="2700" dirty="0" smtClean="0">
                <a:solidFill>
                  <a:srgbClr val="002060"/>
                </a:solidFill>
              </a:rPr>
              <a:t> широко </a:t>
            </a:r>
            <a:r>
              <a:rPr lang="ru-RU" sz="2700" dirty="0" err="1" smtClean="0">
                <a:solidFill>
                  <a:srgbClr val="002060"/>
                </a:solidFill>
              </a:rPr>
              <a:t>застосовуються</a:t>
            </a:r>
            <a:r>
              <a:rPr lang="ru-RU" sz="2700" dirty="0" smtClean="0">
                <a:solidFill>
                  <a:srgbClr val="002060"/>
                </a:solidFill>
              </a:rPr>
              <a:t>, </a:t>
            </a:r>
            <a:r>
              <a:rPr lang="ru-RU" sz="2700" dirty="0" err="1" smtClean="0">
                <a:solidFill>
                  <a:srgbClr val="002060"/>
                </a:solidFill>
              </a:rPr>
              <a:t>щоб</a:t>
            </a:r>
            <a:r>
              <a:rPr lang="ru-RU" sz="2700" dirty="0" smtClean="0">
                <a:solidFill>
                  <a:srgbClr val="002060"/>
                </a:solidFill>
              </a:rPr>
              <a:t> </a:t>
            </a:r>
            <a:r>
              <a:rPr lang="ru-RU" sz="2700" dirty="0" err="1" smtClean="0">
                <a:solidFill>
                  <a:srgbClr val="002060"/>
                </a:solidFill>
              </a:rPr>
              <a:t>одержати</a:t>
            </a:r>
            <a:r>
              <a:rPr lang="ru-RU" sz="2700" dirty="0" smtClean="0">
                <a:solidFill>
                  <a:srgbClr val="002060"/>
                </a:solidFill>
              </a:rPr>
              <a:t> </a:t>
            </a:r>
            <a:r>
              <a:rPr lang="ru-RU" sz="2700" dirty="0" err="1" smtClean="0">
                <a:solidFill>
                  <a:srgbClr val="002060"/>
                </a:solidFill>
              </a:rPr>
              <a:t>найпродуктивніші</a:t>
            </a:r>
            <a:r>
              <a:rPr lang="ru-RU" sz="2700" dirty="0" smtClean="0">
                <a:solidFill>
                  <a:srgbClr val="002060"/>
                </a:solidFill>
              </a:rPr>
              <a:t> </a:t>
            </a:r>
            <a:r>
              <a:rPr lang="ru-RU" sz="2700" dirty="0" err="1" smtClean="0">
                <a:solidFill>
                  <a:srgbClr val="002060"/>
                </a:solidFill>
              </a:rPr>
              <a:t>форми</a:t>
            </a:r>
            <a:r>
              <a:rPr lang="ru-RU" sz="2700" dirty="0" smtClean="0">
                <a:solidFill>
                  <a:srgbClr val="002060"/>
                </a:solidFill>
              </a:rPr>
              <a:t> </a:t>
            </a:r>
            <a:r>
              <a:rPr lang="ru-RU" sz="2700" dirty="0" err="1" smtClean="0">
                <a:solidFill>
                  <a:srgbClr val="002060"/>
                </a:solidFill>
              </a:rPr>
              <a:t>мікроорганізмів</a:t>
            </a:r>
            <a:r>
              <a:rPr lang="ru-RU" sz="2700" dirty="0" smtClean="0">
                <a:solidFill>
                  <a:srgbClr val="002060"/>
                </a:solidFill>
              </a:rPr>
              <a:t>. За </a:t>
            </a:r>
            <a:r>
              <a:rPr lang="ru-RU" sz="2700" dirty="0" err="1" smtClean="0">
                <a:solidFill>
                  <a:srgbClr val="002060"/>
                </a:solidFill>
              </a:rPr>
              <a:t>допомогою</a:t>
            </a:r>
            <a:r>
              <a:rPr lang="ru-RU" sz="2700" dirty="0" smtClean="0">
                <a:solidFill>
                  <a:srgbClr val="002060"/>
                </a:solidFill>
              </a:rPr>
              <a:t> </a:t>
            </a:r>
            <a:r>
              <a:rPr lang="ru-RU" sz="2700" dirty="0" err="1" smtClean="0">
                <a:solidFill>
                  <a:srgbClr val="002060"/>
                </a:solidFill>
              </a:rPr>
              <a:t>методів</a:t>
            </a:r>
            <a:r>
              <a:rPr lang="ru-RU" sz="2700" dirty="0" smtClean="0">
                <a:solidFill>
                  <a:srgbClr val="002060"/>
                </a:solidFill>
              </a:rPr>
              <a:t> добору </a:t>
            </a:r>
            <a:r>
              <a:rPr lang="ru-RU" sz="2700" dirty="0" err="1" smtClean="0">
                <a:solidFill>
                  <a:srgbClr val="002060"/>
                </a:solidFill>
              </a:rPr>
              <a:t>вчені</a:t>
            </a:r>
            <a:r>
              <a:rPr lang="ru-RU" sz="2700" dirty="0" smtClean="0">
                <a:solidFill>
                  <a:srgbClr val="002060"/>
                </a:solidFill>
              </a:rPr>
              <a:t> </a:t>
            </a:r>
            <a:r>
              <a:rPr lang="ru-RU" sz="2700" dirty="0" err="1" smtClean="0">
                <a:solidFill>
                  <a:srgbClr val="002060"/>
                </a:solidFill>
              </a:rPr>
              <a:t>виділяли</a:t>
            </a:r>
            <a:r>
              <a:rPr lang="ru-RU" sz="2700" dirty="0" smtClean="0">
                <a:solidFill>
                  <a:srgbClr val="002060"/>
                </a:solidFill>
              </a:rPr>
              <a:t> </a:t>
            </a:r>
            <a:r>
              <a:rPr lang="ru-RU" sz="2700" dirty="0" err="1" smtClean="0">
                <a:solidFill>
                  <a:srgbClr val="002060"/>
                </a:solidFill>
              </a:rPr>
              <a:t>штами</a:t>
            </a:r>
            <a:r>
              <a:rPr lang="ru-RU" sz="2700" dirty="0" smtClean="0">
                <a:solidFill>
                  <a:srgbClr val="002060"/>
                </a:solidFill>
              </a:rPr>
              <a:t> </a:t>
            </a:r>
            <a:r>
              <a:rPr lang="ru-RU" sz="2700" dirty="0" err="1" smtClean="0">
                <a:solidFill>
                  <a:srgbClr val="002060"/>
                </a:solidFill>
              </a:rPr>
              <a:t>мікроорганізмів</a:t>
            </a:r>
            <a:r>
              <a:rPr lang="ru-RU" sz="2700" dirty="0" smtClean="0">
                <a:solidFill>
                  <a:srgbClr val="002060"/>
                </a:solidFill>
              </a:rPr>
              <a:t>, </a:t>
            </a:r>
            <a:r>
              <a:rPr lang="ru-RU" sz="2700" dirty="0" err="1" smtClean="0">
                <a:solidFill>
                  <a:srgbClr val="002060"/>
                </a:solidFill>
              </a:rPr>
              <a:t>які</a:t>
            </a:r>
            <a:r>
              <a:rPr lang="ru-RU" sz="2700" dirty="0" smtClean="0">
                <a:solidFill>
                  <a:srgbClr val="002060"/>
                </a:solidFill>
              </a:rPr>
              <a:t> </a:t>
            </a:r>
            <a:r>
              <a:rPr lang="ru-RU" sz="2700" dirty="0" err="1" smtClean="0">
                <a:solidFill>
                  <a:srgbClr val="002060"/>
                </a:solidFill>
              </a:rPr>
              <a:t>були</a:t>
            </a:r>
            <a:r>
              <a:rPr lang="ru-RU" sz="2700" dirty="0" smtClean="0">
                <a:solidFill>
                  <a:srgbClr val="002060"/>
                </a:solidFill>
              </a:rPr>
              <a:t> </a:t>
            </a:r>
            <a:r>
              <a:rPr lang="ru-RU" sz="2700" dirty="0" err="1" smtClean="0">
                <a:solidFill>
                  <a:srgbClr val="002060"/>
                </a:solidFill>
              </a:rPr>
              <a:t>активними</a:t>
            </a:r>
            <a:r>
              <a:rPr lang="ru-RU" sz="2700" dirty="0" smtClean="0">
                <a:solidFill>
                  <a:srgbClr val="002060"/>
                </a:solidFill>
              </a:rPr>
              <a:t> синтезаторами того </a:t>
            </a:r>
            <a:r>
              <a:rPr lang="ru-RU" sz="2700" dirty="0" err="1" smtClean="0">
                <a:solidFill>
                  <a:srgbClr val="002060"/>
                </a:solidFill>
              </a:rPr>
              <a:t>або</a:t>
            </a:r>
            <a:r>
              <a:rPr lang="ru-RU" sz="2700" dirty="0" smtClean="0">
                <a:solidFill>
                  <a:srgbClr val="002060"/>
                </a:solidFill>
              </a:rPr>
              <a:t> </a:t>
            </a:r>
            <a:r>
              <a:rPr lang="ru-RU" sz="2700" dirty="0" err="1" smtClean="0">
                <a:solidFill>
                  <a:srgbClr val="002060"/>
                </a:solidFill>
              </a:rPr>
              <a:t>іншого</a:t>
            </a:r>
            <a:r>
              <a:rPr lang="ru-RU" sz="2700" dirty="0" smtClean="0">
                <a:solidFill>
                  <a:srgbClr val="002060"/>
                </a:solidFill>
              </a:rPr>
              <a:t> продукту, </a:t>
            </a:r>
            <a:r>
              <a:rPr lang="ru-RU" sz="2700" dirty="0" err="1" smtClean="0">
                <a:solidFill>
                  <a:srgbClr val="002060"/>
                </a:solidFill>
              </a:rPr>
              <a:t>використовуваного</a:t>
            </a:r>
            <a:r>
              <a:rPr lang="ru-RU" sz="2700" dirty="0" smtClean="0">
                <a:solidFill>
                  <a:srgbClr val="002060"/>
                </a:solidFill>
              </a:rPr>
              <a:t> </a:t>
            </a:r>
            <a:r>
              <a:rPr lang="ru-RU" sz="2700" dirty="0" err="1" smtClean="0">
                <a:solidFill>
                  <a:srgbClr val="002060"/>
                </a:solidFill>
              </a:rPr>
              <a:t>людиною</a:t>
            </a:r>
            <a:r>
              <a:rPr lang="ru-RU" sz="2700" dirty="0" smtClean="0">
                <a:solidFill>
                  <a:srgbClr val="002060"/>
                </a:solidFill>
              </a:rPr>
              <a:t>. </a:t>
            </a:r>
            <a:r>
              <a:rPr lang="ru-RU" sz="2700" dirty="0" err="1" smtClean="0">
                <a:solidFill>
                  <a:srgbClr val="002060"/>
                </a:solidFill>
              </a:rPr>
              <a:t>Це</a:t>
            </a:r>
            <a:r>
              <a:rPr lang="ru-RU" sz="2700" dirty="0" smtClean="0">
                <a:solidFill>
                  <a:srgbClr val="002060"/>
                </a:solidFill>
              </a:rPr>
              <a:t> </a:t>
            </a:r>
            <a:r>
              <a:rPr lang="ru-RU" sz="2700" dirty="0" err="1" smtClean="0">
                <a:solidFill>
                  <a:srgbClr val="002060"/>
                </a:solidFill>
              </a:rPr>
              <a:t>можуть</a:t>
            </a:r>
            <a:r>
              <a:rPr lang="ru-RU" sz="2700" dirty="0" smtClean="0">
                <a:solidFill>
                  <a:srgbClr val="002060"/>
                </a:solidFill>
              </a:rPr>
              <a:t> бути </a:t>
            </a:r>
            <a:r>
              <a:rPr lang="ru-RU" sz="2700" dirty="0" err="1" smtClean="0">
                <a:solidFill>
                  <a:srgbClr val="002060"/>
                </a:solidFill>
              </a:rPr>
              <a:t>антибіотики</a:t>
            </a:r>
            <a:r>
              <a:rPr lang="ru-RU" sz="2700" dirty="0" smtClean="0">
                <a:solidFill>
                  <a:srgbClr val="002060"/>
                </a:solidFill>
              </a:rPr>
              <a:t>, </a:t>
            </a:r>
            <a:r>
              <a:rPr lang="ru-RU" sz="2700" dirty="0" err="1" smtClean="0">
                <a:solidFill>
                  <a:srgbClr val="002060"/>
                </a:solidFill>
              </a:rPr>
              <a:t>вітаміни</a:t>
            </a:r>
            <a:r>
              <a:rPr lang="ru-RU" sz="2700" dirty="0" smtClean="0">
                <a:solidFill>
                  <a:srgbClr val="002060"/>
                </a:solidFill>
              </a:rPr>
              <a:t> </a:t>
            </a:r>
            <a:r>
              <a:rPr lang="ru-RU" sz="2700" dirty="0" err="1" smtClean="0">
                <a:solidFill>
                  <a:srgbClr val="002060"/>
                </a:solidFill>
              </a:rPr>
              <a:t>й</a:t>
            </a:r>
            <a:r>
              <a:rPr lang="ru-RU" sz="2700" dirty="0" smtClean="0">
                <a:solidFill>
                  <a:srgbClr val="002060"/>
                </a:solidFill>
              </a:rPr>
              <a:t> </a:t>
            </a:r>
            <a:r>
              <a:rPr lang="ru-RU" sz="2700" dirty="0" err="1" smtClean="0">
                <a:solidFill>
                  <a:srgbClr val="002060"/>
                </a:solidFill>
              </a:rPr>
              <a:t>інші</a:t>
            </a:r>
            <a:r>
              <a:rPr lang="ru-RU" sz="2700" dirty="0" smtClean="0">
                <a:solidFill>
                  <a:srgbClr val="002060"/>
                </a:solidFill>
              </a:rPr>
              <a:t> </a:t>
            </a:r>
            <a:r>
              <a:rPr lang="ru-RU" sz="2700" dirty="0" err="1" smtClean="0">
                <a:solidFill>
                  <a:srgbClr val="002060"/>
                </a:solidFill>
              </a:rPr>
              <a:t>речовини</a:t>
            </a:r>
            <a:r>
              <a:rPr lang="ru-RU" sz="2700" dirty="0" smtClean="0">
                <a:solidFill>
                  <a:srgbClr val="002060"/>
                </a:solidFill>
              </a:rPr>
              <a:t>.</a:t>
            </a:r>
          </a:p>
          <a:p>
            <a:r>
              <a:rPr lang="ru-RU" sz="2700" dirty="0" err="1" smtClean="0">
                <a:solidFill>
                  <a:srgbClr val="002060"/>
                </a:solidFill>
              </a:rPr>
              <a:t>Мікроорганізми</a:t>
            </a:r>
            <a:r>
              <a:rPr lang="ru-RU" sz="2700" dirty="0" smtClean="0">
                <a:solidFill>
                  <a:srgbClr val="002060"/>
                </a:solidFill>
              </a:rPr>
              <a:t> </a:t>
            </a:r>
            <a:r>
              <a:rPr lang="ru-RU" sz="2700" dirty="0" err="1" smtClean="0">
                <a:solidFill>
                  <a:srgbClr val="002060"/>
                </a:solidFill>
              </a:rPr>
              <a:t>можуть</a:t>
            </a:r>
            <a:r>
              <a:rPr lang="ru-RU" sz="2700" dirty="0" smtClean="0">
                <a:solidFill>
                  <a:srgbClr val="002060"/>
                </a:solidFill>
              </a:rPr>
              <a:t> </a:t>
            </a:r>
            <a:r>
              <a:rPr lang="ru-RU" sz="2700" dirty="0" err="1" smtClean="0">
                <a:solidFill>
                  <a:srgbClr val="002060"/>
                </a:solidFill>
              </a:rPr>
              <a:t>мутувати</a:t>
            </a:r>
            <a:r>
              <a:rPr lang="ru-RU" sz="2700" dirty="0" smtClean="0">
                <a:solidFill>
                  <a:srgbClr val="002060"/>
                </a:solidFill>
              </a:rPr>
              <a:t>, </a:t>
            </a:r>
            <a:r>
              <a:rPr lang="ru-RU" sz="2700" dirty="0" err="1" smtClean="0">
                <a:solidFill>
                  <a:srgbClr val="002060"/>
                </a:solidFill>
              </a:rPr>
              <a:t>що</a:t>
            </a:r>
            <a:r>
              <a:rPr lang="ru-RU" sz="2700" dirty="0" smtClean="0">
                <a:solidFill>
                  <a:srgbClr val="002060"/>
                </a:solidFill>
              </a:rPr>
              <a:t> </a:t>
            </a:r>
            <a:r>
              <a:rPr lang="ru-RU" sz="2700" dirty="0" err="1" smtClean="0">
                <a:solidFill>
                  <a:srgbClr val="002060"/>
                </a:solidFill>
              </a:rPr>
              <a:t>закріплено</a:t>
            </a:r>
            <a:r>
              <a:rPr lang="ru-RU" sz="2700" dirty="0" smtClean="0">
                <a:solidFill>
                  <a:srgbClr val="002060"/>
                </a:solidFill>
              </a:rPr>
              <a:t> </a:t>
            </a:r>
            <a:r>
              <a:rPr lang="ru-RU" sz="2700" dirty="0" err="1" smtClean="0">
                <a:solidFill>
                  <a:srgbClr val="002060"/>
                </a:solidFill>
              </a:rPr>
              <a:t>спадково</a:t>
            </a:r>
            <a:r>
              <a:rPr lang="ru-RU" sz="2700" dirty="0" smtClean="0">
                <a:solidFill>
                  <a:srgbClr val="002060"/>
                </a:solidFill>
              </a:rPr>
              <a:t>. </a:t>
            </a:r>
            <a:r>
              <a:rPr lang="ru-RU" sz="2700" dirty="0" err="1" smtClean="0">
                <a:solidFill>
                  <a:srgbClr val="002060"/>
                </a:solidFill>
              </a:rPr>
              <a:t>Учені</a:t>
            </a:r>
            <a:r>
              <a:rPr lang="ru-RU" sz="2700" dirty="0" smtClean="0">
                <a:solidFill>
                  <a:srgbClr val="002060"/>
                </a:solidFill>
              </a:rPr>
              <a:t> широко </a:t>
            </a:r>
            <a:r>
              <a:rPr lang="ru-RU" sz="2700" dirty="0" err="1" smtClean="0">
                <a:solidFill>
                  <a:srgbClr val="002060"/>
                </a:solidFill>
              </a:rPr>
              <a:t>використовують</a:t>
            </a:r>
            <a:r>
              <a:rPr lang="ru-RU" sz="2700" dirty="0" smtClean="0">
                <a:solidFill>
                  <a:srgbClr val="002060"/>
                </a:solidFill>
              </a:rPr>
              <a:t> метод </a:t>
            </a:r>
            <a:r>
              <a:rPr lang="ru-RU" sz="2700" dirty="0" err="1" smtClean="0">
                <a:solidFill>
                  <a:srgbClr val="002060"/>
                </a:solidFill>
              </a:rPr>
              <a:t>експериментального</a:t>
            </a:r>
            <a:r>
              <a:rPr lang="ru-RU" sz="2700" dirty="0" smtClean="0">
                <a:solidFill>
                  <a:srgbClr val="002060"/>
                </a:solidFill>
              </a:rPr>
              <a:t> </a:t>
            </a:r>
            <a:r>
              <a:rPr lang="ru-RU" sz="2700" dirty="0" err="1" smtClean="0">
                <a:solidFill>
                  <a:srgbClr val="002060"/>
                </a:solidFill>
              </a:rPr>
              <a:t>отримання</a:t>
            </a:r>
            <a:r>
              <a:rPr lang="ru-RU" sz="2700" dirty="0" smtClean="0">
                <a:solidFill>
                  <a:srgbClr val="002060"/>
                </a:solidFill>
              </a:rPr>
              <a:t> </a:t>
            </a:r>
            <a:r>
              <a:rPr lang="ru-RU" sz="2700" dirty="0" err="1" smtClean="0">
                <a:solidFill>
                  <a:srgbClr val="002060"/>
                </a:solidFill>
              </a:rPr>
              <a:t>мутацій</a:t>
            </a:r>
            <a:r>
              <a:rPr lang="ru-RU" sz="2700" dirty="0" smtClean="0">
                <a:solidFill>
                  <a:srgbClr val="002060"/>
                </a:solidFill>
              </a:rPr>
              <a:t> </a:t>
            </a:r>
            <a:r>
              <a:rPr lang="ru-RU" sz="2700" dirty="0" err="1" smtClean="0">
                <a:solidFill>
                  <a:srgbClr val="002060"/>
                </a:solidFill>
              </a:rPr>
              <a:t>під</a:t>
            </a:r>
            <a:r>
              <a:rPr lang="ru-RU" sz="2700" dirty="0" smtClean="0">
                <a:solidFill>
                  <a:srgbClr val="002060"/>
                </a:solidFill>
              </a:rPr>
              <a:t> </a:t>
            </a:r>
            <a:r>
              <a:rPr lang="ru-RU" sz="2700" dirty="0" err="1" smtClean="0">
                <a:solidFill>
                  <a:srgbClr val="002060"/>
                </a:solidFill>
              </a:rPr>
              <a:t>дією</a:t>
            </a:r>
            <a:r>
              <a:rPr lang="ru-RU" sz="2700" dirty="0" smtClean="0">
                <a:solidFill>
                  <a:srgbClr val="002060"/>
                </a:solidFill>
              </a:rPr>
              <a:t> </a:t>
            </a:r>
            <a:r>
              <a:rPr lang="ru-RU" sz="2700" dirty="0" err="1" smtClean="0">
                <a:solidFill>
                  <a:srgbClr val="002060"/>
                </a:solidFill>
              </a:rPr>
              <a:t>рентгенівських</a:t>
            </a:r>
            <a:r>
              <a:rPr lang="ru-RU" sz="2700" dirty="0" smtClean="0">
                <a:solidFill>
                  <a:srgbClr val="002060"/>
                </a:solidFill>
              </a:rPr>
              <a:t>, </a:t>
            </a:r>
            <a:r>
              <a:rPr lang="ru-RU" sz="2700" dirty="0" err="1" smtClean="0">
                <a:solidFill>
                  <a:srgbClr val="002060"/>
                </a:solidFill>
              </a:rPr>
              <a:t>ультрафіолетових</a:t>
            </a:r>
            <a:r>
              <a:rPr lang="ru-RU" sz="2700" dirty="0" smtClean="0">
                <a:solidFill>
                  <a:srgbClr val="002060"/>
                </a:solidFill>
              </a:rPr>
              <a:t> </a:t>
            </a:r>
            <a:r>
              <a:rPr lang="ru-RU" sz="2700" dirty="0" err="1" smtClean="0">
                <a:solidFill>
                  <a:srgbClr val="002060"/>
                </a:solidFill>
              </a:rPr>
              <a:t>променів</a:t>
            </a:r>
            <a:r>
              <a:rPr lang="ru-RU" sz="2700" dirty="0" smtClean="0">
                <a:solidFill>
                  <a:srgbClr val="002060"/>
                </a:solidFill>
              </a:rPr>
              <a:t> </a:t>
            </a:r>
            <a:r>
              <a:rPr lang="ru-RU" sz="2700" dirty="0" err="1" smtClean="0">
                <a:solidFill>
                  <a:srgbClr val="002060"/>
                </a:solidFill>
              </a:rPr>
              <a:t>і</a:t>
            </a:r>
            <a:r>
              <a:rPr lang="ru-RU" sz="2700" dirty="0" smtClean="0">
                <a:solidFill>
                  <a:srgbClr val="002060"/>
                </a:solidFill>
              </a:rPr>
              <a:t> </a:t>
            </a:r>
            <a:r>
              <a:rPr lang="ru-RU" sz="2700" dirty="0" err="1" smtClean="0">
                <a:solidFill>
                  <a:srgbClr val="002060"/>
                </a:solidFill>
              </a:rPr>
              <a:t>деяких</a:t>
            </a:r>
            <a:r>
              <a:rPr lang="ru-RU" sz="2700" dirty="0" smtClean="0">
                <a:solidFill>
                  <a:srgbClr val="002060"/>
                </a:solidFill>
              </a:rPr>
              <a:t> </a:t>
            </a:r>
            <a:r>
              <a:rPr lang="ru-RU" sz="2700" dirty="0" err="1" smtClean="0">
                <a:solidFill>
                  <a:srgbClr val="002060"/>
                </a:solidFill>
              </a:rPr>
              <a:t>хімічних</a:t>
            </a:r>
            <a:r>
              <a:rPr lang="ru-RU" sz="2700" dirty="0" smtClean="0">
                <a:solidFill>
                  <a:srgbClr val="002060"/>
                </a:solidFill>
              </a:rPr>
              <a:t> </a:t>
            </a:r>
            <a:r>
              <a:rPr lang="ru-RU" sz="2700" dirty="0" err="1" smtClean="0">
                <a:solidFill>
                  <a:srgbClr val="002060"/>
                </a:solidFill>
              </a:rPr>
              <a:t>сполук</a:t>
            </a:r>
            <a:r>
              <a:rPr lang="ru-RU" sz="2700" dirty="0" smtClean="0">
                <a:solidFill>
                  <a:srgbClr val="002060"/>
                </a:solidFill>
              </a:rPr>
              <a:t>. За </a:t>
            </a:r>
            <a:r>
              <a:rPr lang="ru-RU" sz="2700" dirty="0" err="1" smtClean="0">
                <a:solidFill>
                  <a:srgbClr val="002060"/>
                </a:solidFill>
              </a:rPr>
              <a:t>допомогою</a:t>
            </a:r>
            <a:r>
              <a:rPr lang="ru-RU" sz="2700" dirty="0" smtClean="0">
                <a:solidFill>
                  <a:srgbClr val="002060"/>
                </a:solidFill>
              </a:rPr>
              <a:t> таких </a:t>
            </a:r>
            <a:r>
              <a:rPr lang="ru-RU" sz="2700" dirty="0" err="1" smtClean="0">
                <a:solidFill>
                  <a:srgbClr val="002060"/>
                </a:solidFill>
              </a:rPr>
              <a:t>методів</a:t>
            </a:r>
            <a:r>
              <a:rPr lang="ru-RU" sz="2700" dirty="0" smtClean="0">
                <a:solidFill>
                  <a:srgbClr val="002060"/>
                </a:solidFill>
              </a:rPr>
              <a:t> </a:t>
            </a:r>
            <a:r>
              <a:rPr lang="ru-RU" sz="2700" dirty="0" err="1" smtClean="0">
                <a:solidFill>
                  <a:srgbClr val="002060"/>
                </a:solidFill>
              </a:rPr>
              <a:t>спадкова</a:t>
            </a:r>
            <a:r>
              <a:rPr lang="ru-RU" sz="2700" dirty="0" smtClean="0">
                <a:solidFill>
                  <a:srgbClr val="002060"/>
                </a:solidFill>
              </a:rPr>
              <a:t> </a:t>
            </a:r>
            <a:r>
              <a:rPr lang="ru-RU" sz="2700" dirty="0" err="1" smtClean="0">
                <a:solidFill>
                  <a:srgbClr val="002060"/>
                </a:solidFill>
              </a:rPr>
              <a:t>мінливість</a:t>
            </a:r>
            <a:r>
              <a:rPr lang="ru-RU" sz="2700" dirty="0" smtClean="0">
                <a:solidFill>
                  <a:srgbClr val="002060"/>
                </a:solidFill>
              </a:rPr>
              <a:t> </a:t>
            </a:r>
            <a:r>
              <a:rPr lang="ru-RU" sz="2700" dirty="0" err="1" smtClean="0">
                <a:solidFill>
                  <a:srgbClr val="002060"/>
                </a:solidFill>
              </a:rPr>
              <a:t>мікроорганізмів</a:t>
            </a:r>
            <a:r>
              <a:rPr lang="ru-RU" sz="2700" dirty="0" smtClean="0">
                <a:solidFill>
                  <a:srgbClr val="002060"/>
                </a:solidFill>
              </a:rPr>
              <a:t> </a:t>
            </a:r>
            <a:r>
              <a:rPr lang="ru-RU" sz="2700" dirty="0" err="1" smtClean="0">
                <a:solidFill>
                  <a:srgbClr val="002060"/>
                </a:solidFill>
              </a:rPr>
              <a:t>підвищується</a:t>
            </a:r>
            <a:r>
              <a:rPr lang="ru-RU" sz="2700" dirty="0" smtClean="0">
                <a:solidFill>
                  <a:srgbClr val="002060"/>
                </a:solidFill>
              </a:rPr>
              <a:t> в десятки </a:t>
            </a:r>
            <a:r>
              <a:rPr lang="ru-RU" sz="2700" dirty="0" err="1" smtClean="0">
                <a:solidFill>
                  <a:srgbClr val="002060"/>
                </a:solidFill>
              </a:rPr>
              <a:t>і</a:t>
            </a:r>
            <a:r>
              <a:rPr lang="ru-RU" sz="2700" dirty="0" smtClean="0">
                <a:solidFill>
                  <a:srgbClr val="002060"/>
                </a:solidFill>
              </a:rPr>
              <a:t> </a:t>
            </a:r>
            <a:r>
              <a:rPr lang="ru-RU" sz="2700" dirty="0" err="1" smtClean="0">
                <a:solidFill>
                  <a:srgbClr val="002060"/>
                </a:solidFill>
              </a:rPr>
              <a:t>навіть</a:t>
            </a:r>
            <a:r>
              <a:rPr lang="ru-RU" sz="2700" dirty="0" smtClean="0">
                <a:solidFill>
                  <a:srgbClr val="002060"/>
                </a:solidFill>
              </a:rPr>
              <a:t> </a:t>
            </a:r>
            <a:r>
              <a:rPr lang="ru-RU" sz="2700" dirty="0" err="1" smtClean="0">
                <a:solidFill>
                  <a:srgbClr val="002060"/>
                </a:solidFill>
              </a:rPr>
              <a:t>сотні</a:t>
            </a:r>
            <a:r>
              <a:rPr lang="ru-RU" sz="2700" dirty="0" smtClean="0">
                <a:solidFill>
                  <a:srgbClr val="002060"/>
                </a:solidFill>
              </a:rPr>
              <a:t> </a:t>
            </a:r>
            <a:r>
              <a:rPr lang="ru-RU" sz="2700" dirty="0" err="1" smtClean="0">
                <a:solidFill>
                  <a:srgbClr val="002060"/>
                </a:solidFill>
              </a:rPr>
              <a:t>разів</a:t>
            </a:r>
            <a:r>
              <a:rPr lang="ru-RU" sz="2700" dirty="0" smtClean="0">
                <a:solidFill>
                  <a:srgbClr val="002060"/>
                </a:solidFill>
              </a:rPr>
              <a:t>.</a:t>
            </a:r>
          </a:p>
          <a:p>
            <a:endParaRPr lang="ru-RU"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199aa.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699792" y="2780928"/>
            <a:ext cx="3898776" cy="1675568"/>
          </a:xfrm>
          <a:solidFill>
            <a:srgbClr val="FFFFFF"/>
          </a:solidFill>
          <a:ln>
            <a:solidFill>
              <a:srgbClr val="000000"/>
            </a:solidFill>
          </a:ln>
        </p:spPr>
        <p:txBody>
          <a:bodyPr>
            <a:normAutofit/>
          </a:bodyPr>
          <a:lstStyle/>
          <a:p>
            <a:r>
              <a:rPr lang="ru-RU" dirty="0" err="1" smtClean="0">
                <a:solidFill>
                  <a:srgbClr val="002060"/>
                </a:solidFill>
              </a:rPr>
              <a:t>Презентац</a:t>
            </a:r>
            <a:r>
              <a:rPr lang="uk-UA" dirty="0" smtClean="0">
                <a:solidFill>
                  <a:srgbClr val="002060"/>
                </a:solidFill>
              </a:rPr>
              <a:t>і</a:t>
            </a:r>
            <a:r>
              <a:rPr lang="ru-RU" dirty="0" err="1" smtClean="0">
                <a:solidFill>
                  <a:srgbClr val="002060"/>
                </a:solidFill>
              </a:rPr>
              <a:t>ю</a:t>
            </a:r>
            <a:r>
              <a:rPr lang="ru-RU" dirty="0" smtClean="0">
                <a:solidFill>
                  <a:srgbClr val="002060"/>
                </a:solidFill>
              </a:rPr>
              <a:t> </a:t>
            </a:r>
            <a:r>
              <a:rPr lang="ru-RU" dirty="0" err="1" smtClean="0">
                <a:solidFill>
                  <a:srgbClr val="002060"/>
                </a:solidFill>
              </a:rPr>
              <a:t>виконала</a:t>
            </a:r>
            <a:r>
              <a:rPr lang="ru-RU" dirty="0" smtClean="0">
                <a:solidFill>
                  <a:srgbClr val="002060"/>
                </a:solidFill>
              </a:rPr>
              <a:t> </a:t>
            </a:r>
          </a:p>
          <a:p>
            <a:r>
              <a:rPr lang="ru-RU" dirty="0" err="1" smtClean="0">
                <a:solidFill>
                  <a:srgbClr val="002060"/>
                </a:solidFill>
              </a:rPr>
              <a:t>учениця</a:t>
            </a:r>
            <a:r>
              <a:rPr lang="ru-RU" dirty="0" smtClean="0">
                <a:solidFill>
                  <a:srgbClr val="002060"/>
                </a:solidFill>
              </a:rPr>
              <a:t> 11-А </a:t>
            </a:r>
            <a:r>
              <a:rPr lang="ru-RU" dirty="0" err="1" smtClean="0">
                <a:solidFill>
                  <a:srgbClr val="002060"/>
                </a:solidFill>
              </a:rPr>
              <a:t>класу</a:t>
            </a:r>
            <a:endParaRPr lang="ru-RU" dirty="0" smtClean="0">
              <a:solidFill>
                <a:srgbClr val="002060"/>
              </a:solidFill>
            </a:endParaRPr>
          </a:p>
          <a:p>
            <a:r>
              <a:rPr lang="uk-UA" dirty="0" smtClean="0">
                <a:solidFill>
                  <a:srgbClr val="002060"/>
                </a:solidFill>
              </a:rPr>
              <a:t>Конюх Анастасія</a:t>
            </a:r>
            <a:endParaRPr lang="ru-RU" dirty="0">
              <a:solidFill>
                <a:srgbClr val="002060"/>
              </a:solidFill>
            </a:endParaRPr>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dirty="0" smtClean="0">
                <a:solidFill>
                  <a:srgbClr val="FFFF00"/>
                </a:solidFill>
                <a:latin typeface="Bookman Old Style" pitchFamily="18" charset="0"/>
              </a:rPr>
              <a:t>Дякую за увагу!!!</a:t>
            </a:r>
            <a:endParaRPr lang="ru-RU" sz="4800" dirty="0">
              <a:solidFill>
                <a:srgbClr val="FFFF00"/>
              </a:solidFill>
              <a:latin typeface="Bookman Old Style" pitchFamily="18" charset="0"/>
            </a:endParaRPr>
          </a:p>
        </p:txBody>
      </p:sp>
      <p:pic>
        <p:nvPicPr>
          <p:cNvPr id="4" name="Содержимое 3" descr="Animals_Cats__002008_1.jpg"/>
          <p:cNvPicPr>
            <a:picLocks noGrp="1" noChangeAspect="1"/>
          </p:cNvPicPr>
          <p:nvPr>
            <p:ph idx="1"/>
          </p:nvPr>
        </p:nvPicPr>
        <p:blipFill>
          <a:blip r:embed="rId2"/>
          <a:stretch>
            <a:fillRect/>
          </a:stretch>
        </p:blipFill>
        <p:spPr>
          <a:xfrm>
            <a:off x="611560" y="1484784"/>
            <a:ext cx="6462184" cy="4846638"/>
          </a:xfr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4762872" cy="5763040"/>
          </a:xfrm>
        </p:spPr>
        <p:txBody>
          <a:bodyPr>
            <a:normAutofit/>
          </a:bodyPr>
          <a:lstStyle/>
          <a:p>
            <a:r>
              <a:rPr lang="ru-RU" dirty="0" err="1" smtClean="0">
                <a:solidFill>
                  <a:srgbClr val="7030A0"/>
                </a:solidFill>
              </a:rPr>
              <a:t>Селекція</a:t>
            </a:r>
            <a:r>
              <a:rPr lang="ru-RU" dirty="0" smtClean="0">
                <a:solidFill>
                  <a:srgbClr val="7030A0"/>
                </a:solidFill>
              </a:rPr>
              <a:t> </a:t>
            </a:r>
            <a:r>
              <a:rPr lang="ru-RU" dirty="0" err="1" smtClean="0">
                <a:solidFill>
                  <a:srgbClr val="7030A0"/>
                </a:solidFill>
              </a:rPr>
              <a:t>займається</a:t>
            </a:r>
            <a:r>
              <a:rPr lang="ru-RU" dirty="0" smtClean="0">
                <a:solidFill>
                  <a:srgbClr val="7030A0"/>
                </a:solidFill>
              </a:rPr>
              <a:t> </a:t>
            </a:r>
            <a:r>
              <a:rPr lang="ru-RU" dirty="0" err="1" smtClean="0">
                <a:solidFill>
                  <a:srgbClr val="7030A0"/>
                </a:solidFill>
              </a:rPr>
              <a:t>створенням</a:t>
            </a:r>
            <a:r>
              <a:rPr lang="ru-RU" dirty="0" smtClean="0">
                <a:solidFill>
                  <a:srgbClr val="7030A0"/>
                </a:solidFill>
              </a:rPr>
              <a:t> </a:t>
            </a:r>
            <a:r>
              <a:rPr lang="ru-RU" dirty="0" err="1" smtClean="0">
                <a:solidFill>
                  <a:srgbClr val="7030A0"/>
                </a:solidFill>
              </a:rPr>
              <a:t>сортів</a:t>
            </a:r>
            <a:r>
              <a:rPr lang="ru-RU" dirty="0" smtClean="0">
                <a:solidFill>
                  <a:srgbClr val="7030A0"/>
                </a:solidFill>
              </a:rPr>
              <a:t> </a:t>
            </a:r>
            <a:r>
              <a:rPr lang="ru-RU" dirty="0" err="1" smtClean="0">
                <a:solidFill>
                  <a:srgbClr val="7030A0"/>
                </a:solidFill>
              </a:rPr>
              <a:t>і</a:t>
            </a:r>
            <a:r>
              <a:rPr lang="ru-RU" dirty="0" smtClean="0">
                <a:solidFill>
                  <a:srgbClr val="7030A0"/>
                </a:solidFill>
              </a:rPr>
              <a:t> </a:t>
            </a:r>
            <a:r>
              <a:rPr lang="ru-RU" dirty="0" err="1" smtClean="0">
                <a:solidFill>
                  <a:srgbClr val="7030A0"/>
                </a:solidFill>
              </a:rPr>
              <a:t>гібридів</a:t>
            </a:r>
            <a:r>
              <a:rPr lang="ru-RU" dirty="0" smtClean="0">
                <a:solidFill>
                  <a:srgbClr val="7030A0"/>
                </a:solidFill>
              </a:rPr>
              <a:t> </a:t>
            </a:r>
            <a:r>
              <a:rPr lang="ru-RU" dirty="0" err="1" smtClean="0">
                <a:solidFill>
                  <a:srgbClr val="7030A0"/>
                </a:solidFill>
              </a:rPr>
              <a:t>сільськогосподарських</a:t>
            </a:r>
            <a:r>
              <a:rPr lang="ru-RU" dirty="0" smtClean="0">
                <a:solidFill>
                  <a:srgbClr val="7030A0"/>
                </a:solidFill>
              </a:rPr>
              <a:t> </a:t>
            </a:r>
            <a:r>
              <a:rPr lang="ru-RU" dirty="0" err="1" smtClean="0">
                <a:solidFill>
                  <a:srgbClr val="7030A0"/>
                </a:solidFill>
              </a:rPr>
              <a:t>рослин</a:t>
            </a:r>
            <a:r>
              <a:rPr lang="ru-RU" dirty="0" smtClean="0">
                <a:solidFill>
                  <a:srgbClr val="7030A0"/>
                </a:solidFill>
              </a:rPr>
              <a:t>, </a:t>
            </a:r>
            <a:r>
              <a:rPr lang="ru-RU" dirty="0" err="1" smtClean="0">
                <a:solidFill>
                  <a:srgbClr val="7030A0"/>
                </a:solidFill>
              </a:rPr>
              <a:t>порід</a:t>
            </a:r>
            <a:r>
              <a:rPr lang="ru-RU" dirty="0" smtClean="0">
                <a:solidFill>
                  <a:srgbClr val="7030A0"/>
                </a:solidFill>
              </a:rPr>
              <a:t> </a:t>
            </a:r>
            <a:r>
              <a:rPr lang="ru-RU" dirty="0" err="1" smtClean="0">
                <a:solidFill>
                  <a:srgbClr val="7030A0"/>
                </a:solidFill>
              </a:rPr>
              <a:t>тварин</a:t>
            </a:r>
            <a:r>
              <a:rPr lang="ru-RU" dirty="0" smtClean="0">
                <a:solidFill>
                  <a:srgbClr val="7030A0"/>
                </a:solidFill>
              </a:rPr>
              <a:t>, </a:t>
            </a:r>
            <a:r>
              <a:rPr lang="ru-RU" dirty="0" err="1" smtClean="0">
                <a:solidFill>
                  <a:srgbClr val="7030A0"/>
                </a:solidFill>
              </a:rPr>
              <a:t>штамів</a:t>
            </a:r>
            <a:r>
              <a:rPr lang="ru-RU" dirty="0" smtClean="0">
                <a:solidFill>
                  <a:srgbClr val="7030A0"/>
                </a:solidFill>
              </a:rPr>
              <a:t> </a:t>
            </a:r>
            <a:r>
              <a:rPr lang="ru-RU" dirty="0" err="1" smtClean="0">
                <a:solidFill>
                  <a:srgbClr val="7030A0"/>
                </a:solidFill>
              </a:rPr>
              <a:t>мікроорганізмів</a:t>
            </a:r>
            <a:r>
              <a:rPr lang="ru-RU" dirty="0" smtClean="0">
                <a:solidFill>
                  <a:srgbClr val="7030A0"/>
                </a:solidFill>
              </a:rPr>
              <a:t> </a:t>
            </a:r>
            <a:r>
              <a:rPr lang="ru-RU" dirty="0" err="1" smtClean="0">
                <a:solidFill>
                  <a:srgbClr val="7030A0"/>
                </a:solidFill>
              </a:rPr>
              <a:t>і</a:t>
            </a:r>
            <a:r>
              <a:rPr lang="ru-RU" dirty="0" smtClean="0">
                <a:solidFill>
                  <a:srgbClr val="7030A0"/>
                </a:solidFill>
              </a:rPr>
              <a:t> </a:t>
            </a:r>
            <a:r>
              <a:rPr lang="ru-RU" dirty="0" err="1" smtClean="0">
                <a:solidFill>
                  <a:srgbClr val="7030A0"/>
                </a:solidFill>
              </a:rPr>
              <a:t>вивчає</a:t>
            </a:r>
            <a:r>
              <a:rPr lang="ru-RU" dirty="0" smtClean="0">
                <a:solidFill>
                  <a:srgbClr val="7030A0"/>
                </a:solidFill>
              </a:rPr>
              <a:t> </a:t>
            </a:r>
            <a:r>
              <a:rPr lang="ru-RU" dirty="0" err="1" smtClean="0">
                <a:solidFill>
                  <a:srgbClr val="7030A0"/>
                </a:solidFill>
              </a:rPr>
              <a:t>методи</a:t>
            </a:r>
            <a:r>
              <a:rPr lang="ru-RU" dirty="0" smtClean="0">
                <a:solidFill>
                  <a:srgbClr val="7030A0"/>
                </a:solidFill>
              </a:rPr>
              <a:t> </a:t>
            </a:r>
            <a:r>
              <a:rPr lang="ru-RU" dirty="0" err="1" smtClean="0">
                <a:solidFill>
                  <a:srgbClr val="7030A0"/>
                </a:solidFill>
              </a:rPr>
              <a:t>всього</a:t>
            </a:r>
            <a:r>
              <a:rPr lang="ru-RU" dirty="0" smtClean="0">
                <a:solidFill>
                  <a:srgbClr val="7030A0"/>
                </a:solidFill>
              </a:rPr>
              <a:t> </a:t>
            </a:r>
            <a:r>
              <a:rPr lang="ru-RU" dirty="0" err="1" smtClean="0">
                <a:solidFill>
                  <a:srgbClr val="7030A0"/>
                </a:solidFill>
              </a:rPr>
              <a:t>вище</a:t>
            </a:r>
            <a:r>
              <a:rPr lang="ru-RU" dirty="0" smtClean="0">
                <a:solidFill>
                  <a:srgbClr val="7030A0"/>
                </a:solidFill>
              </a:rPr>
              <a:t> </a:t>
            </a:r>
            <a:r>
              <a:rPr lang="ru-RU" dirty="0" err="1" smtClean="0">
                <a:solidFill>
                  <a:srgbClr val="7030A0"/>
                </a:solidFill>
              </a:rPr>
              <a:t>перерахованого</a:t>
            </a:r>
            <a:r>
              <a:rPr lang="ru-RU" dirty="0" smtClean="0">
                <a:solidFill>
                  <a:srgbClr val="7030A0"/>
                </a:solidFill>
              </a:rPr>
              <a:t>. </a:t>
            </a:r>
            <a:r>
              <a:rPr lang="ru-RU" dirty="0" err="1" smtClean="0">
                <a:solidFill>
                  <a:srgbClr val="7030A0"/>
                </a:solidFill>
              </a:rPr>
              <a:t>Селекцією</a:t>
            </a:r>
            <a:r>
              <a:rPr lang="ru-RU" dirty="0" smtClean="0">
                <a:solidFill>
                  <a:srgbClr val="7030A0"/>
                </a:solidFill>
              </a:rPr>
              <a:t> </a:t>
            </a:r>
            <a:r>
              <a:rPr lang="ru-RU" dirty="0" err="1" smtClean="0">
                <a:solidFill>
                  <a:srgbClr val="7030A0"/>
                </a:solidFill>
              </a:rPr>
              <a:t>також</a:t>
            </a:r>
            <a:r>
              <a:rPr lang="ru-RU" dirty="0" smtClean="0">
                <a:solidFill>
                  <a:srgbClr val="7030A0"/>
                </a:solidFill>
              </a:rPr>
              <a:t> </a:t>
            </a:r>
            <a:r>
              <a:rPr lang="ru-RU" dirty="0" err="1" smtClean="0">
                <a:solidFill>
                  <a:srgbClr val="7030A0"/>
                </a:solidFill>
              </a:rPr>
              <a:t>називають</a:t>
            </a:r>
            <a:r>
              <a:rPr lang="ru-RU" dirty="0" smtClean="0">
                <a:solidFill>
                  <a:srgbClr val="7030A0"/>
                </a:solidFill>
              </a:rPr>
              <a:t> </a:t>
            </a:r>
            <a:r>
              <a:rPr lang="ru-RU" dirty="0" err="1" smtClean="0">
                <a:solidFill>
                  <a:srgbClr val="7030A0"/>
                </a:solidFill>
              </a:rPr>
              <a:t>галузь</a:t>
            </a:r>
            <a:r>
              <a:rPr lang="ru-RU" dirty="0" smtClean="0">
                <a:solidFill>
                  <a:srgbClr val="7030A0"/>
                </a:solidFill>
              </a:rPr>
              <a:t> </a:t>
            </a:r>
            <a:r>
              <a:rPr lang="ru-RU" dirty="0" err="1" smtClean="0">
                <a:solidFill>
                  <a:srgbClr val="7030A0"/>
                </a:solidFill>
              </a:rPr>
              <a:t>сільськогосподарського</a:t>
            </a:r>
            <a:r>
              <a:rPr lang="ru-RU" dirty="0" smtClean="0">
                <a:solidFill>
                  <a:srgbClr val="7030A0"/>
                </a:solidFill>
              </a:rPr>
              <a:t> </a:t>
            </a:r>
            <a:r>
              <a:rPr lang="ru-RU" dirty="0" err="1" smtClean="0">
                <a:solidFill>
                  <a:srgbClr val="7030A0"/>
                </a:solidFill>
              </a:rPr>
              <a:t>виробництва</a:t>
            </a:r>
            <a:r>
              <a:rPr lang="ru-RU" dirty="0" smtClean="0">
                <a:solidFill>
                  <a:srgbClr val="7030A0"/>
                </a:solidFill>
              </a:rPr>
              <a:t>, </a:t>
            </a:r>
            <a:r>
              <a:rPr lang="ru-RU" dirty="0" err="1" smtClean="0">
                <a:solidFill>
                  <a:srgbClr val="7030A0"/>
                </a:solidFill>
              </a:rPr>
              <a:t>що</a:t>
            </a:r>
            <a:r>
              <a:rPr lang="ru-RU" dirty="0" smtClean="0">
                <a:solidFill>
                  <a:srgbClr val="7030A0"/>
                </a:solidFill>
              </a:rPr>
              <a:t> </a:t>
            </a:r>
            <a:r>
              <a:rPr lang="ru-RU" dirty="0" err="1" smtClean="0">
                <a:solidFill>
                  <a:srgbClr val="7030A0"/>
                </a:solidFill>
              </a:rPr>
              <a:t>займається</a:t>
            </a:r>
            <a:r>
              <a:rPr lang="ru-RU" dirty="0" smtClean="0">
                <a:solidFill>
                  <a:srgbClr val="7030A0"/>
                </a:solidFill>
              </a:rPr>
              <a:t> </a:t>
            </a:r>
            <a:r>
              <a:rPr lang="ru-RU" dirty="0" err="1" smtClean="0">
                <a:solidFill>
                  <a:srgbClr val="7030A0"/>
                </a:solidFill>
              </a:rPr>
              <a:t>виведенням</a:t>
            </a:r>
            <a:r>
              <a:rPr lang="ru-RU" dirty="0" smtClean="0">
                <a:solidFill>
                  <a:srgbClr val="7030A0"/>
                </a:solidFill>
              </a:rPr>
              <a:t> </a:t>
            </a:r>
            <a:r>
              <a:rPr lang="ru-RU" dirty="0" err="1" smtClean="0">
                <a:solidFill>
                  <a:srgbClr val="7030A0"/>
                </a:solidFill>
              </a:rPr>
              <a:t>порід</a:t>
            </a:r>
            <a:r>
              <a:rPr lang="ru-RU" dirty="0" smtClean="0">
                <a:solidFill>
                  <a:srgbClr val="7030A0"/>
                </a:solidFill>
              </a:rPr>
              <a:t> </a:t>
            </a:r>
            <a:r>
              <a:rPr lang="ru-RU" dirty="0" err="1" smtClean="0">
                <a:solidFill>
                  <a:srgbClr val="7030A0"/>
                </a:solidFill>
              </a:rPr>
              <a:t>тварин</a:t>
            </a:r>
            <a:r>
              <a:rPr lang="ru-RU" dirty="0" smtClean="0">
                <a:solidFill>
                  <a:srgbClr val="7030A0"/>
                </a:solidFill>
              </a:rPr>
              <a:t>, </a:t>
            </a:r>
            <a:r>
              <a:rPr lang="ru-RU" dirty="0" err="1" smtClean="0">
                <a:solidFill>
                  <a:srgbClr val="7030A0"/>
                </a:solidFill>
              </a:rPr>
              <a:t>сортів</a:t>
            </a:r>
            <a:r>
              <a:rPr lang="ru-RU" dirty="0" smtClean="0">
                <a:solidFill>
                  <a:srgbClr val="7030A0"/>
                </a:solidFill>
              </a:rPr>
              <a:t> </a:t>
            </a:r>
            <a:r>
              <a:rPr lang="ru-RU" dirty="0" err="1" smtClean="0">
                <a:solidFill>
                  <a:srgbClr val="7030A0"/>
                </a:solidFill>
              </a:rPr>
              <a:t>і</a:t>
            </a:r>
            <a:r>
              <a:rPr lang="ru-RU" dirty="0" smtClean="0">
                <a:solidFill>
                  <a:srgbClr val="7030A0"/>
                </a:solidFill>
              </a:rPr>
              <a:t> </a:t>
            </a:r>
            <a:r>
              <a:rPr lang="ru-RU" dirty="0" err="1" smtClean="0">
                <a:solidFill>
                  <a:srgbClr val="7030A0"/>
                </a:solidFill>
              </a:rPr>
              <a:t>гібридів</a:t>
            </a:r>
            <a:r>
              <a:rPr lang="ru-RU" dirty="0" smtClean="0">
                <a:solidFill>
                  <a:srgbClr val="7030A0"/>
                </a:solidFill>
              </a:rPr>
              <a:t> </a:t>
            </a:r>
            <a:r>
              <a:rPr lang="ru-RU" dirty="0" err="1" smtClean="0">
                <a:solidFill>
                  <a:srgbClr val="7030A0"/>
                </a:solidFill>
              </a:rPr>
              <a:t>різних</a:t>
            </a:r>
            <a:r>
              <a:rPr lang="ru-RU" dirty="0" smtClean="0">
                <a:solidFill>
                  <a:srgbClr val="7030A0"/>
                </a:solidFill>
              </a:rPr>
              <a:t> культур.</a:t>
            </a:r>
          </a:p>
          <a:p>
            <a:endParaRPr lang="ru-RU" dirty="0"/>
          </a:p>
        </p:txBody>
      </p:sp>
      <p:pic>
        <p:nvPicPr>
          <p:cNvPr id="4" name="Рисунок 3" descr="210px-Carrots_of_many_colors.jpg"/>
          <p:cNvPicPr>
            <a:picLocks noChangeAspect="1"/>
          </p:cNvPicPr>
          <p:nvPr/>
        </p:nvPicPr>
        <p:blipFill>
          <a:blip r:embed="rId2"/>
          <a:stretch>
            <a:fillRect/>
          </a:stretch>
        </p:blipFill>
        <p:spPr>
          <a:xfrm>
            <a:off x="5004048" y="908720"/>
            <a:ext cx="3456384" cy="4533418"/>
          </a:xfrm>
          <a:prstGeom prst="ellipse">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d86113e6a1d.jpg"/>
          <p:cNvPicPr>
            <a:picLocks noChangeAspect="1"/>
          </p:cNvPicPr>
          <p:nvPr/>
        </p:nvPicPr>
        <p:blipFill>
          <a:blip r:embed="rId2"/>
          <a:stretch>
            <a:fillRect/>
          </a:stretch>
        </p:blipFill>
        <p:spPr>
          <a:xfrm>
            <a:off x="0" y="0"/>
            <a:ext cx="9144000" cy="6858000"/>
          </a:xfrm>
          <a:prstGeom prst="rect">
            <a:avLst/>
          </a:prstGeom>
        </p:spPr>
      </p:pic>
      <p:pic>
        <p:nvPicPr>
          <p:cNvPr id="5" name="Рисунок 4" descr="137510.jpg"/>
          <p:cNvPicPr>
            <a:picLocks noChangeAspect="1"/>
          </p:cNvPicPr>
          <p:nvPr/>
        </p:nvPicPr>
        <p:blipFill>
          <a:blip r:embed="rId3"/>
          <a:stretch>
            <a:fillRect/>
          </a:stretch>
        </p:blipFill>
        <p:spPr>
          <a:xfrm>
            <a:off x="0" y="3068960"/>
            <a:ext cx="3203848" cy="3627545"/>
          </a:xfrm>
          <a:prstGeom prst="rect">
            <a:avLst/>
          </a:prstGeom>
        </p:spPr>
      </p:pic>
      <p:sp>
        <p:nvSpPr>
          <p:cNvPr id="3" name="Содержимое 2"/>
          <p:cNvSpPr>
            <a:spLocks noGrp="1"/>
          </p:cNvSpPr>
          <p:nvPr>
            <p:ph idx="1"/>
          </p:nvPr>
        </p:nvSpPr>
        <p:spPr>
          <a:xfrm>
            <a:off x="2555776" y="620688"/>
            <a:ext cx="5582816" cy="3960440"/>
          </a:xfrm>
          <a:blipFill>
            <a:blip r:embed="rId4"/>
            <a:tile tx="0" ty="0" sx="100000" sy="100000" flip="none" algn="tl"/>
          </a:blipFill>
          <a:ln>
            <a:noFill/>
          </a:ln>
          <a:scene3d>
            <a:camera prst="orthographicFront"/>
            <a:lightRig rig="threePt" dir="t"/>
          </a:scene3d>
          <a:sp3d>
            <a:bevelT w="114300" prst="artDeco"/>
            <a:bevelB w="165100" prst="coolSlant"/>
          </a:sp3d>
        </p:spPr>
        <p:txBody>
          <a:bodyPr>
            <a:normAutofit fontScale="92500" lnSpcReduction="20000"/>
          </a:bodyPr>
          <a:lstStyle/>
          <a:p>
            <a:r>
              <a:rPr lang="ru-RU" dirty="0" smtClean="0">
                <a:solidFill>
                  <a:srgbClr val="C00000"/>
                </a:solidFill>
              </a:rPr>
              <a:t>За </a:t>
            </a:r>
            <a:r>
              <a:rPr lang="ru-RU" dirty="0" err="1" smtClean="0">
                <a:solidFill>
                  <a:srgbClr val="C00000"/>
                </a:solidFill>
              </a:rPr>
              <a:t>допомогою</a:t>
            </a:r>
            <a:r>
              <a:rPr lang="ru-RU" dirty="0" smtClean="0">
                <a:solidFill>
                  <a:srgbClr val="C00000"/>
                </a:solidFill>
              </a:rPr>
              <a:t> </a:t>
            </a:r>
            <a:r>
              <a:rPr lang="ru-RU" dirty="0" err="1" smtClean="0">
                <a:solidFill>
                  <a:srgbClr val="C00000"/>
                </a:solidFill>
              </a:rPr>
              <a:t>селекції</a:t>
            </a:r>
            <a:r>
              <a:rPr lang="ru-RU" dirty="0" smtClean="0">
                <a:solidFill>
                  <a:srgbClr val="C00000"/>
                </a:solidFill>
              </a:rPr>
              <a:t> </a:t>
            </a:r>
            <a:r>
              <a:rPr lang="ru-RU" dirty="0" err="1" smtClean="0">
                <a:solidFill>
                  <a:srgbClr val="C00000"/>
                </a:solidFill>
              </a:rPr>
              <a:t>розробляються</a:t>
            </a:r>
            <a:r>
              <a:rPr lang="ru-RU" dirty="0" smtClean="0">
                <a:solidFill>
                  <a:srgbClr val="C00000"/>
                </a:solidFill>
              </a:rPr>
              <a:t> </a:t>
            </a:r>
            <a:r>
              <a:rPr lang="ru-RU" dirty="0" err="1" smtClean="0">
                <a:solidFill>
                  <a:srgbClr val="C00000"/>
                </a:solidFill>
              </a:rPr>
              <a:t>способи</a:t>
            </a:r>
            <a:r>
              <a:rPr lang="ru-RU" dirty="0" smtClean="0">
                <a:solidFill>
                  <a:srgbClr val="C00000"/>
                </a:solidFill>
              </a:rPr>
              <a:t> </a:t>
            </a:r>
            <a:r>
              <a:rPr lang="ru-RU" dirty="0" err="1" smtClean="0">
                <a:solidFill>
                  <a:srgbClr val="C00000"/>
                </a:solidFill>
              </a:rPr>
              <a:t>впливу</a:t>
            </a:r>
            <a:r>
              <a:rPr lang="ru-RU" dirty="0" smtClean="0">
                <a:solidFill>
                  <a:srgbClr val="C00000"/>
                </a:solidFill>
              </a:rPr>
              <a:t> на </a:t>
            </a:r>
            <a:r>
              <a:rPr lang="ru-RU" dirty="0" err="1" smtClean="0">
                <a:solidFill>
                  <a:srgbClr val="C00000"/>
                </a:solidFill>
              </a:rPr>
              <a:t>рослини</a:t>
            </a:r>
            <a:r>
              <a:rPr lang="ru-RU" dirty="0" smtClean="0">
                <a:solidFill>
                  <a:srgbClr val="C00000"/>
                </a:solidFill>
              </a:rPr>
              <a:t> </a:t>
            </a:r>
            <a:r>
              <a:rPr lang="ru-RU" dirty="0" err="1" smtClean="0">
                <a:solidFill>
                  <a:srgbClr val="C00000"/>
                </a:solidFill>
              </a:rPr>
              <a:t>й</a:t>
            </a:r>
            <a:r>
              <a:rPr lang="ru-RU" dirty="0" smtClean="0">
                <a:solidFill>
                  <a:srgbClr val="C00000"/>
                </a:solidFill>
              </a:rPr>
              <a:t> </a:t>
            </a:r>
            <a:r>
              <a:rPr lang="ru-RU" dirty="0" err="1" smtClean="0">
                <a:solidFill>
                  <a:srgbClr val="C00000"/>
                </a:solidFill>
              </a:rPr>
              <a:t>тварин</a:t>
            </a:r>
            <a:r>
              <a:rPr lang="ru-RU" dirty="0" smtClean="0">
                <a:solidFill>
                  <a:srgbClr val="C00000"/>
                </a:solidFill>
              </a:rPr>
              <a:t>. </a:t>
            </a:r>
            <a:r>
              <a:rPr lang="ru-RU" dirty="0" err="1" smtClean="0">
                <a:solidFill>
                  <a:srgbClr val="C00000"/>
                </a:solidFill>
              </a:rPr>
              <a:t>Це</a:t>
            </a:r>
            <a:r>
              <a:rPr lang="ru-RU" dirty="0" smtClean="0">
                <a:solidFill>
                  <a:srgbClr val="C00000"/>
                </a:solidFill>
              </a:rPr>
              <a:t> </a:t>
            </a:r>
            <a:r>
              <a:rPr lang="ru-RU" dirty="0" err="1" smtClean="0">
                <a:solidFill>
                  <a:srgbClr val="C00000"/>
                </a:solidFill>
              </a:rPr>
              <a:t>відбувається</a:t>
            </a:r>
            <a:r>
              <a:rPr lang="ru-RU" dirty="0" smtClean="0">
                <a:solidFill>
                  <a:srgbClr val="C00000"/>
                </a:solidFill>
              </a:rPr>
              <a:t> </a:t>
            </a:r>
            <a:r>
              <a:rPr lang="ru-RU" dirty="0" err="1" smtClean="0">
                <a:solidFill>
                  <a:srgbClr val="C00000"/>
                </a:solidFill>
              </a:rPr>
              <a:t>з</a:t>
            </a:r>
            <a:r>
              <a:rPr lang="ru-RU" dirty="0" smtClean="0">
                <a:solidFill>
                  <a:srgbClr val="C00000"/>
                </a:solidFill>
              </a:rPr>
              <a:t> метою </a:t>
            </a:r>
            <a:r>
              <a:rPr lang="ru-RU" dirty="0" err="1" smtClean="0">
                <a:solidFill>
                  <a:srgbClr val="C00000"/>
                </a:solidFill>
              </a:rPr>
              <a:t>зміни</a:t>
            </a:r>
            <a:r>
              <a:rPr lang="ru-RU" dirty="0" smtClean="0">
                <a:solidFill>
                  <a:srgbClr val="C00000"/>
                </a:solidFill>
              </a:rPr>
              <a:t> </a:t>
            </a:r>
            <a:r>
              <a:rPr lang="ru-RU" dirty="0" err="1" smtClean="0">
                <a:solidFill>
                  <a:srgbClr val="C00000"/>
                </a:solidFill>
              </a:rPr>
              <a:t>їхніх</a:t>
            </a:r>
            <a:r>
              <a:rPr lang="ru-RU" dirty="0" smtClean="0">
                <a:solidFill>
                  <a:srgbClr val="C00000"/>
                </a:solidFill>
              </a:rPr>
              <a:t> </a:t>
            </a:r>
            <a:r>
              <a:rPr lang="ru-RU" dirty="0" err="1" smtClean="0">
                <a:solidFill>
                  <a:srgbClr val="C00000"/>
                </a:solidFill>
              </a:rPr>
              <a:t>спадкових</a:t>
            </a:r>
            <a:r>
              <a:rPr lang="ru-RU" dirty="0" smtClean="0">
                <a:solidFill>
                  <a:srgbClr val="C00000"/>
                </a:solidFill>
              </a:rPr>
              <a:t> </a:t>
            </a:r>
            <a:r>
              <a:rPr lang="ru-RU" dirty="0" err="1" smtClean="0">
                <a:solidFill>
                  <a:srgbClr val="C00000"/>
                </a:solidFill>
              </a:rPr>
              <a:t>якостей</a:t>
            </a:r>
            <a:r>
              <a:rPr lang="ru-RU" dirty="0" smtClean="0">
                <a:solidFill>
                  <a:srgbClr val="C00000"/>
                </a:solidFill>
              </a:rPr>
              <a:t> у </a:t>
            </a:r>
            <a:r>
              <a:rPr lang="ru-RU" dirty="0" err="1" smtClean="0">
                <a:solidFill>
                  <a:srgbClr val="C00000"/>
                </a:solidFill>
              </a:rPr>
              <a:t>потрібному</a:t>
            </a:r>
            <a:r>
              <a:rPr lang="ru-RU" dirty="0" smtClean="0">
                <a:solidFill>
                  <a:srgbClr val="C00000"/>
                </a:solidFill>
              </a:rPr>
              <a:t> для </a:t>
            </a:r>
            <a:r>
              <a:rPr lang="ru-RU" dirty="0" err="1" smtClean="0">
                <a:solidFill>
                  <a:srgbClr val="C00000"/>
                </a:solidFill>
              </a:rPr>
              <a:t>людини</a:t>
            </a:r>
            <a:r>
              <a:rPr lang="ru-RU" dirty="0" smtClean="0">
                <a:solidFill>
                  <a:srgbClr val="C00000"/>
                </a:solidFill>
              </a:rPr>
              <a:t> </a:t>
            </a:r>
            <a:r>
              <a:rPr lang="ru-RU" dirty="0" err="1" smtClean="0">
                <a:solidFill>
                  <a:srgbClr val="C00000"/>
                </a:solidFill>
              </a:rPr>
              <a:t>напрямку</a:t>
            </a:r>
            <a:r>
              <a:rPr lang="ru-RU" dirty="0" smtClean="0">
                <a:solidFill>
                  <a:srgbClr val="C00000"/>
                </a:solidFill>
              </a:rPr>
              <a:t>. </a:t>
            </a:r>
            <a:r>
              <a:rPr lang="ru-RU" dirty="0" err="1" smtClean="0">
                <a:solidFill>
                  <a:srgbClr val="C00000"/>
                </a:solidFill>
              </a:rPr>
              <a:t>Селекція</a:t>
            </a:r>
            <a:r>
              <a:rPr lang="ru-RU" dirty="0" smtClean="0">
                <a:solidFill>
                  <a:srgbClr val="C00000"/>
                </a:solidFill>
              </a:rPr>
              <a:t> стала </a:t>
            </a:r>
            <a:r>
              <a:rPr lang="ru-RU" dirty="0" err="1" smtClean="0">
                <a:solidFill>
                  <a:srgbClr val="C00000"/>
                </a:solidFill>
              </a:rPr>
              <a:t>однією</a:t>
            </a:r>
            <a:r>
              <a:rPr lang="ru-RU" dirty="0" smtClean="0">
                <a:solidFill>
                  <a:srgbClr val="C00000"/>
                </a:solidFill>
              </a:rPr>
              <a:t> </a:t>
            </a:r>
            <a:r>
              <a:rPr lang="ru-RU" dirty="0" err="1" smtClean="0">
                <a:solidFill>
                  <a:srgbClr val="C00000"/>
                </a:solidFill>
              </a:rPr>
              <a:t>з</a:t>
            </a:r>
            <a:r>
              <a:rPr lang="ru-RU" dirty="0" smtClean="0">
                <a:solidFill>
                  <a:srgbClr val="C00000"/>
                </a:solidFill>
              </a:rPr>
              <a:t> форм </a:t>
            </a:r>
            <a:r>
              <a:rPr lang="ru-RU" dirty="0" err="1" smtClean="0">
                <a:solidFill>
                  <a:srgbClr val="C00000"/>
                </a:solidFill>
              </a:rPr>
              <a:t>еволюції</a:t>
            </a:r>
            <a:r>
              <a:rPr lang="ru-RU" dirty="0" smtClean="0">
                <a:solidFill>
                  <a:srgbClr val="C00000"/>
                </a:solidFill>
              </a:rPr>
              <a:t> </a:t>
            </a:r>
            <a:r>
              <a:rPr lang="ru-RU" dirty="0" err="1" smtClean="0">
                <a:solidFill>
                  <a:srgbClr val="C00000"/>
                </a:solidFill>
              </a:rPr>
              <a:t>рослинного</a:t>
            </a:r>
            <a:r>
              <a:rPr lang="ru-RU" dirty="0" smtClean="0">
                <a:solidFill>
                  <a:srgbClr val="C00000"/>
                </a:solidFill>
              </a:rPr>
              <a:t> </a:t>
            </a:r>
            <a:r>
              <a:rPr lang="ru-RU" dirty="0" err="1" smtClean="0">
                <a:solidFill>
                  <a:srgbClr val="C00000"/>
                </a:solidFill>
              </a:rPr>
              <a:t>й</a:t>
            </a:r>
            <a:r>
              <a:rPr lang="ru-RU" dirty="0" smtClean="0">
                <a:solidFill>
                  <a:srgbClr val="C00000"/>
                </a:solidFill>
              </a:rPr>
              <a:t> </a:t>
            </a:r>
            <a:r>
              <a:rPr lang="ru-RU" dirty="0" err="1" smtClean="0">
                <a:solidFill>
                  <a:srgbClr val="C00000"/>
                </a:solidFill>
              </a:rPr>
              <a:t>тваринного</a:t>
            </a:r>
            <a:r>
              <a:rPr lang="ru-RU" dirty="0" smtClean="0">
                <a:solidFill>
                  <a:srgbClr val="C00000"/>
                </a:solidFill>
              </a:rPr>
              <a:t> </a:t>
            </a:r>
            <a:r>
              <a:rPr lang="ru-RU" dirty="0" err="1" smtClean="0">
                <a:solidFill>
                  <a:srgbClr val="C00000"/>
                </a:solidFill>
              </a:rPr>
              <a:t>світу</a:t>
            </a:r>
            <a:r>
              <a:rPr lang="ru-RU" dirty="0" smtClean="0">
                <a:solidFill>
                  <a:srgbClr val="C00000"/>
                </a:solidFill>
              </a:rPr>
              <a:t>. Вона </a:t>
            </a:r>
            <a:r>
              <a:rPr lang="ru-RU" dirty="0" err="1" smtClean="0">
                <a:solidFill>
                  <a:srgbClr val="C00000"/>
                </a:solidFill>
              </a:rPr>
              <a:t>підпорядкована</a:t>
            </a:r>
            <a:r>
              <a:rPr lang="ru-RU" dirty="0" smtClean="0">
                <a:solidFill>
                  <a:srgbClr val="C00000"/>
                </a:solidFill>
              </a:rPr>
              <a:t> </a:t>
            </a:r>
            <a:r>
              <a:rPr lang="ru-RU" dirty="0" err="1" smtClean="0">
                <a:solidFill>
                  <a:srgbClr val="C00000"/>
                </a:solidFill>
              </a:rPr>
              <a:t>тим</a:t>
            </a:r>
            <a:r>
              <a:rPr lang="ru-RU" dirty="0" smtClean="0">
                <a:solidFill>
                  <a:srgbClr val="C00000"/>
                </a:solidFill>
              </a:rPr>
              <a:t> самим законам, </a:t>
            </a:r>
            <a:r>
              <a:rPr lang="ru-RU" dirty="0" err="1" smtClean="0">
                <a:solidFill>
                  <a:srgbClr val="C00000"/>
                </a:solidFill>
              </a:rPr>
              <a:t>що</a:t>
            </a:r>
            <a:r>
              <a:rPr lang="ru-RU" dirty="0" smtClean="0">
                <a:solidFill>
                  <a:srgbClr val="C00000"/>
                </a:solidFill>
              </a:rPr>
              <a:t> </a:t>
            </a:r>
            <a:r>
              <a:rPr lang="ru-RU" dirty="0" err="1" smtClean="0">
                <a:solidFill>
                  <a:srgbClr val="C00000"/>
                </a:solidFill>
              </a:rPr>
              <a:t>й</a:t>
            </a:r>
            <a:r>
              <a:rPr lang="ru-RU" dirty="0" smtClean="0">
                <a:solidFill>
                  <a:srgbClr val="C00000"/>
                </a:solidFill>
              </a:rPr>
              <a:t> </a:t>
            </a:r>
            <a:r>
              <a:rPr lang="ru-RU" dirty="0" err="1" smtClean="0">
                <a:solidFill>
                  <a:srgbClr val="C00000"/>
                </a:solidFill>
              </a:rPr>
              <a:t>еволюція</a:t>
            </a:r>
            <a:r>
              <a:rPr lang="ru-RU" dirty="0" smtClean="0">
                <a:solidFill>
                  <a:srgbClr val="C00000"/>
                </a:solidFill>
              </a:rPr>
              <a:t> </a:t>
            </a:r>
            <a:r>
              <a:rPr lang="ru-RU" dirty="0" err="1" smtClean="0">
                <a:solidFill>
                  <a:srgbClr val="C00000"/>
                </a:solidFill>
              </a:rPr>
              <a:t>видів</a:t>
            </a:r>
            <a:r>
              <a:rPr lang="ru-RU" dirty="0" smtClean="0">
                <a:solidFill>
                  <a:srgbClr val="C00000"/>
                </a:solidFill>
              </a:rPr>
              <a:t> у </a:t>
            </a:r>
            <a:r>
              <a:rPr lang="ru-RU" dirty="0" err="1" smtClean="0">
                <a:solidFill>
                  <a:srgbClr val="C00000"/>
                </a:solidFill>
              </a:rPr>
              <a:t>природі</a:t>
            </a:r>
            <a:r>
              <a:rPr lang="ru-RU" dirty="0" smtClean="0">
                <a:solidFill>
                  <a:srgbClr val="C00000"/>
                </a:solidFill>
              </a:rPr>
              <a:t>, </a:t>
            </a:r>
            <a:r>
              <a:rPr lang="ru-RU" dirty="0" err="1" smtClean="0">
                <a:solidFill>
                  <a:srgbClr val="C00000"/>
                </a:solidFill>
              </a:rPr>
              <a:t>однак</a:t>
            </a:r>
            <a:r>
              <a:rPr lang="ru-RU" dirty="0" smtClean="0">
                <a:solidFill>
                  <a:srgbClr val="C00000"/>
                </a:solidFill>
              </a:rPr>
              <a:t> </a:t>
            </a:r>
            <a:r>
              <a:rPr lang="ru-RU" dirty="0" err="1" smtClean="0">
                <a:solidFill>
                  <a:srgbClr val="C00000"/>
                </a:solidFill>
              </a:rPr>
              <a:t>природний</a:t>
            </a:r>
            <a:r>
              <a:rPr lang="ru-RU" dirty="0" smtClean="0">
                <a:solidFill>
                  <a:srgbClr val="C00000"/>
                </a:solidFill>
              </a:rPr>
              <a:t> </a:t>
            </a:r>
            <a:r>
              <a:rPr lang="ru-RU" dirty="0" err="1" smtClean="0">
                <a:solidFill>
                  <a:srgbClr val="C00000"/>
                </a:solidFill>
              </a:rPr>
              <a:t>добір</a:t>
            </a:r>
            <a:r>
              <a:rPr lang="ru-RU" dirty="0" smtClean="0">
                <a:solidFill>
                  <a:srgbClr val="C00000"/>
                </a:solidFill>
              </a:rPr>
              <a:t> тут </a:t>
            </a:r>
            <a:r>
              <a:rPr lang="ru-RU" dirty="0" err="1" smtClean="0">
                <a:solidFill>
                  <a:srgbClr val="C00000"/>
                </a:solidFill>
              </a:rPr>
              <a:t>частково</a:t>
            </a:r>
            <a:r>
              <a:rPr lang="ru-RU" dirty="0" smtClean="0">
                <a:solidFill>
                  <a:srgbClr val="C00000"/>
                </a:solidFill>
              </a:rPr>
              <a:t> </a:t>
            </a:r>
            <a:r>
              <a:rPr lang="ru-RU" dirty="0" err="1" smtClean="0">
                <a:solidFill>
                  <a:srgbClr val="C00000"/>
                </a:solidFill>
              </a:rPr>
              <a:t>замінений</a:t>
            </a:r>
            <a:r>
              <a:rPr lang="ru-RU" dirty="0" smtClean="0">
                <a:solidFill>
                  <a:srgbClr val="C00000"/>
                </a:solidFill>
              </a:rPr>
              <a:t> </a:t>
            </a:r>
            <a:r>
              <a:rPr lang="ru-RU" dirty="0" err="1" smtClean="0">
                <a:solidFill>
                  <a:srgbClr val="C00000"/>
                </a:solidFill>
              </a:rPr>
              <a:t>штучним</a:t>
            </a:r>
            <a:r>
              <a:rPr lang="ru-RU" dirty="0" smtClean="0">
                <a:solidFill>
                  <a:srgbClr val="C00000"/>
                </a:solidFill>
              </a:rPr>
              <a:t>.</a:t>
            </a:r>
          </a:p>
          <a:p>
            <a:endParaRPr lang="ru-RU"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05064"/>
            <a:ext cx="7992888" cy="2852936"/>
          </a:xfrm>
        </p:spPr>
        <p:txBody>
          <a:bodyPr>
            <a:normAutofit fontScale="85000" lnSpcReduction="20000"/>
          </a:bodyPr>
          <a:lstStyle/>
          <a:p>
            <a:r>
              <a:rPr lang="ru-RU" dirty="0" err="1" smtClean="0">
                <a:solidFill>
                  <a:srgbClr val="002060"/>
                </a:solidFill>
              </a:rPr>
              <a:t>Залежно</a:t>
            </a:r>
            <a:r>
              <a:rPr lang="ru-RU" dirty="0" smtClean="0">
                <a:solidFill>
                  <a:srgbClr val="002060"/>
                </a:solidFill>
              </a:rPr>
              <a:t> </a:t>
            </a:r>
            <a:r>
              <a:rPr lang="ru-RU" dirty="0" err="1" smtClean="0">
                <a:solidFill>
                  <a:srgbClr val="002060"/>
                </a:solidFill>
              </a:rPr>
              <a:t>від</a:t>
            </a:r>
            <a:r>
              <a:rPr lang="ru-RU" dirty="0" smtClean="0">
                <a:solidFill>
                  <a:srgbClr val="002060"/>
                </a:solidFill>
              </a:rPr>
              <a:t> </a:t>
            </a:r>
            <a:r>
              <a:rPr lang="ru-RU" dirty="0" err="1" smtClean="0">
                <a:solidFill>
                  <a:srgbClr val="002060"/>
                </a:solidFill>
              </a:rPr>
              <a:t>цілей</a:t>
            </a:r>
            <a:r>
              <a:rPr lang="ru-RU" dirty="0" smtClean="0">
                <a:solidFill>
                  <a:srgbClr val="002060"/>
                </a:solidFill>
              </a:rPr>
              <a:t> </a:t>
            </a:r>
            <a:r>
              <a:rPr lang="ru-RU" dirty="0" err="1" smtClean="0">
                <a:solidFill>
                  <a:srgbClr val="002060"/>
                </a:solidFill>
              </a:rPr>
              <a:t>селекцію</a:t>
            </a:r>
            <a:r>
              <a:rPr lang="ru-RU" dirty="0" smtClean="0">
                <a:solidFill>
                  <a:srgbClr val="002060"/>
                </a:solidFill>
              </a:rPr>
              <a:t> </a:t>
            </a:r>
            <a:r>
              <a:rPr lang="ru-RU" dirty="0" err="1" smtClean="0">
                <a:solidFill>
                  <a:srgbClr val="002060"/>
                </a:solidFill>
              </a:rPr>
              <a:t>проводять</a:t>
            </a:r>
            <a:r>
              <a:rPr lang="ru-RU" dirty="0" smtClean="0">
                <a:solidFill>
                  <a:srgbClr val="002060"/>
                </a:solidFill>
              </a:rPr>
              <a:t> на </a:t>
            </a:r>
            <a:r>
              <a:rPr lang="ru-RU" dirty="0" err="1" smtClean="0">
                <a:solidFill>
                  <a:srgbClr val="002060"/>
                </a:solidFill>
              </a:rPr>
              <a:t>якість</a:t>
            </a:r>
            <a:r>
              <a:rPr lang="ru-RU" dirty="0" smtClean="0">
                <a:solidFill>
                  <a:srgbClr val="002060"/>
                </a:solidFill>
              </a:rPr>
              <a:t> (смак, </a:t>
            </a:r>
            <a:r>
              <a:rPr lang="ru-RU" dirty="0" err="1" smtClean="0">
                <a:solidFill>
                  <a:srgbClr val="002060"/>
                </a:solidFill>
              </a:rPr>
              <a:t>зовнішній</a:t>
            </a:r>
            <a:r>
              <a:rPr lang="ru-RU" dirty="0" smtClean="0">
                <a:solidFill>
                  <a:srgbClr val="002060"/>
                </a:solidFill>
              </a:rPr>
              <a:t> </a:t>
            </a:r>
            <a:r>
              <a:rPr lang="ru-RU" dirty="0" err="1" smtClean="0">
                <a:solidFill>
                  <a:srgbClr val="002060"/>
                </a:solidFill>
              </a:rPr>
              <a:t>вигляд</a:t>
            </a:r>
            <a:r>
              <a:rPr lang="ru-RU" dirty="0" smtClean="0">
                <a:solidFill>
                  <a:srgbClr val="002060"/>
                </a:solidFill>
              </a:rPr>
              <a:t>, </a:t>
            </a:r>
            <a:r>
              <a:rPr lang="ru-RU" dirty="0" err="1" smtClean="0">
                <a:solidFill>
                  <a:srgbClr val="002060"/>
                </a:solidFill>
              </a:rPr>
              <a:t>збереження</a:t>
            </a:r>
            <a:r>
              <a:rPr lang="ru-RU" dirty="0" smtClean="0">
                <a:solidFill>
                  <a:srgbClr val="002060"/>
                </a:solidFill>
              </a:rPr>
              <a:t> </a:t>
            </a:r>
            <a:r>
              <a:rPr lang="ru-RU" dirty="0" err="1" smtClean="0">
                <a:solidFill>
                  <a:srgbClr val="002060"/>
                </a:solidFill>
              </a:rPr>
              <a:t>плодів</a:t>
            </a:r>
            <a:r>
              <a:rPr lang="ru-RU" dirty="0" smtClean="0">
                <a:solidFill>
                  <a:srgbClr val="002060"/>
                </a:solidFill>
              </a:rPr>
              <a:t> та </a:t>
            </a:r>
            <a:r>
              <a:rPr lang="ru-RU" dirty="0" err="1" smtClean="0">
                <a:solidFill>
                  <a:srgbClr val="002060"/>
                </a:solidFill>
              </a:rPr>
              <a:t>овочів</a:t>
            </a:r>
            <a:r>
              <a:rPr lang="ru-RU" dirty="0" smtClean="0">
                <a:solidFill>
                  <a:srgbClr val="002060"/>
                </a:solidFill>
              </a:rPr>
              <a:t>, </a:t>
            </a:r>
            <a:r>
              <a:rPr lang="ru-RU" dirty="0" err="1" smtClean="0">
                <a:solidFill>
                  <a:srgbClr val="002060"/>
                </a:solidFill>
              </a:rPr>
              <a:t>вміст</a:t>
            </a:r>
            <a:r>
              <a:rPr lang="ru-RU" dirty="0" smtClean="0">
                <a:solidFill>
                  <a:srgbClr val="002060"/>
                </a:solidFill>
              </a:rPr>
              <a:t> </a:t>
            </a:r>
            <a:r>
              <a:rPr lang="ru-RU" dirty="0" err="1" smtClean="0">
                <a:solidFill>
                  <a:srgbClr val="002060"/>
                </a:solidFill>
              </a:rPr>
              <a:t>білка</a:t>
            </a:r>
            <a:r>
              <a:rPr lang="ru-RU" dirty="0" smtClean="0">
                <a:solidFill>
                  <a:srgbClr val="002060"/>
                </a:solidFill>
              </a:rPr>
              <a:t> </a:t>
            </a:r>
            <a:r>
              <a:rPr lang="ru-RU" dirty="0" err="1" smtClean="0">
                <a:solidFill>
                  <a:srgbClr val="002060"/>
                </a:solidFill>
              </a:rPr>
              <a:t>та</a:t>
            </a:r>
            <a:r>
              <a:rPr lang="ru-RU" dirty="0" smtClean="0">
                <a:solidFill>
                  <a:srgbClr val="002060"/>
                </a:solidFill>
              </a:rPr>
              <a:t> </a:t>
            </a:r>
            <a:r>
              <a:rPr lang="ru-RU" dirty="0" err="1" smtClean="0">
                <a:solidFill>
                  <a:srgbClr val="002060"/>
                </a:solidFill>
              </a:rPr>
              <a:t>амінокислот</a:t>
            </a:r>
            <a:r>
              <a:rPr lang="ru-RU" dirty="0" smtClean="0">
                <a:solidFill>
                  <a:srgbClr val="002060"/>
                </a:solidFill>
              </a:rPr>
              <a:t> у </a:t>
            </a:r>
            <a:r>
              <a:rPr lang="ru-RU" dirty="0" err="1" smtClean="0">
                <a:solidFill>
                  <a:srgbClr val="002060"/>
                </a:solidFill>
              </a:rPr>
              <a:t>зерні</a:t>
            </a:r>
            <a:r>
              <a:rPr lang="ru-RU" dirty="0" smtClean="0">
                <a:solidFill>
                  <a:srgbClr val="002060"/>
                </a:solidFill>
              </a:rPr>
              <a:t>, </a:t>
            </a:r>
            <a:r>
              <a:rPr lang="ru-RU" dirty="0" err="1" smtClean="0">
                <a:solidFill>
                  <a:srgbClr val="002060"/>
                </a:solidFill>
              </a:rPr>
              <a:t>жирномолочність</a:t>
            </a:r>
            <a:r>
              <a:rPr lang="ru-RU" dirty="0" smtClean="0">
                <a:solidFill>
                  <a:srgbClr val="002060"/>
                </a:solidFill>
              </a:rPr>
              <a:t>), </a:t>
            </a:r>
            <a:r>
              <a:rPr lang="ru-RU" dirty="0" err="1" smtClean="0">
                <a:solidFill>
                  <a:srgbClr val="002060"/>
                </a:solidFill>
              </a:rPr>
              <a:t>стійкість</a:t>
            </a:r>
            <a:r>
              <a:rPr lang="ru-RU" dirty="0" smtClean="0">
                <a:solidFill>
                  <a:srgbClr val="002060"/>
                </a:solidFill>
              </a:rPr>
              <a:t> до хвороб, </a:t>
            </a:r>
            <a:r>
              <a:rPr lang="ru-RU" dirty="0" err="1" smtClean="0">
                <a:solidFill>
                  <a:srgbClr val="002060"/>
                </a:solidFill>
              </a:rPr>
              <a:t>шкідників</a:t>
            </a:r>
            <a:r>
              <a:rPr lang="ru-RU" dirty="0" smtClean="0">
                <a:solidFill>
                  <a:srgbClr val="002060"/>
                </a:solidFill>
              </a:rPr>
              <a:t> та </a:t>
            </a:r>
            <a:r>
              <a:rPr lang="ru-RU" dirty="0" err="1" smtClean="0">
                <a:solidFill>
                  <a:srgbClr val="002060"/>
                </a:solidFill>
              </a:rPr>
              <a:t>несприятливих</a:t>
            </a:r>
            <a:r>
              <a:rPr lang="ru-RU" dirty="0" smtClean="0">
                <a:solidFill>
                  <a:srgbClr val="002060"/>
                </a:solidFill>
              </a:rPr>
              <a:t> </a:t>
            </a:r>
            <a:r>
              <a:rPr lang="ru-RU" dirty="0" err="1" smtClean="0">
                <a:solidFill>
                  <a:srgbClr val="002060"/>
                </a:solidFill>
              </a:rPr>
              <a:t>кліматичних</a:t>
            </a:r>
            <a:r>
              <a:rPr lang="ru-RU" dirty="0" smtClean="0">
                <a:solidFill>
                  <a:srgbClr val="002060"/>
                </a:solidFill>
              </a:rPr>
              <a:t> умов, </a:t>
            </a:r>
            <a:r>
              <a:rPr lang="ru-RU" dirty="0" err="1" smtClean="0">
                <a:solidFill>
                  <a:srgbClr val="002060"/>
                </a:solidFill>
              </a:rPr>
              <a:t>урожайність</a:t>
            </a:r>
            <a:r>
              <a:rPr lang="ru-RU" dirty="0" smtClean="0">
                <a:solidFill>
                  <a:srgbClr val="002060"/>
                </a:solidFill>
              </a:rPr>
              <a:t> </a:t>
            </a:r>
            <a:r>
              <a:rPr lang="ru-RU" dirty="0" err="1" smtClean="0">
                <a:solidFill>
                  <a:srgbClr val="002060"/>
                </a:solidFill>
              </a:rPr>
              <a:t>рослин</a:t>
            </a:r>
            <a:r>
              <a:rPr lang="ru-RU" dirty="0" smtClean="0">
                <a:solidFill>
                  <a:srgbClr val="002060"/>
                </a:solidFill>
              </a:rPr>
              <a:t>, </a:t>
            </a:r>
            <a:r>
              <a:rPr lang="ru-RU" dirty="0" err="1" smtClean="0">
                <a:solidFill>
                  <a:srgbClr val="002060"/>
                </a:solidFill>
              </a:rPr>
              <a:t>плодючість</a:t>
            </a:r>
            <a:r>
              <a:rPr lang="ru-RU" dirty="0" smtClean="0">
                <a:solidFill>
                  <a:srgbClr val="002060"/>
                </a:solidFill>
              </a:rPr>
              <a:t> та </a:t>
            </a:r>
            <a:r>
              <a:rPr lang="ru-RU" dirty="0" err="1" smtClean="0">
                <a:solidFill>
                  <a:srgbClr val="002060"/>
                </a:solidFill>
              </a:rPr>
              <a:t>продуктивність</a:t>
            </a:r>
            <a:r>
              <a:rPr lang="ru-RU" dirty="0" smtClean="0">
                <a:solidFill>
                  <a:srgbClr val="002060"/>
                </a:solidFill>
              </a:rPr>
              <a:t> у </a:t>
            </a:r>
            <a:r>
              <a:rPr lang="ru-RU" dirty="0" err="1" smtClean="0">
                <a:solidFill>
                  <a:srgbClr val="002060"/>
                </a:solidFill>
              </a:rPr>
              <a:t>тварин</a:t>
            </a:r>
            <a:r>
              <a:rPr lang="ru-RU" dirty="0" smtClean="0">
                <a:solidFill>
                  <a:srgbClr val="002060"/>
                </a:solidFill>
              </a:rPr>
              <a:t> </a:t>
            </a:r>
            <a:r>
              <a:rPr lang="ru-RU" dirty="0" err="1" smtClean="0">
                <a:solidFill>
                  <a:srgbClr val="002060"/>
                </a:solidFill>
              </a:rPr>
              <a:t>тощо</a:t>
            </a:r>
            <a:r>
              <a:rPr lang="ru-RU" dirty="0" smtClean="0">
                <a:solidFill>
                  <a:srgbClr val="002060"/>
                </a:solidFill>
              </a:rPr>
              <a:t>.</a:t>
            </a:r>
          </a:p>
          <a:p>
            <a:r>
              <a:rPr lang="ru-RU" dirty="0" err="1" smtClean="0">
                <a:solidFill>
                  <a:srgbClr val="002060"/>
                </a:solidFill>
              </a:rPr>
              <a:t>Основними</a:t>
            </a:r>
            <a:r>
              <a:rPr lang="ru-RU" dirty="0" smtClean="0">
                <a:solidFill>
                  <a:srgbClr val="002060"/>
                </a:solidFill>
              </a:rPr>
              <a:t> методами </a:t>
            </a:r>
            <a:r>
              <a:rPr lang="ru-RU" dirty="0" err="1" smtClean="0">
                <a:solidFill>
                  <a:srgbClr val="002060"/>
                </a:solidFill>
              </a:rPr>
              <a:t>селекції</a:t>
            </a:r>
            <a:r>
              <a:rPr lang="ru-RU" dirty="0" smtClean="0">
                <a:solidFill>
                  <a:srgbClr val="002060"/>
                </a:solidFill>
              </a:rPr>
              <a:t> </a:t>
            </a:r>
            <a:r>
              <a:rPr lang="ru-RU" dirty="0" err="1" smtClean="0">
                <a:solidFill>
                  <a:srgbClr val="002060"/>
                </a:solidFill>
              </a:rPr>
              <a:t>є</a:t>
            </a:r>
            <a:r>
              <a:rPr lang="ru-RU" dirty="0" smtClean="0">
                <a:solidFill>
                  <a:srgbClr val="002060"/>
                </a:solidFill>
              </a:rPr>
              <a:t> </a:t>
            </a:r>
            <a:r>
              <a:rPr lang="ru-RU" dirty="0" err="1" smtClean="0">
                <a:solidFill>
                  <a:srgbClr val="002060"/>
                </a:solidFill>
              </a:rPr>
              <a:t>добір</a:t>
            </a:r>
            <a:r>
              <a:rPr lang="ru-RU" dirty="0" smtClean="0">
                <a:solidFill>
                  <a:srgbClr val="002060"/>
                </a:solidFill>
              </a:rPr>
              <a:t>, </a:t>
            </a:r>
            <a:r>
              <a:rPr lang="ru-RU" dirty="0" err="1" smtClean="0">
                <a:solidFill>
                  <a:srgbClr val="002060"/>
                </a:solidFill>
              </a:rPr>
              <a:t>гібридизація</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використанням</a:t>
            </a:r>
            <a:r>
              <a:rPr lang="ru-RU" dirty="0" smtClean="0">
                <a:solidFill>
                  <a:srgbClr val="002060"/>
                </a:solidFill>
              </a:rPr>
              <a:t> гетерозису та </a:t>
            </a:r>
            <a:r>
              <a:rPr lang="ru-RU" dirty="0" err="1" smtClean="0">
                <a:solidFill>
                  <a:srgbClr val="002060"/>
                </a:solidFill>
              </a:rPr>
              <a:t>цитоплазматичної</a:t>
            </a:r>
            <a:r>
              <a:rPr lang="ru-RU" dirty="0" smtClean="0">
                <a:solidFill>
                  <a:srgbClr val="002060"/>
                </a:solidFill>
              </a:rPr>
              <a:t> </a:t>
            </a:r>
            <a:r>
              <a:rPr lang="ru-RU" dirty="0" err="1" smtClean="0">
                <a:solidFill>
                  <a:srgbClr val="002060"/>
                </a:solidFill>
              </a:rPr>
              <a:t>чоловічої</a:t>
            </a:r>
            <a:r>
              <a:rPr lang="ru-RU" dirty="0" smtClean="0">
                <a:solidFill>
                  <a:srgbClr val="002060"/>
                </a:solidFill>
              </a:rPr>
              <a:t> </a:t>
            </a:r>
            <a:r>
              <a:rPr lang="ru-RU" dirty="0" err="1" smtClean="0">
                <a:solidFill>
                  <a:srgbClr val="002060"/>
                </a:solidFill>
              </a:rPr>
              <a:t>стерильності</a:t>
            </a:r>
            <a:r>
              <a:rPr lang="ru-RU" dirty="0" smtClean="0">
                <a:solidFill>
                  <a:srgbClr val="002060"/>
                </a:solidFill>
              </a:rPr>
              <a:t>, </a:t>
            </a:r>
            <a:r>
              <a:rPr lang="ru-RU" dirty="0" err="1" smtClean="0">
                <a:solidFill>
                  <a:srgbClr val="002060"/>
                </a:solidFill>
              </a:rPr>
              <a:t>поліплоїдія</a:t>
            </a:r>
            <a:r>
              <a:rPr lang="ru-RU" dirty="0" smtClean="0">
                <a:solidFill>
                  <a:srgbClr val="002060"/>
                </a:solidFill>
              </a:rPr>
              <a:t> </a:t>
            </a:r>
            <a:r>
              <a:rPr lang="ru-RU" dirty="0" err="1" smtClean="0">
                <a:solidFill>
                  <a:srgbClr val="002060"/>
                </a:solidFill>
              </a:rPr>
              <a:t>та</a:t>
            </a:r>
            <a:r>
              <a:rPr lang="ru-RU" dirty="0" smtClean="0">
                <a:solidFill>
                  <a:srgbClr val="002060"/>
                </a:solidFill>
              </a:rPr>
              <a:t> мутагенез.</a:t>
            </a:r>
          </a:p>
          <a:p>
            <a:endParaRPr lang="ru-RU" dirty="0"/>
          </a:p>
        </p:txBody>
      </p:sp>
      <p:pic>
        <p:nvPicPr>
          <p:cNvPr id="5" name="Рисунок 4" descr="150fe1ca730f.jpg"/>
          <p:cNvPicPr>
            <a:picLocks noChangeAspect="1"/>
          </p:cNvPicPr>
          <p:nvPr/>
        </p:nvPicPr>
        <p:blipFill>
          <a:blip r:embed="rId2"/>
          <a:stretch>
            <a:fillRect/>
          </a:stretch>
        </p:blipFill>
        <p:spPr>
          <a:xfrm>
            <a:off x="1763688" y="620688"/>
            <a:ext cx="4824536" cy="3218654"/>
          </a:xfrm>
          <a:prstGeom prst="rect">
            <a:avLst/>
          </a:prstGeom>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Ris_1_4_25.png"/>
          <p:cNvPicPr>
            <a:picLocks noGrp="1" noChangeAspect="1"/>
          </p:cNvPicPr>
          <p:nvPr>
            <p:ph idx="1"/>
          </p:nvPr>
        </p:nvPicPr>
        <p:blipFill>
          <a:blip r:embed="rId2"/>
          <a:stretch>
            <a:fillRect/>
          </a:stretch>
        </p:blipFill>
        <p:spPr>
          <a:xfrm>
            <a:off x="251520" y="404664"/>
            <a:ext cx="7488832" cy="4399689"/>
          </a:xfrm>
        </p:spPr>
      </p:pic>
      <p:sp>
        <p:nvSpPr>
          <p:cNvPr id="5" name="TextBox 4"/>
          <p:cNvSpPr txBox="1"/>
          <p:nvPr/>
        </p:nvSpPr>
        <p:spPr>
          <a:xfrm>
            <a:off x="0" y="4797152"/>
            <a:ext cx="9144000" cy="2308324"/>
          </a:xfrm>
          <a:prstGeom prst="rect">
            <a:avLst/>
          </a:prstGeom>
          <a:noFill/>
        </p:spPr>
        <p:txBody>
          <a:bodyPr wrap="square" rtlCol="0">
            <a:spAutoFit/>
          </a:bodyPr>
          <a:lstStyle/>
          <a:p>
            <a:r>
              <a:rPr lang="uk-UA" dirty="0" smtClean="0"/>
              <a:t>1. </a:t>
            </a:r>
            <a:r>
              <a:rPr lang="ru-RU" dirty="0" err="1" smtClean="0">
                <a:solidFill>
                  <a:srgbClr val="002060"/>
                </a:solidFill>
              </a:rPr>
              <a:t>Південноазіатський</a:t>
            </a:r>
            <a:r>
              <a:rPr lang="ru-RU" dirty="0" smtClean="0">
                <a:solidFill>
                  <a:srgbClr val="002060"/>
                </a:solidFill>
              </a:rPr>
              <a:t> (</a:t>
            </a:r>
            <a:r>
              <a:rPr lang="ru-RU" dirty="0" err="1" smtClean="0">
                <a:solidFill>
                  <a:srgbClr val="002060"/>
                </a:solidFill>
              </a:rPr>
              <a:t>Індія</a:t>
            </a:r>
            <a:r>
              <a:rPr lang="ru-RU" dirty="0" smtClean="0">
                <a:solidFill>
                  <a:srgbClr val="002060"/>
                </a:solidFill>
              </a:rPr>
              <a:t>) — рис, </a:t>
            </a:r>
            <a:r>
              <a:rPr lang="ru-RU" dirty="0" err="1" smtClean="0">
                <a:solidFill>
                  <a:srgbClr val="002060"/>
                </a:solidFill>
              </a:rPr>
              <a:t>цукрова</a:t>
            </a:r>
            <a:r>
              <a:rPr lang="ru-RU" dirty="0" smtClean="0">
                <a:solidFill>
                  <a:srgbClr val="002060"/>
                </a:solidFill>
              </a:rPr>
              <a:t> тростина, манго, </a:t>
            </a:r>
            <a:r>
              <a:rPr lang="ru-RU" dirty="0" err="1" smtClean="0">
                <a:solidFill>
                  <a:srgbClr val="002060"/>
                </a:solidFill>
              </a:rPr>
              <a:t>цитрусові</a:t>
            </a:r>
            <a:r>
              <a:rPr lang="ru-RU" dirty="0" smtClean="0">
                <a:solidFill>
                  <a:srgbClr val="002060"/>
                </a:solidFill>
              </a:rPr>
              <a:t>…</a:t>
            </a:r>
          </a:p>
          <a:p>
            <a:r>
              <a:rPr lang="uk-UA" dirty="0" smtClean="0">
                <a:solidFill>
                  <a:srgbClr val="002060"/>
                </a:solidFill>
              </a:rPr>
              <a:t>2.</a:t>
            </a:r>
            <a:r>
              <a:rPr lang="ru-RU" dirty="0" smtClean="0">
                <a:solidFill>
                  <a:srgbClr val="002060"/>
                </a:solidFill>
              </a:rPr>
              <a:t> </a:t>
            </a:r>
            <a:r>
              <a:rPr lang="ru-RU" dirty="0" err="1" smtClean="0">
                <a:solidFill>
                  <a:srgbClr val="002060"/>
                </a:solidFill>
              </a:rPr>
              <a:t>Східноазіатський</a:t>
            </a:r>
            <a:r>
              <a:rPr lang="ru-RU" dirty="0" smtClean="0">
                <a:solidFill>
                  <a:srgbClr val="002060"/>
                </a:solidFill>
              </a:rPr>
              <a:t> (Китай) — просо, соя, гречка, </a:t>
            </a:r>
            <a:r>
              <a:rPr lang="ru-RU" dirty="0" err="1" smtClean="0">
                <a:solidFill>
                  <a:srgbClr val="002060"/>
                </a:solidFill>
              </a:rPr>
              <a:t>ячмінь</a:t>
            </a:r>
            <a:r>
              <a:rPr lang="ru-RU" dirty="0" smtClean="0">
                <a:solidFill>
                  <a:srgbClr val="002060"/>
                </a:solidFill>
              </a:rPr>
              <a:t>, цибуля, груша...</a:t>
            </a:r>
          </a:p>
          <a:p>
            <a:r>
              <a:rPr lang="uk-UA" dirty="0" smtClean="0">
                <a:solidFill>
                  <a:srgbClr val="002060"/>
                </a:solidFill>
              </a:rPr>
              <a:t>3.</a:t>
            </a:r>
            <a:r>
              <a:rPr lang="ru-RU" dirty="0" smtClean="0">
                <a:solidFill>
                  <a:srgbClr val="002060"/>
                </a:solidFill>
              </a:rPr>
              <a:t> </a:t>
            </a:r>
            <a:r>
              <a:rPr lang="ru-RU" dirty="0" err="1" smtClean="0">
                <a:solidFill>
                  <a:srgbClr val="002060"/>
                </a:solidFill>
              </a:rPr>
              <a:t>Південно-Західноазіатський</a:t>
            </a:r>
            <a:r>
              <a:rPr lang="ru-RU" dirty="0" smtClean="0">
                <a:solidFill>
                  <a:srgbClr val="002060"/>
                </a:solidFill>
              </a:rPr>
              <a:t> (</a:t>
            </a:r>
            <a:r>
              <a:rPr lang="ru-RU" dirty="0" err="1" smtClean="0">
                <a:solidFill>
                  <a:srgbClr val="002060"/>
                </a:solidFill>
              </a:rPr>
              <a:t>Середня</a:t>
            </a:r>
            <a:r>
              <a:rPr lang="ru-RU" dirty="0" smtClean="0">
                <a:solidFill>
                  <a:srgbClr val="002060"/>
                </a:solidFill>
              </a:rPr>
              <a:t> </a:t>
            </a:r>
            <a:r>
              <a:rPr lang="ru-RU" dirty="0" err="1" smtClean="0">
                <a:solidFill>
                  <a:srgbClr val="002060"/>
                </a:solidFill>
              </a:rPr>
              <a:t>і</a:t>
            </a:r>
            <a:r>
              <a:rPr lang="ru-RU" dirty="0" smtClean="0">
                <a:solidFill>
                  <a:srgbClr val="002060"/>
                </a:solidFill>
              </a:rPr>
              <a:t> Мала </a:t>
            </a:r>
            <a:r>
              <a:rPr lang="ru-RU" dirty="0" err="1" smtClean="0">
                <a:solidFill>
                  <a:srgbClr val="002060"/>
                </a:solidFill>
              </a:rPr>
              <a:t>Азія</a:t>
            </a:r>
            <a:r>
              <a:rPr lang="ru-RU" dirty="0" smtClean="0">
                <a:solidFill>
                  <a:srgbClr val="002060"/>
                </a:solidFill>
              </a:rPr>
              <a:t>) — </a:t>
            </a:r>
            <a:r>
              <a:rPr lang="ru-RU" dirty="0" err="1" smtClean="0">
                <a:solidFill>
                  <a:srgbClr val="002060"/>
                </a:solidFill>
              </a:rPr>
              <a:t>пшениця</a:t>
            </a:r>
            <a:r>
              <a:rPr lang="ru-RU" dirty="0" smtClean="0">
                <a:solidFill>
                  <a:srgbClr val="002060"/>
                </a:solidFill>
              </a:rPr>
              <a:t>, </a:t>
            </a:r>
            <a:r>
              <a:rPr lang="ru-RU" dirty="0" err="1" smtClean="0">
                <a:solidFill>
                  <a:srgbClr val="002060"/>
                </a:solidFill>
              </a:rPr>
              <a:t>бавовник</a:t>
            </a:r>
            <a:r>
              <a:rPr lang="ru-RU" dirty="0" smtClean="0">
                <a:solidFill>
                  <a:srgbClr val="002060"/>
                </a:solidFill>
              </a:rPr>
              <a:t>…</a:t>
            </a:r>
            <a:endParaRPr lang="uk-UA" dirty="0" smtClean="0">
              <a:solidFill>
                <a:srgbClr val="002060"/>
              </a:solidFill>
            </a:endParaRPr>
          </a:p>
          <a:p>
            <a:r>
              <a:rPr lang="uk-UA" dirty="0" smtClean="0">
                <a:solidFill>
                  <a:srgbClr val="002060"/>
                </a:solidFill>
              </a:rPr>
              <a:t>4.</a:t>
            </a:r>
            <a:r>
              <a:rPr lang="ru-RU" dirty="0" smtClean="0">
                <a:solidFill>
                  <a:srgbClr val="002060"/>
                </a:solidFill>
              </a:rPr>
              <a:t> </a:t>
            </a:r>
            <a:r>
              <a:rPr lang="ru-RU" dirty="0" err="1" smtClean="0">
                <a:solidFill>
                  <a:srgbClr val="002060"/>
                </a:solidFill>
              </a:rPr>
              <a:t>Середземноморський</a:t>
            </a:r>
            <a:r>
              <a:rPr lang="ru-RU" dirty="0" smtClean="0">
                <a:solidFill>
                  <a:srgbClr val="002060"/>
                </a:solidFill>
              </a:rPr>
              <a:t> — </a:t>
            </a:r>
            <a:r>
              <a:rPr lang="ru-RU" dirty="0" err="1" smtClean="0">
                <a:solidFill>
                  <a:srgbClr val="002060"/>
                </a:solidFill>
              </a:rPr>
              <a:t>сочевиця</a:t>
            </a:r>
            <a:r>
              <a:rPr lang="ru-RU" dirty="0" smtClean="0">
                <a:solidFill>
                  <a:srgbClr val="002060"/>
                </a:solidFill>
              </a:rPr>
              <a:t>, </a:t>
            </a:r>
            <a:r>
              <a:rPr lang="ru-RU" dirty="0" err="1" smtClean="0">
                <a:solidFill>
                  <a:srgbClr val="002060"/>
                </a:solidFill>
              </a:rPr>
              <a:t>маслини</a:t>
            </a:r>
            <a:r>
              <a:rPr lang="ru-RU" dirty="0" smtClean="0">
                <a:solidFill>
                  <a:srgbClr val="002060"/>
                </a:solidFill>
              </a:rPr>
              <a:t>, капуста, </a:t>
            </a:r>
            <a:r>
              <a:rPr lang="ru-RU" dirty="0" err="1" smtClean="0">
                <a:solidFill>
                  <a:srgbClr val="002060"/>
                </a:solidFill>
              </a:rPr>
              <a:t>буряк</a:t>
            </a:r>
            <a:r>
              <a:rPr lang="ru-RU" dirty="0" smtClean="0">
                <a:solidFill>
                  <a:srgbClr val="002060"/>
                </a:solidFill>
              </a:rPr>
              <a:t>, редька…</a:t>
            </a:r>
          </a:p>
          <a:p>
            <a:r>
              <a:rPr lang="uk-UA" dirty="0" smtClean="0">
                <a:solidFill>
                  <a:srgbClr val="002060"/>
                </a:solidFill>
              </a:rPr>
              <a:t>5.</a:t>
            </a:r>
            <a:r>
              <a:rPr lang="ru-RU" dirty="0" smtClean="0">
                <a:solidFill>
                  <a:srgbClr val="002060"/>
                </a:solidFill>
              </a:rPr>
              <a:t> </a:t>
            </a:r>
            <a:r>
              <a:rPr lang="ru-RU" dirty="0" err="1" smtClean="0">
                <a:solidFill>
                  <a:srgbClr val="002060"/>
                </a:solidFill>
              </a:rPr>
              <a:t>Абіссінський</a:t>
            </a:r>
            <a:r>
              <a:rPr lang="ru-RU" dirty="0" smtClean="0">
                <a:solidFill>
                  <a:srgbClr val="002060"/>
                </a:solidFill>
              </a:rPr>
              <a:t> (Африка) — тверда </a:t>
            </a:r>
            <a:r>
              <a:rPr lang="ru-RU" dirty="0" err="1" smtClean="0">
                <a:solidFill>
                  <a:srgbClr val="002060"/>
                </a:solidFill>
              </a:rPr>
              <a:t>пшениця</a:t>
            </a:r>
            <a:r>
              <a:rPr lang="ru-RU" dirty="0" smtClean="0">
                <a:solidFill>
                  <a:srgbClr val="002060"/>
                </a:solidFill>
              </a:rPr>
              <a:t>, </a:t>
            </a:r>
            <a:r>
              <a:rPr lang="ru-RU" dirty="0" err="1" smtClean="0">
                <a:solidFill>
                  <a:srgbClr val="002060"/>
                </a:solidFill>
              </a:rPr>
              <a:t>ячмінь</a:t>
            </a:r>
            <a:r>
              <a:rPr lang="ru-RU" dirty="0" smtClean="0">
                <a:solidFill>
                  <a:srgbClr val="002060"/>
                </a:solidFill>
              </a:rPr>
              <a:t>, </a:t>
            </a:r>
            <a:r>
              <a:rPr lang="ru-RU" dirty="0" err="1" smtClean="0">
                <a:solidFill>
                  <a:srgbClr val="002060"/>
                </a:solidFill>
              </a:rPr>
              <a:t>кава</a:t>
            </a:r>
            <a:r>
              <a:rPr lang="ru-RU" dirty="0" smtClean="0">
                <a:solidFill>
                  <a:srgbClr val="002060"/>
                </a:solidFill>
              </a:rPr>
              <a:t>, сорго, банан…</a:t>
            </a:r>
            <a:endParaRPr lang="uk-UA" dirty="0" smtClean="0">
              <a:solidFill>
                <a:srgbClr val="002060"/>
              </a:solidFill>
            </a:endParaRPr>
          </a:p>
          <a:p>
            <a:r>
              <a:rPr lang="uk-UA" dirty="0" smtClean="0">
                <a:solidFill>
                  <a:srgbClr val="002060"/>
                </a:solidFill>
              </a:rPr>
              <a:t>6.</a:t>
            </a:r>
            <a:r>
              <a:rPr lang="ru-RU" dirty="0" smtClean="0">
                <a:solidFill>
                  <a:srgbClr val="002060"/>
                </a:solidFill>
              </a:rPr>
              <a:t> </a:t>
            </a:r>
            <a:r>
              <a:rPr lang="ru-RU" dirty="0" err="1" smtClean="0">
                <a:solidFill>
                  <a:srgbClr val="002060"/>
                </a:solidFill>
              </a:rPr>
              <a:t>Центральноамериканський</a:t>
            </a:r>
            <a:r>
              <a:rPr lang="ru-RU" dirty="0" smtClean="0">
                <a:solidFill>
                  <a:srgbClr val="002060"/>
                </a:solidFill>
              </a:rPr>
              <a:t> (Мексика) — </a:t>
            </a:r>
            <a:r>
              <a:rPr lang="ru-RU" dirty="0" err="1" smtClean="0">
                <a:solidFill>
                  <a:srgbClr val="002060"/>
                </a:solidFill>
              </a:rPr>
              <a:t>кукурудза</a:t>
            </a:r>
            <a:r>
              <a:rPr lang="ru-RU" dirty="0" smtClean="0">
                <a:solidFill>
                  <a:srgbClr val="002060"/>
                </a:solidFill>
              </a:rPr>
              <a:t>, </a:t>
            </a:r>
            <a:r>
              <a:rPr lang="ru-RU" dirty="0" err="1" smtClean="0">
                <a:solidFill>
                  <a:srgbClr val="002060"/>
                </a:solidFill>
              </a:rPr>
              <a:t>бавовник</a:t>
            </a:r>
            <a:r>
              <a:rPr lang="ru-RU" dirty="0" smtClean="0">
                <a:solidFill>
                  <a:srgbClr val="002060"/>
                </a:solidFill>
              </a:rPr>
              <a:t>, какао…</a:t>
            </a:r>
            <a:endParaRPr lang="uk-UA" dirty="0" smtClean="0">
              <a:solidFill>
                <a:srgbClr val="002060"/>
              </a:solidFill>
            </a:endParaRPr>
          </a:p>
          <a:p>
            <a:r>
              <a:rPr lang="uk-UA" dirty="0" smtClean="0">
                <a:solidFill>
                  <a:srgbClr val="002060"/>
                </a:solidFill>
              </a:rPr>
              <a:t>7.</a:t>
            </a:r>
            <a:r>
              <a:rPr lang="ru-RU" dirty="0" smtClean="0">
                <a:solidFill>
                  <a:srgbClr val="002060"/>
                </a:solidFill>
              </a:rPr>
              <a:t> </a:t>
            </a:r>
            <a:r>
              <a:rPr lang="ru-RU" dirty="0" err="1" smtClean="0">
                <a:solidFill>
                  <a:srgbClr val="002060"/>
                </a:solidFill>
              </a:rPr>
              <a:t>Андійський</a:t>
            </a:r>
            <a:r>
              <a:rPr lang="ru-RU" dirty="0" smtClean="0">
                <a:solidFill>
                  <a:srgbClr val="002060"/>
                </a:solidFill>
              </a:rPr>
              <a:t> (</a:t>
            </a:r>
            <a:r>
              <a:rPr lang="ru-RU" dirty="0" err="1" smtClean="0">
                <a:solidFill>
                  <a:srgbClr val="002060"/>
                </a:solidFill>
              </a:rPr>
              <a:t>Південна</a:t>
            </a:r>
            <a:r>
              <a:rPr lang="ru-RU" dirty="0" smtClean="0">
                <a:solidFill>
                  <a:srgbClr val="002060"/>
                </a:solidFill>
              </a:rPr>
              <a:t> Америка) — </a:t>
            </a:r>
            <a:r>
              <a:rPr lang="ru-RU" dirty="0" err="1" smtClean="0">
                <a:solidFill>
                  <a:srgbClr val="002060"/>
                </a:solidFill>
              </a:rPr>
              <a:t>картопля</a:t>
            </a:r>
            <a:r>
              <a:rPr lang="ru-RU" dirty="0" smtClean="0">
                <a:solidFill>
                  <a:srgbClr val="002060"/>
                </a:solidFill>
              </a:rPr>
              <a:t>, ананас, </a:t>
            </a:r>
            <a:r>
              <a:rPr lang="ru-RU" dirty="0" err="1" smtClean="0">
                <a:solidFill>
                  <a:srgbClr val="002060"/>
                </a:solidFill>
              </a:rPr>
              <a:t>кокаїновий</a:t>
            </a:r>
            <a:r>
              <a:rPr lang="ru-RU" dirty="0" smtClean="0">
                <a:solidFill>
                  <a:srgbClr val="002060"/>
                </a:solidFill>
              </a:rPr>
              <a:t> кущ…</a:t>
            </a:r>
            <a:endParaRPr lang="uk-UA" dirty="0" smtClean="0">
              <a:solidFill>
                <a:srgbClr val="002060"/>
              </a:solidFill>
            </a:endParaRPr>
          </a:p>
          <a:p>
            <a:endParaRPr lang="uk-UA" dirty="0">
              <a:solidFill>
                <a:srgbClr val="002060"/>
              </a:solidFill>
            </a:endParaRPr>
          </a:p>
        </p:txBody>
      </p:sp>
      <p:sp>
        <p:nvSpPr>
          <p:cNvPr id="6" name="Прямоугольник 5"/>
          <p:cNvSpPr/>
          <p:nvPr/>
        </p:nvSpPr>
        <p:spPr>
          <a:xfrm>
            <a:off x="683568" y="188640"/>
            <a:ext cx="7200800" cy="646331"/>
          </a:xfrm>
          <a:prstGeom prst="rect">
            <a:avLst/>
          </a:prstGeom>
        </p:spPr>
        <p:txBody>
          <a:bodyPr wrap="square">
            <a:spAutoFit/>
          </a:bodyPr>
          <a:lstStyle/>
          <a:p>
            <a:r>
              <a:rPr lang="uk-UA" sz="3600" dirty="0" smtClean="0">
                <a:solidFill>
                  <a:srgbClr val="C00000"/>
                </a:solidFill>
                <a:effectLst>
                  <a:outerShdw blurRad="38100" dist="38100" dir="2700000" algn="tl">
                    <a:srgbClr val="000000">
                      <a:alpha val="43137"/>
                    </a:srgbClr>
                  </a:outerShdw>
                </a:effectLst>
                <a:latin typeface="Comic Sans MS" pitchFamily="66" charset="0"/>
              </a:rPr>
              <a:t>Центри походження рослин</a:t>
            </a:r>
            <a:endParaRPr lang="ru-RU" sz="3600" dirty="0">
              <a:solidFill>
                <a:srgbClr val="C0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0px-PhalaenopsisSpp2.jpg"/>
          <p:cNvPicPr>
            <a:picLocks noChangeAspect="1"/>
          </p:cNvPicPr>
          <p:nvPr/>
        </p:nvPicPr>
        <p:blipFill>
          <a:blip r:embed="rId2"/>
          <a:stretch>
            <a:fillRect/>
          </a:stretch>
        </p:blipFill>
        <p:spPr>
          <a:xfrm>
            <a:off x="5508104" y="1268760"/>
            <a:ext cx="2520280" cy="2114934"/>
          </a:xfrm>
          <a:prstGeom prst="rect">
            <a:avLst/>
          </a:prstGeom>
        </p:spPr>
      </p:pic>
      <p:sp>
        <p:nvSpPr>
          <p:cNvPr id="2" name="Заголовок 1"/>
          <p:cNvSpPr>
            <a:spLocks noGrp="1"/>
          </p:cNvSpPr>
          <p:nvPr>
            <p:ph type="title"/>
          </p:nvPr>
        </p:nvSpPr>
        <p:spPr>
          <a:xfrm>
            <a:off x="457200" y="320040"/>
            <a:ext cx="7715200" cy="1236752"/>
          </a:xfrm>
        </p:spPr>
        <p:txBody>
          <a:bodyPr>
            <a:normAutofit/>
          </a:bodyPr>
          <a:lstStyle/>
          <a:p>
            <a:r>
              <a:rPr lang="uk-UA" dirty="0" smtClean="0">
                <a:solidFill>
                  <a:srgbClr val="FF0000"/>
                </a:solidFill>
                <a:latin typeface="Comic Sans MS" pitchFamily="66" charset="0"/>
              </a:rPr>
              <a:t>СЕЛЕКЦІЯ В РОСЛИННИЦТВІ</a:t>
            </a:r>
            <a:r>
              <a:rPr lang="ru-RU" dirty="0" smtClean="0"/>
              <a:t/>
            </a:r>
            <a:br>
              <a:rPr lang="ru-RU" dirty="0" smtClean="0"/>
            </a:br>
            <a:endParaRPr lang="ru-RU" dirty="0"/>
          </a:p>
        </p:txBody>
      </p:sp>
      <p:sp>
        <p:nvSpPr>
          <p:cNvPr id="3" name="Содержимое 2"/>
          <p:cNvSpPr>
            <a:spLocks noGrp="1"/>
          </p:cNvSpPr>
          <p:nvPr>
            <p:ph idx="1"/>
          </p:nvPr>
        </p:nvSpPr>
        <p:spPr>
          <a:xfrm>
            <a:off x="0" y="1268760"/>
            <a:ext cx="5508104" cy="5589240"/>
          </a:xfrm>
        </p:spPr>
        <p:txBody>
          <a:bodyPr>
            <a:normAutofit fontScale="77500" lnSpcReduction="20000"/>
          </a:bodyPr>
          <a:lstStyle/>
          <a:p>
            <a:r>
              <a:rPr lang="uk-UA" dirty="0" smtClean="0">
                <a:solidFill>
                  <a:srgbClr val="002060"/>
                </a:solidFill>
              </a:rPr>
              <a:t>Основною задачею селекції рослин є підвищення врожайності в рослинництві шляхом створення високопродуктивних сортів. Основними методами селекції рослин є гібридизація і штучний добір.</a:t>
            </a:r>
          </a:p>
          <a:p>
            <a:r>
              <a:rPr lang="uk-UA" dirty="0" smtClean="0">
                <a:solidFill>
                  <a:srgbClr val="002060"/>
                </a:solidFill>
              </a:rPr>
              <a:t>  На початку селекційної роботи ставиться конкретна задача, для виконання якої підбирають відповідні батьківські форми. При неможливості знайти потрібний початковий матеріал застосовують різні мутагенні чинники (хімічні речовини, випромінювання) для прискорення отримання індукованих мутацій. При дії мутагенних чинників, які руйнують веретено поділу (наприклад, </a:t>
            </a:r>
            <a:r>
              <a:rPr lang="uk-UA" dirty="0" err="1" smtClean="0">
                <a:solidFill>
                  <a:srgbClr val="002060"/>
                </a:solidFill>
              </a:rPr>
              <a:t>колхіцина</a:t>
            </a:r>
            <a:r>
              <a:rPr lang="uk-UA" dirty="0" smtClean="0">
                <a:solidFill>
                  <a:srgbClr val="002060"/>
                </a:solidFill>
              </a:rPr>
              <a:t>), часто вдається отримати рослини з кратним збільшенням набору хромосом — </a:t>
            </a:r>
            <a:r>
              <a:rPr lang="uk-UA" dirty="0" err="1" smtClean="0">
                <a:solidFill>
                  <a:srgbClr val="002060"/>
                </a:solidFill>
              </a:rPr>
              <a:t>поліплоїдні</a:t>
            </a:r>
            <a:r>
              <a:rPr lang="uk-UA" dirty="0" smtClean="0">
                <a:solidFill>
                  <a:srgbClr val="002060"/>
                </a:solidFill>
              </a:rPr>
              <a:t> форми. </a:t>
            </a:r>
            <a:r>
              <a:rPr lang="uk-UA" dirty="0" err="1" smtClean="0">
                <a:solidFill>
                  <a:srgbClr val="002060"/>
                </a:solidFill>
              </a:rPr>
              <a:t>Поліплоїди</a:t>
            </a:r>
            <a:r>
              <a:rPr lang="uk-UA" dirty="0" smtClean="0">
                <a:solidFill>
                  <a:srgbClr val="002060"/>
                </a:solidFill>
              </a:rPr>
              <a:t> рослин мають більшу врожайність і стійкість до несприятливих умов середовища в порівнянні з диплоїдними.</a:t>
            </a:r>
          </a:p>
          <a:p>
            <a:endParaRPr lang="ru-RU" dirty="0"/>
          </a:p>
        </p:txBody>
      </p:sp>
      <p:pic>
        <p:nvPicPr>
          <p:cNvPr id="5" name="Рисунок 4" descr="300px-Phalaenopsis_kaleidoscope2.jpg"/>
          <p:cNvPicPr>
            <a:picLocks noChangeAspect="1"/>
          </p:cNvPicPr>
          <p:nvPr/>
        </p:nvPicPr>
        <p:blipFill>
          <a:blip r:embed="rId3"/>
          <a:stretch>
            <a:fillRect/>
          </a:stretch>
        </p:blipFill>
        <p:spPr>
          <a:xfrm>
            <a:off x="5508104" y="3645024"/>
            <a:ext cx="2567088" cy="2148830"/>
          </a:xfrm>
          <a:prstGeom prst="rect">
            <a:avLst/>
          </a:prstGeo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5272"/>
            <a:ext cx="5796136" cy="6552728"/>
          </a:xfrm>
        </p:spPr>
        <p:txBody>
          <a:bodyPr>
            <a:noAutofit/>
          </a:bodyPr>
          <a:lstStyle/>
          <a:p>
            <a:r>
              <a:rPr lang="uk-UA" sz="1700" dirty="0" smtClean="0">
                <a:solidFill>
                  <a:srgbClr val="0070C0"/>
                </a:solidFill>
              </a:rPr>
              <a:t>Гібридизація — процес утворення або отримання гібридів, в основі якого лежить об'єднання генетичного матеріалу різних клітин в одній клітині. У селекції застосовують близькоспоріднене схрещування (інбридинг) і схрещування неспоріднених </a:t>
            </a:r>
            <a:r>
              <a:rPr lang="uk-UA" sz="1700" dirty="0" smtClean="0">
                <a:solidFill>
                  <a:srgbClr val="0070C0"/>
                </a:solidFill>
              </a:rPr>
              <a:t>організмів </a:t>
            </a:r>
            <a:r>
              <a:rPr lang="uk-UA" sz="1700" dirty="0" smtClean="0">
                <a:solidFill>
                  <a:srgbClr val="0070C0"/>
                </a:solidFill>
              </a:rPr>
              <a:t>(аутбридинг). Близькоспоріднена гібридизація у рослин </a:t>
            </a:r>
            <a:r>
              <a:rPr lang="uk-UA" sz="1700" dirty="0" smtClean="0">
                <a:solidFill>
                  <a:srgbClr val="0070C0"/>
                </a:solidFill>
              </a:rPr>
              <a:t>заснована </a:t>
            </a:r>
            <a:r>
              <a:rPr lang="uk-UA" sz="1700" dirty="0" smtClean="0">
                <a:solidFill>
                  <a:srgbClr val="0070C0"/>
                </a:solidFill>
              </a:rPr>
              <a:t>на штучному запиленні своїм пилком звичайно </a:t>
            </a:r>
            <a:r>
              <a:rPr lang="uk-UA" sz="1700" dirty="0" smtClean="0">
                <a:solidFill>
                  <a:srgbClr val="0070C0"/>
                </a:solidFill>
              </a:rPr>
              <a:t>перехресно-запилюваних </a:t>
            </a:r>
            <a:r>
              <a:rPr lang="uk-UA" sz="1700" dirty="0" smtClean="0">
                <a:solidFill>
                  <a:srgbClr val="0070C0"/>
                </a:solidFill>
              </a:rPr>
              <a:t>рослин. Самозапилення веде до підвищення </a:t>
            </a:r>
            <a:r>
              <a:rPr lang="uk-UA" sz="1700" dirty="0" smtClean="0">
                <a:solidFill>
                  <a:srgbClr val="0070C0"/>
                </a:solidFill>
              </a:rPr>
              <a:t>гомозиготності </a:t>
            </a:r>
            <a:r>
              <a:rPr lang="uk-UA" sz="1700" dirty="0" smtClean="0">
                <a:solidFill>
                  <a:srgbClr val="0070C0"/>
                </a:solidFill>
              </a:rPr>
              <a:t>і закріплення спадкових властивостей. Потомство, отримане від однієї гомозиготної рослини шляхом </a:t>
            </a:r>
            <a:r>
              <a:rPr lang="uk-UA" sz="1700" dirty="0" smtClean="0">
                <a:solidFill>
                  <a:srgbClr val="0070C0"/>
                </a:solidFill>
              </a:rPr>
              <a:t>самозапилення</a:t>
            </a:r>
            <a:r>
              <a:rPr lang="uk-UA" sz="1700" dirty="0" smtClean="0">
                <a:solidFill>
                  <a:srgbClr val="0070C0"/>
                </a:solidFill>
              </a:rPr>
              <a:t>, називається чистою лінією. У особин чистих ліній часто </a:t>
            </a:r>
            <a:r>
              <a:rPr lang="uk-UA" sz="1700" dirty="0" smtClean="0">
                <a:solidFill>
                  <a:srgbClr val="0070C0"/>
                </a:solidFill>
              </a:rPr>
              <a:t>знижується </a:t>
            </a:r>
            <a:r>
              <a:rPr lang="uk-UA" sz="1700" dirty="0" smtClean="0">
                <a:solidFill>
                  <a:srgbClr val="0070C0"/>
                </a:solidFill>
              </a:rPr>
              <a:t>життєздатність і падає врожайність. Але якщо схрестити різні чисті лінії між собою (</a:t>
            </a:r>
            <a:r>
              <a:rPr lang="uk-UA" sz="1700" dirty="0" err="1" smtClean="0">
                <a:solidFill>
                  <a:srgbClr val="0070C0"/>
                </a:solidFill>
              </a:rPr>
              <a:t>міжлінійна</a:t>
            </a:r>
            <a:r>
              <a:rPr lang="uk-UA" sz="1700" dirty="0" smtClean="0">
                <a:solidFill>
                  <a:srgbClr val="0070C0"/>
                </a:solidFill>
              </a:rPr>
              <a:t> гібридизація), то </a:t>
            </a:r>
            <a:r>
              <a:rPr lang="uk-UA" sz="1700" dirty="0" smtClean="0">
                <a:solidFill>
                  <a:srgbClr val="0070C0"/>
                </a:solidFill>
              </a:rPr>
              <a:t>спостерігається </a:t>
            </a:r>
            <a:r>
              <a:rPr lang="uk-UA" sz="1700" dirty="0" smtClean="0">
                <a:solidFill>
                  <a:srgbClr val="0070C0"/>
                </a:solidFill>
              </a:rPr>
              <a:t>явище гетерозису — підвищена життєздатність і </a:t>
            </a:r>
            <a:r>
              <a:rPr lang="uk-UA" sz="1700" dirty="0" smtClean="0">
                <a:solidFill>
                  <a:srgbClr val="0070C0"/>
                </a:solidFill>
              </a:rPr>
              <a:t>плодючість </a:t>
            </a:r>
            <a:r>
              <a:rPr lang="uk-UA" sz="1700" dirty="0" smtClean="0">
                <a:solidFill>
                  <a:srgbClr val="0070C0"/>
                </a:solidFill>
              </a:rPr>
              <a:t>в першому поколінні гібридів, яка поступово знижується. Гетерозис пояснюється переходом більшості генів в </a:t>
            </a:r>
            <a:r>
              <a:rPr lang="uk-UA" sz="1700" dirty="0" smtClean="0">
                <a:solidFill>
                  <a:srgbClr val="0070C0"/>
                </a:solidFill>
              </a:rPr>
              <a:t>гетерозиготний </a:t>
            </a:r>
            <a:r>
              <a:rPr lang="uk-UA" sz="1700" dirty="0" smtClean="0">
                <a:solidFill>
                  <a:srgbClr val="0070C0"/>
                </a:solidFill>
              </a:rPr>
              <a:t>стан. </a:t>
            </a:r>
            <a:r>
              <a:rPr lang="uk-UA" sz="1700" dirty="0" smtClean="0">
                <a:solidFill>
                  <a:srgbClr val="0070C0"/>
                </a:solidFill>
              </a:rPr>
              <a:t>Явище </a:t>
            </a:r>
            <a:r>
              <a:rPr lang="uk-UA" sz="1700" dirty="0" smtClean="0">
                <a:solidFill>
                  <a:srgbClr val="0070C0"/>
                </a:solidFill>
              </a:rPr>
              <a:t>гетерозису у рослин можна закріпити при вегетативному розмноженні (бульбами, жи­вцями, цибулинами тощо).</a:t>
            </a:r>
            <a:endParaRPr lang="ru-RU" sz="1700" dirty="0">
              <a:solidFill>
                <a:srgbClr val="0070C0"/>
              </a:solidFill>
            </a:endParaRPr>
          </a:p>
        </p:txBody>
      </p:sp>
      <p:pic>
        <p:nvPicPr>
          <p:cNvPr id="5" name="Рисунок 4" descr="hybridization-plant-3889.jpg"/>
          <p:cNvPicPr>
            <a:picLocks noChangeAspect="1"/>
          </p:cNvPicPr>
          <p:nvPr/>
        </p:nvPicPr>
        <p:blipFill>
          <a:blip r:embed="rId2"/>
          <a:stretch>
            <a:fillRect/>
          </a:stretch>
        </p:blipFill>
        <p:spPr>
          <a:xfrm>
            <a:off x="5724128" y="548680"/>
            <a:ext cx="2592288" cy="2592288"/>
          </a:xfrm>
          <a:prstGeom prst="rect">
            <a:avLst/>
          </a:prstGeom>
        </p:spPr>
      </p:pic>
      <p:pic>
        <p:nvPicPr>
          <p:cNvPr id="6" name="Рисунок 5" descr="фотк@-0979-250x240.jpg"/>
          <p:cNvPicPr>
            <a:picLocks noChangeAspect="1"/>
          </p:cNvPicPr>
          <p:nvPr/>
        </p:nvPicPr>
        <p:blipFill>
          <a:blip r:embed="rId3"/>
          <a:srcRect r="209" b="8651"/>
          <a:stretch>
            <a:fillRect/>
          </a:stretch>
        </p:blipFill>
        <p:spPr>
          <a:xfrm>
            <a:off x="5796136" y="3573016"/>
            <a:ext cx="2622084" cy="2304256"/>
          </a:xfrm>
          <a:prstGeom prst="rect">
            <a:avLst/>
          </a:prstGeom>
        </p:spPr>
      </p:pic>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31840" y="0"/>
            <a:ext cx="6012160" cy="6858000"/>
          </a:xfrm>
          <a:solidFill>
            <a:schemeClr val="accent2"/>
          </a:solidFill>
          <a:ln w="38100">
            <a:noFill/>
          </a:ln>
        </p:spPr>
        <p:txBody>
          <a:bodyPr>
            <a:noAutofit/>
          </a:bodyPr>
          <a:lstStyle/>
          <a:p>
            <a:r>
              <a:rPr lang="uk-UA" sz="1800" dirty="0" smtClean="0">
                <a:solidFill>
                  <a:srgbClr val="0070C0"/>
                </a:solidFill>
              </a:rPr>
              <a:t>Віддалена гібридизація дозволяє поєднувати в одному органі­змі цінні ознаки різних видів і навіть родів. Така гібридизація здійснюється насилу, і міжвидові гібриди звичайно безплідні, оскільки утруднена кон'югація хромосом різних видів при мейо­зі. Подолати безплідність міжвидових гібридів вперше вдалося Г. Д. </a:t>
            </a:r>
            <a:r>
              <a:rPr lang="uk-UA" sz="1800" dirty="0" err="1" smtClean="0">
                <a:solidFill>
                  <a:srgbClr val="0070C0"/>
                </a:solidFill>
              </a:rPr>
              <a:t>Карпеченку</a:t>
            </a:r>
            <a:r>
              <a:rPr lang="uk-UA" sz="1800" dirty="0" smtClean="0">
                <a:solidFill>
                  <a:srgbClr val="0070C0"/>
                </a:solidFill>
              </a:rPr>
              <a:t> в 1924 р. Він отримав гібрид редьки і капусти з диплоїдним набором хромосом 18 (9 «редькових» і 9  «капустя­них»), який був абсолютно безплідний. Для подолання безплідно­сті учений подвоїв число хромосом кожного виду (отримав </a:t>
            </a:r>
            <a:r>
              <a:rPr lang="uk-UA" sz="1800" dirty="0" err="1" smtClean="0">
                <a:solidFill>
                  <a:srgbClr val="0070C0"/>
                </a:solidFill>
              </a:rPr>
              <a:t>поліплоїдну</a:t>
            </a:r>
            <a:r>
              <a:rPr lang="uk-UA" sz="1800" dirty="0" smtClean="0">
                <a:solidFill>
                  <a:srgbClr val="0070C0"/>
                </a:solidFill>
              </a:rPr>
              <a:t> форму гібрида), внаслідок чого в каріотипі опинилося 36 хромосом (по 18 «редькових» і «капустяних»). Це створило мож­ливість кон'югації гомологічних хромосом капусти з «капустя­ними» і редьки з «редьковими». Кожна гамета несла по одному набору хромосом капусти і редьки (9+9 = 18). В зиготі знову вияв­лялося 36 хромосом. Отриманий міжвидовий гібрид став плодо­витим. Таким чином, поліплоїдія е одним із способів відновлення плодючості міжвидових гібридів у рослин.</a:t>
            </a:r>
            <a:endParaRPr lang="ru-RU" sz="1800" dirty="0">
              <a:solidFill>
                <a:srgbClr val="0070C0"/>
              </a:solidFill>
            </a:endParaRPr>
          </a:p>
        </p:txBody>
      </p:sp>
      <p:pic>
        <p:nvPicPr>
          <p:cNvPr id="4" name="Рисунок 3" descr="Karpechenko,_Georgy_Dmitriyevich.jpg"/>
          <p:cNvPicPr>
            <a:picLocks noChangeAspect="1"/>
          </p:cNvPicPr>
          <p:nvPr/>
        </p:nvPicPr>
        <p:blipFill>
          <a:blip r:embed="rId2"/>
          <a:stretch>
            <a:fillRect/>
          </a:stretch>
        </p:blipFill>
        <p:spPr>
          <a:xfrm>
            <a:off x="539552" y="260648"/>
            <a:ext cx="2520280" cy="3559717"/>
          </a:xfrm>
          <a:prstGeom prst="rect">
            <a:avLst/>
          </a:prstGeom>
        </p:spPr>
      </p:pic>
      <p:pic>
        <p:nvPicPr>
          <p:cNvPr id="5" name="Рисунок 4" descr="прп.jpeg"/>
          <p:cNvPicPr>
            <a:picLocks noChangeAspect="1"/>
          </p:cNvPicPr>
          <p:nvPr/>
        </p:nvPicPr>
        <p:blipFill>
          <a:blip r:embed="rId3"/>
          <a:stretch>
            <a:fillRect/>
          </a:stretch>
        </p:blipFill>
        <p:spPr>
          <a:xfrm>
            <a:off x="179512" y="3933056"/>
            <a:ext cx="3096343" cy="2448272"/>
          </a:xfrm>
          <a:prstGeom prst="rect">
            <a:avLst/>
          </a:prstGeom>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59832" y="332656"/>
            <a:ext cx="5112568" cy="6525344"/>
          </a:xfrm>
        </p:spPr>
        <p:txBody>
          <a:bodyPr>
            <a:normAutofit fontScale="62500" lnSpcReduction="20000"/>
          </a:bodyPr>
          <a:lstStyle/>
          <a:p>
            <a:r>
              <a:rPr lang="uk-UA" dirty="0" smtClean="0">
                <a:solidFill>
                  <a:srgbClr val="00B050"/>
                </a:solidFill>
              </a:rPr>
              <a:t> Великий </a:t>
            </a:r>
            <a:r>
              <a:rPr lang="uk-UA" dirty="0" smtClean="0">
                <a:solidFill>
                  <a:srgbClr val="00B050"/>
                </a:solidFill>
              </a:rPr>
              <a:t>внесок в селекцію </a:t>
            </a:r>
            <a:r>
              <a:rPr lang="uk-UA" dirty="0" smtClean="0">
                <a:solidFill>
                  <a:srgbClr val="00B050"/>
                </a:solidFill>
              </a:rPr>
              <a:t>рослин </a:t>
            </a:r>
            <a:r>
              <a:rPr lang="uk-UA" dirty="0" smtClean="0">
                <a:solidFill>
                  <a:srgbClr val="00B050"/>
                </a:solidFill>
              </a:rPr>
              <a:t>зробив І. В. Мічурін (1855—1935). В основі його робіт </a:t>
            </a:r>
            <a:r>
              <a:rPr lang="uk-UA" dirty="0" smtClean="0">
                <a:solidFill>
                  <a:srgbClr val="00B050"/>
                </a:solidFill>
              </a:rPr>
              <a:t>лежить </a:t>
            </a:r>
            <a:r>
              <a:rPr lang="uk-UA" dirty="0" smtClean="0">
                <a:solidFill>
                  <a:srgbClr val="00B050"/>
                </a:solidFill>
              </a:rPr>
              <a:t>поєднання трьох основних методів: гібридизації, добору і дії умов середовища на гібриди, що розвиваються (їх «виховання» в бажаному напрямі). Велике значення І. В. Мічурін надавав </a:t>
            </a:r>
            <a:r>
              <a:rPr lang="uk-UA" dirty="0" smtClean="0">
                <a:solidFill>
                  <a:srgbClr val="00B050"/>
                </a:solidFill>
              </a:rPr>
              <a:t>підбору </a:t>
            </a:r>
            <a:r>
              <a:rPr lang="uk-UA" dirty="0" smtClean="0">
                <a:solidFill>
                  <a:srgbClr val="00B050"/>
                </a:solidFill>
              </a:rPr>
              <a:t>початкових батьківських форм для гібридизації. Він </a:t>
            </a:r>
            <a:r>
              <a:rPr lang="uk-UA" dirty="0" smtClean="0">
                <a:solidFill>
                  <a:srgbClr val="00B050"/>
                </a:solidFill>
              </a:rPr>
              <a:t>схрещував </a:t>
            </a:r>
            <a:r>
              <a:rPr lang="uk-UA" dirty="0" smtClean="0">
                <a:solidFill>
                  <a:srgbClr val="00B050"/>
                </a:solidFill>
              </a:rPr>
              <a:t>місцеві морозостійкі сорти з південними. Одержувані сіянці піддавав строгому добору і поміщав у відносно суворі умови. Цим методом отримана яблуня Слов'янка, гібрид Антонівки та </a:t>
            </a:r>
            <a:r>
              <a:rPr lang="uk-UA" dirty="0" smtClean="0">
                <a:solidFill>
                  <a:srgbClr val="00B050"/>
                </a:solidFill>
              </a:rPr>
              <a:t>південного </a:t>
            </a:r>
            <a:r>
              <a:rPr lang="uk-UA" dirty="0" smtClean="0">
                <a:solidFill>
                  <a:srgbClr val="00B050"/>
                </a:solidFill>
              </a:rPr>
              <a:t>Ранету ананасового.</a:t>
            </a:r>
          </a:p>
          <a:p>
            <a:r>
              <a:rPr lang="uk-UA" dirty="0" smtClean="0">
                <a:solidFill>
                  <a:srgbClr val="00B050"/>
                </a:solidFill>
              </a:rPr>
              <a:t>  Особливе значення Мічурін надавав схрещуванню </a:t>
            </a:r>
            <a:r>
              <a:rPr lang="uk-UA" dirty="0" err="1" smtClean="0">
                <a:solidFill>
                  <a:srgbClr val="00B050"/>
                </a:solidFill>
              </a:rPr>
              <a:t>географіч</a:t>
            </a:r>
            <a:r>
              <a:rPr lang="en-US" dirty="0" smtClean="0">
                <a:solidFill>
                  <a:srgbClr val="00B050"/>
                </a:solidFill>
              </a:rPr>
              <a:t>y</a:t>
            </a:r>
            <a:r>
              <a:rPr lang="uk-UA" dirty="0" smtClean="0">
                <a:solidFill>
                  <a:srgbClr val="00B050"/>
                </a:solidFill>
              </a:rPr>
              <a:t>о </a:t>
            </a:r>
            <a:r>
              <a:rPr lang="uk-UA" dirty="0" smtClean="0">
                <a:solidFill>
                  <a:srgbClr val="00B050"/>
                </a:solidFill>
              </a:rPr>
              <a:t>віддалених форм, що не ростуть в тій місцевості, де </a:t>
            </a:r>
            <a:r>
              <a:rPr lang="uk-UA" dirty="0" smtClean="0">
                <a:solidFill>
                  <a:srgbClr val="00B050"/>
                </a:solidFill>
              </a:rPr>
              <a:t>здійснюється </a:t>
            </a:r>
            <a:r>
              <a:rPr lang="uk-UA" dirty="0" smtClean="0">
                <a:solidFill>
                  <a:srgbClr val="00B050"/>
                </a:solidFill>
              </a:rPr>
              <a:t>гібридизація. Таким методом виведений сорт </a:t>
            </a:r>
            <a:r>
              <a:rPr lang="uk-UA" dirty="0" err="1" smtClean="0">
                <a:solidFill>
                  <a:srgbClr val="00B050"/>
                </a:solidFill>
              </a:rPr>
              <a:t>Бельфлер-китайка</a:t>
            </a:r>
            <a:r>
              <a:rPr lang="uk-UA" dirty="0" smtClean="0">
                <a:solidFill>
                  <a:srgbClr val="00B050"/>
                </a:solidFill>
              </a:rPr>
              <a:t>, отриманий у результаті гібридизації китайської яблуні з Сибіру і американського сорту </a:t>
            </a:r>
            <a:r>
              <a:rPr lang="uk-UA" dirty="0" err="1" smtClean="0">
                <a:solidFill>
                  <a:srgbClr val="00B050"/>
                </a:solidFill>
              </a:rPr>
              <a:t>Бельфлер</a:t>
            </a:r>
            <a:r>
              <a:rPr lang="uk-UA" dirty="0" smtClean="0">
                <a:solidFill>
                  <a:srgbClr val="00B050"/>
                </a:solidFill>
              </a:rPr>
              <a:t> жовтий.</a:t>
            </a:r>
          </a:p>
          <a:p>
            <a:r>
              <a:rPr lang="uk-UA" dirty="0" smtClean="0">
                <a:solidFill>
                  <a:srgbClr val="00B050"/>
                </a:solidFill>
              </a:rPr>
              <a:t>  Серед методів «виховання» гібридів І. В. Мічуріним </a:t>
            </a:r>
            <a:r>
              <a:rPr lang="uk-UA" dirty="0" smtClean="0">
                <a:solidFill>
                  <a:srgbClr val="00B050"/>
                </a:solidFill>
              </a:rPr>
              <a:t>розроблений </a:t>
            </a:r>
            <a:r>
              <a:rPr lang="uk-UA" dirty="0" smtClean="0">
                <a:solidFill>
                  <a:srgbClr val="00B050"/>
                </a:solidFill>
              </a:rPr>
              <a:t>метод ментора. Він полягає у тому, що ознаки гібрида, що розвивається, змінюються під впливом щепи або підщепи. Цей метод застосовувався при виведенні сорту </a:t>
            </a:r>
            <a:r>
              <a:rPr lang="uk-UA" dirty="0" err="1" smtClean="0">
                <a:solidFill>
                  <a:srgbClr val="00B050"/>
                </a:solidFill>
              </a:rPr>
              <a:t>Б</a:t>
            </a:r>
            <a:r>
              <a:rPr lang="uk-UA" dirty="0" err="1" smtClean="0">
                <a:solidFill>
                  <a:srgbClr val="00B050"/>
                </a:solidFill>
              </a:rPr>
              <a:t>ьфлер-кита</a:t>
            </a:r>
            <a:r>
              <a:rPr lang="uk-UA" dirty="0" err="1" smtClean="0">
                <a:solidFill>
                  <a:srgbClr val="00B050"/>
                </a:solidFill>
              </a:rPr>
              <a:t>елйка</a:t>
            </a:r>
            <a:r>
              <a:rPr lang="uk-UA" dirty="0" smtClean="0">
                <a:solidFill>
                  <a:srgbClr val="00B050"/>
                </a:solidFill>
              </a:rPr>
              <a:t>, оскільки перші гібридні плоди дрібні та кислі. </a:t>
            </a:r>
            <a:r>
              <a:rPr lang="uk-UA" dirty="0" smtClean="0">
                <a:solidFill>
                  <a:srgbClr val="00B050"/>
                </a:solidFill>
              </a:rPr>
              <a:t>Вплив </a:t>
            </a:r>
            <a:r>
              <a:rPr lang="uk-UA" dirty="0" smtClean="0">
                <a:solidFill>
                  <a:srgbClr val="00B050"/>
                </a:solidFill>
              </a:rPr>
              <a:t>ментора слід розглядати як зміну домінування в процесі розвитку гібрида.</a:t>
            </a:r>
          </a:p>
          <a:p>
            <a:endParaRPr lang="uk-UA" dirty="0" smtClean="0"/>
          </a:p>
          <a:p>
            <a:endParaRPr lang="ru-RU" dirty="0"/>
          </a:p>
        </p:txBody>
      </p:sp>
      <p:pic>
        <p:nvPicPr>
          <p:cNvPr id="5" name="Рисунок 4" descr="images.jpeg"/>
          <p:cNvPicPr>
            <a:picLocks noChangeAspect="1"/>
          </p:cNvPicPr>
          <p:nvPr/>
        </p:nvPicPr>
        <p:blipFill>
          <a:blip r:embed="rId2"/>
          <a:stretch>
            <a:fillRect/>
          </a:stretch>
        </p:blipFill>
        <p:spPr>
          <a:xfrm>
            <a:off x="395536" y="3356992"/>
            <a:ext cx="2712924" cy="2088232"/>
          </a:xfrm>
          <a:prstGeom prst="rect">
            <a:avLst/>
          </a:prstGeom>
        </p:spPr>
      </p:pic>
      <p:pic>
        <p:nvPicPr>
          <p:cNvPr id="6" name="Рисунок 5" descr="3580.jpg"/>
          <p:cNvPicPr>
            <a:picLocks noChangeAspect="1"/>
          </p:cNvPicPr>
          <p:nvPr/>
        </p:nvPicPr>
        <p:blipFill>
          <a:blip r:embed="rId3"/>
          <a:stretch>
            <a:fillRect/>
          </a:stretch>
        </p:blipFill>
        <p:spPr>
          <a:xfrm>
            <a:off x="323528" y="908720"/>
            <a:ext cx="2819393" cy="1903090"/>
          </a:xfrm>
          <a:prstGeom prst="rect">
            <a:avLst/>
          </a:prstGeom>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31">
      <a:dk1>
        <a:srgbClr val="92D050"/>
      </a:dk1>
      <a:lt1>
        <a:srgbClr val="E9F5DB"/>
      </a:lt1>
      <a:dk2>
        <a:srgbClr val="9CE43C"/>
      </a:dk2>
      <a:lt2>
        <a:srgbClr val="D2EAB6"/>
      </a:lt2>
      <a:accent1>
        <a:srgbClr val="92D050"/>
      </a:accent1>
      <a:accent2>
        <a:srgbClr val="E9F5DB"/>
      </a:accent2>
      <a:accent3>
        <a:srgbClr val="A8CDD7"/>
      </a:accent3>
      <a:accent4>
        <a:srgbClr val="E9F5DB"/>
      </a:accent4>
      <a:accent5>
        <a:srgbClr val="CEC597"/>
      </a:accent5>
      <a:accent6>
        <a:srgbClr val="E8B7B7"/>
      </a:accent6>
      <a:hlink>
        <a:srgbClr val="DB5353"/>
      </a:hlink>
      <a:folHlink>
        <a:srgbClr val="903638"/>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121</TotalTime>
  <Words>870</Words>
  <Application>Microsoft Office PowerPoint</Application>
  <PresentationFormat>Экран (4:3)</PresentationFormat>
  <Paragraphs>35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Селекція організмів</vt:lpstr>
      <vt:lpstr>Слайд 2</vt:lpstr>
      <vt:lpstr>Слайд 3</vt:lpstr>
      <vt:lpstr>Слайд 4</vt:lpstr>
      <vt:lpstr>Слайд 5</vt:lpstr>
      <vt:lpstr>СЕЛЕКЦІЯ В РОСЛИННИЦТВІ </vt:lpstr>
      <vt:lpstr>Слайд 7</vt:lpstr>
      <vt:lpstr>Слайд 8</vt:lpstr>
      <vt:lpstr>Слайд 9</vt:lpstr>
      <vt:lpstr>Селекція тварин</vt:lpstr>
      <vt:lpstr>Слайд 11</vt:lpstr>
      <vt:lpstr>Слайд 12</vt:lpstr>
      <vt:lpstr>Слайд 13</vt:lpstr>
      <vt:lpstr>Селекція мікроорганізмів</vt:lpstr>
      <vt:lpstr>Слайд 15</vt:lpstr>
      <vt:lpstr>Слайд 16</vt:lpstr>
      <vt:lpstr>Дякую за увагу!!!</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Селекція організмів</dc:title>
  <dc:creator>Анатолий</dc:creator>
  <cp:lastModifiedBy>Анатолий</cp:lastModifiedBy>
  <cp:revision>22</cp:revision>
  <dcterms:created xsi:type="dcterms:W3CDTF">2013-12-02T18:00:23Z</dcterms:created>
  <dcterms:modified xsi:type="dcterms:W3CDTF">2013-12-02T20:14:21Z</dcterms:modified>
</cp:coreProperties>
</file>