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72" r:id="rId4"/>
    <p:sldId id="265" r:id="rId5"/>
    <p:sldId id="275" r:id="rId6"/>
    <p:sldId id="266" r:id="rId7"/>
    <p:sldId id="274" r:id="rId8"/>
    <p:sldId id="273" r:id="rId9"/>
    <p:sldId id="271" r:id="rId10"/>
    <p:sldId id="268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8" autoAdjust="0"/>
    <p:restoredTop sz="94660"/>
  </p:normalViewPr>
  <p:slideViewPr>
    <p:cSldViewPr>
      <p:cViewPr varScale="1">
        <p:scale>
          <a:sx n="78" d="100"/>
          <a:sy n="78" d="100"/>
        </p:scale>
        <p:origin x="-2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F6A02-A076-44AB-8AFA-E73DBB5280D8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5BBC0-BD88-4FF2-ADD1-F10E95E0AA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CF09B9-1803-4A54-A682-FA944B549440}" type="datetimeFigureOut">
              <a:rPr lang="ru-RU" smtClean="0"/>
              <a:pPr/>
              <a:t>17.02.2013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10F357-A8ED-4477-B79D-5557049C22B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571612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Органели </a:t>
            </a:r>
            <a:r>
              <a:rPr lang="uk-UA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руху</a:t>
            </a:r>
            <a:endParaRPr lang="ru-RU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214290"/>
            <a:ext cx="9144000" cy="500042"/>
          </a:xfrm>
          <a:prstGeom prst="rect">
            <a:avLst/>
          </a:prstGeom>
          <a:noFill/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Спец</a:t>
            </a:r>
            <a:r>
              <a:rPr kumimoji="0" lang="uk-UA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іалізована школа </a:t>
            </a:r>
            <a:r>
              <a:rPr kumimoji="0" lang="en-US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I-III</a:t>
            </a:r>
            <a:r>
              <a:rPr kumimoji="0" lang="ru-RU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 ступен</a:t>
            </a:r>
            <a:r>
              <a:rPr kumimoji="0" lang="uk-UA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ів з поглибленим вивченням української мови та літератури міста Києва №273</a:t>
            </a:r>
            <a:endParaRPr kumimoji="0" lang="ru-RU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50800" dist="25400" dir="13500000">
                  <a:srgbClr val="000000">
                    <a:alpha val="70000"/>
                  </a:srgbClr>
                </a:innerShdw>
              </a:effectLst>
              <a:uLnTx/>
              <a:uFillTx/>
              <a:latin typeface="Cambria" pitchFamily="18" charset="0"/>
              <a:ea typeface="+mj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9256" y="3786190"/>
            <a:ext cx="3714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Виконала </a:t>
            </a:r>
          </a:p>
          <a:p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учениця 10-А класу</a:t>
            </a:r>
          </a:p>
          <a:p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Данільченко Віталія</a:t>
            </a:r>
          </a:p>
          <a:p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Перевірила Павленко Т. І</a:t>
            </a:r>
            <a:endParaRPr lang="ru-RU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2012</a:t>
            </a:r>
            <a:endParaRPr lang="ru-RU" sz="2000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071546"/>
            <a:ext cx="3071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cs typeface="Times New Roman" pitchFamily="18" charset="0"/>
              </a:rPr>
              <a:t>   </a:t>
            </a:r>
            <a:r>
              <a:rPr lang="uk-UA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cs typeface="Times New Roman" pitchFamily="18" charset="0"/>
              </a:rPr>
              <a:t>Біологія</a:t>
            </a:r>
            <a:endParaRPr lang="ru-RU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827599a3-2722-4c8c-ab02-95ac63bccf7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928934"/>
            <a:ext cx="4114581" cy="2786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200026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Усередині війок та джгутиків розташована складна система мікротрубочок. По периферії розташоване кільце із дев</a:t>
            </a:r>
            <a:r>
              <a:rPr lang="en-US" dirty="0" smtClean="0"/>
              <a:t>’</a:t>
            </a:r>
            <a:r>
              <a:rPr lang="uk-UA" dirty="0" smtClean="0"/>
              <a:t>яти комплексів мікротрубочок, по дві в кожному, і ще дві мікротрубочки – у центрі. </a:t>
            </a:r>
          </a:p>
          <a:p>
            <a:r>
              <a:rPr lang="uk-UA" dirty="0" smtClean="0"/>
              <a:t>Центральні мікротрубочки виконують опорну функцію, а пер</a:t>
            </a:r>
            <a:r>
              <a:rPr lang="ru-RU" dirty="0" smtClean="0"/>
              <a:t>и</a:t>
            </a:r>
            <a:r>
              <a:rPr lang="uk-UA" dirty="0" smtClean="0"/>
              <a:t>феричні – забезпечують рух.</a:t>
            </a:r>
            <a:endParaRPr lang="ru-RU" dirty="0"/>
          </a:p>
        </p:txBody>
      </p:sp>
      <p:pic>
        <p:nvPicPr>
          <p:cNvPr id="4" name="Рисунок 3" descr="Bronchiolar_area_cilia_cross-sections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057674"/>
            <a:ext cx="4857752" cy="38003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72132" y="45720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Війки в розрізі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324492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Рухаються джгутики і війки завдяки енергії, що вивільняється під час розщеплення молекул АТФ, при цьому сусідні пари мікротрубочок неначе ковзають одна відносно одної.</a:t>
            </a:r>
          </a:p>
          <a:p>
            <a:endParaRPr lang="uk-UA" sz="2800" dirty="0" smtClean="0"/>
          </a:p>
          <a:p>
            <a:endParaRPr lang="ru-RU" sz="2800" dirty="0" smtClean="0"/>
          </a:p>
          <a:p>
            <a:endParaRPr lang="uk-UA" sz="2800" dirty="0" smtClean="0"/>
          </a:p>
          <a:p>
            <a:r>
              <a:rPr lang="uk-UA" sz="2800" dirty="0" smtClean="0"/>
              <a:t>Робота  цих органел забезпечує не лише пересування, а й надходження частинок їжі до поверхні клітини разом з потоками води, які вони створюють (наприклад, рух джгутиків травних клітин гідри). Джгутики і війки можуть також створювати чутливу і захисну функції.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uk-UA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Що таке органела?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8429652" cy="4857760"/>
          </a:xfrm>
        </p:spPr>
        <p:txBody>
          <a:bodyPr>
            <a:normAutofit/>
          </a:bodyPr>
          <a:lstStyle/>
          <a:p>
            <a:r>
              <a:rPr lang="ru-RU" b="1" dirty="0" smtClean="0"/>
              <a:t>Органела</a:t>
            </a:r>
            <a:r>
              <a:rPr lang="ru-RU" dirty="0" smtClean="0"/>
              <a:t> (від слова орган й давньогрець. </a:t>
            </a:r>
            <a:r>
              <a:rPr lang="el-GR" dirty="0" smtClean="0"/>
              <a:t>εἶδος — </a:t>
            </a:r>
            <a:r>
              <a:rPr lang="ru-RU" dirty="0" smtClean="0"/>
              <a:t>вид) — зазвичай вільно плаваюча в цитоплазмі частина еукаріотичної клітини, яка виконує специфічну функцію.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uk-UA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Органели </a:t>
            </a:r>
            <a:r>
              <a:rPr lang="uk-UA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руху</a:t>
            </a:r>
            <a:endParaRPr lang="ru-RU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000232" y="2285992"/>
            <a:ext cx="500066" cy="357190"/>
          </a:xfrm>
          <a:prstGeom prst="straightConnector1">
            <a:avLst/>
          </a:prstGeom>
          <a:ln cap="rnd" cmpd="thickThin">
            <a:prstDash val="solid"/>
            <a:bevel/>
            <a:tailEnd type="arrow"/>
          </a:ln>
          <a:effectLst>
            <a:outerShdw dist="50800" dir="5400000" sx="200000" sy="200000" algn="ctr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286645" y="2499909"/>
            <a:ext cx="571504" cy="794"/>
          </a:xfrm>
          <a:prstGeom prst="straightConnector1">
            <a:avLst/>
          </a:prstGeom>
          <a:ln cap="rnd" cmpd="thickThin">
            <a:prstDash val="solid"/>
            <a:bevel/>
            <a:tailEnd type="arrow"/>
          </a:ln>
          <a:effectLst>
            <a:outerShdw dist="50800" dir="5400000" sx="200000" sy="200000" algn="ctr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28662" y="314324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псевдоподії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3571868" y="3143248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війки</a:t>
            </a:r>
            <a:endParaRPr lang="ru-RU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6429388" y="3143249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джгутики</a:t>
            </a:r>
            <a:endParaRPr lang="ru-RU" sz="2000" dirty="0"/>
          </a:p>
        </p:txBody>
      </p:sp>
      <p:cxnSp>
        <p:nvCxnSpPr>
          <p:cNvPr id="47" name="Прямая со стрелкой 46"/>
          <p:cNvCxnSpPr/>
          <p:nvPr/>
        </p:nvCxnSpPr>
        <p:spPr>
          <a:xfrm rot="16200000" flipH="1">
            <a:off x="6607983" y="2321711"/>
            <a:ext cx="500066" cy="285752"/>
          </a:xfrm>
          <a:prstGeom prst="straightConnector1">
            <a:avLst/>
          </a:prstGeom>
          <a:ln cap="rnd" cmpd="thickThin">
            <a:prstDash val="solid"/>
            <a:bevel/>
            <a:tailEnd type="arrow"/>
          </a:ln>
          <a:effectLst>
            <a:outerShdw dist="50800" dir="5400000" sx="200000" sy="200000" algn="ctr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42844" y="4786322"/>
            <a:ext cx="8786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Органели руху присутні не в усіх клітинах.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4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5715008" cy="514351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Псевдоподії (від грец. псевдос - несправжній і подос — нога) - непостійні вирости цитоплазми клітин деяких одноклітинних організмів (наприклад, амеб, радіолярій)  або багатоклітинних  (наприклад, лейкоцитів). Структура псевдоподій та їхня форма можуть бути різноманітними. </a:t>
            </a:r>
            <a:br>
              <a:rPr lang="ru-RU" sz="2800" dirty="0" smtClean="0"/>
            </a:br>
            <a:endParaRPr lang="ru-RU" sz="2800" dirty="0" smtClean="0"/>
          </a:p>
          <a:p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214446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uk-UA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Псевдоподії</a:t>
            </a:r>
            <a:endParaRPr lang="ru-RU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5857884" y="4786322"/>
            <a:ext cx="3286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Псевдоподії амеби</a:t>
            </a:r>
            <a:endParaRPr lang="ru-RU" dirty="0"/>
          </a:p>
        </p:txBody>
      </p:sp>
      <p:pic>
        <p:nvPicPr>
          <p:cNvPr id="10" name="Рисунок 9" descr="ami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2428868"/>
            <a:ext cx="3048020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858280" cy="26432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Псевдоподії виникають завдяки руху цитоплазми, яка перетікає в певне місце клітини, утворюючи виріст. Вони також забезпечують захоплення твердих частинок (процес фагоцитозу).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14678" y="3286124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Псевдоподії  радіолярії</a:t>
            </a:r>
            <a:endParaRPr lang="ru-RU" dirty="0"/>
          </a:p>
        </p:txBody>
      </p:sp>
      <p:pic>
        <p:nvPicPr>
          <p:cNvPr id="7" name="Рисунок 6" descr="Ris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3857628"/>
            <a:ext cx="3429024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uk-UA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Війки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3116"/>
            <a:ext cx="9144000" cy="450059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Війки</a:t>
            </a:r>
            <a:r>
              <a:rPr lang="en-US" sz="2800" dirty="0" smtClean="0"/>
              <a:t> —</a:t>
            </a:r>
            <a:r>
              <a:rPr lang="uk-UA" sz="2800" dirty="0" smtClean="0"/>
              <a:t> </a:t>
            </a:r>
            <a:r>
              <a:rPr lang="ru-RU" sz="2800" dirty="0" smtClean="0"/>
              <a:t>тонкі волоскоподібні структури на поверхні еукаріотичної клітини, що вкриті плазматичною мембраною.</a:t>
            </a:r>
            <a:r>
              <a:rPr lang="uk-UA" sz="2800" dirty="0" smtClean="0"/>
              <a:t>  </a:t>
            </a:r>
            <a:r>
              <a:rPr lang="ru-RU" sz="2800" dirty="0" smtClean="0"/>
              <a:t>Їхня довжина може становити від 3-15 мкм до 2 мм. Війки бувають як рухомими так і нерухомими. Рухи війок нагадують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роботу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/>
              <a:t>весел і, як правило, скоординовані (наприклад, в інфузорій).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0" y="3786190"/>
            <a:ext cx="9144000" cy="121444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4857784"/>
          </a:xfrm>
        </p:spPr>
        <p:txBody>
          <a:bodyPr/>
          <a:lstStyle/>
          <a:p>
            <a:pPr lvl="0"/>
            <a:r>
              <a:rPr lang="ru-RU" sz="2800" dirty="0" smtClean="0"/>
              <a:t>У багатьох безхребетних тварин ними вкрита вся поверхня тіла (війчасті черви, личинки кишковопорожнинних та губок) або окремі його ділянки — наприклад, зябра у поліхет і двостулкових молюсків, підошва ноги у черевоногих молюсків, навколоротовий апарат у коловерток.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4" name="Рисунок 3" descr="05030201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4000504"/>
            <a:ext cx="5434755" cy="22145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4480" y="6215082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Війчасті черви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3286148"/>
          </a:xfrm>
        </p:spPr>
        <p:txBody>
          <a:bodyPr>
            <a:noAutofit/>
          </a:bodyPr>
          <a:lstStyle/>
          <a:p>
            <a:r>
              <a:rPr lang="ru-RU" sz="2400" dirty="0" smtClean="0"/>
              <a:t>Війки можуть утворювати різноманітні спеціалізовані структури. Наприклад, гребні пластинки реброплавів складаються з довгих (до 2 мм) війок, що зрослися. У багатьох безхребетних війки є також на клітинах кишкового епітелію. У хребетних (у тому числі людини) в багатьох органах теж є клітини з рухомими війками. У людини війковим епітелієм вистелені, наприклад, дихальні шляхи.</a:t>
            </a:r>
            <a:endParaRPr lang="ru-RU" sz="2400" dirty="0"/>
          </a:p>
        </p:txBody>
      </p:sp>
      <p:pic>
        <p:nvPicPr>
          <p:cNvPr id="4" name="Рисунок 3" descr="585px-Bronchiolar_epithelium_3_-_SE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8" y="3786190"/>
            <a:ext cx="2437224" cy="24288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29388" y="628652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Війки на трахеї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286520"/>
            <a:ext cx="4714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Реброплав з його гребними  пластинками</a:t>
            </a:r>
            <a:endParaRPr lang="ru-RU" dirty="0"/>
          </a:p>
        </p:txBody>
      </p:sp>
      <p:pic>
        <p:nvPicPr>
          <p:cNvPr id="8" name="Рисунок 7" descr="rubase_1_1017876040_1996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62" y="3786190"/>
            <a:ext cx="2640100" cy="2428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uk-UA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Джгутики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7000892" cy="278608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Джгутик</a:t>
            </a:r>
            <a:r>
              <a:rPr lang="ru-RU" sz="2000" dirty="0" smtClean="0"/>
              <a:t> </a:t>
            </a:r>
            <a:r>
              <a:rPr lang="en-US" sz="2000" dirty="0" smtClean="0"/>
              <a:t>— </a:t>
            </a:r>
            <a:r>
              <a:rPr lang="ru-RU" sz="2000" dirty="0" smtClean="0"/>
              <a:t>поверхнева та позаклітинна структура, присутня у багатьох прокаріотів і еукаріотів, що служить для пересування в рідкому середовищі або поверхнею вологих твердих середовищ. Джгутики прокаріотів і еукаріотів різко відрізняються за своєю будовою</a:t>
            </a:r>
            <a:r>
              <a:rPr lang="uk-UA" sz="2000" dirty="0" smtClean="0"/>
              <a:t>.</a:t>
            </a:r>
          </a:p>
          <a:p>
            <a:r>
              <a:rPr lang="uk-UA" sz="2000" dirty="0" smtClean="0"/>
              <a:t>Для джгутика характерний обертовий або хвилеподібний рух.</a:t>
            </a:r>
          </a:p>
          <a:p>
            <a:r>
              <a:rPr lang="uk-UA" sz="2000" b="1" dirty="0" smtClean="0"/>
              <a:t>Базальне тільце - </a:t>
            </a:r>
            <a:r>
              <a:rPr lang="uk-UA" sz="2000" dirty="0" smtClean="0"/>
              <a:t>частина джгутиків і війок, що розташована в цитоплазмі.</a:t>
            </a:r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57958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Евглена зелена зі своїм джгутиком</a:t>
            </a:r>
            <a:endParaRPr lang="ru-RU" dirty="0"/>
          </a:p>
        </p:txBody>
      </p:sp>
      <p:pic>
        <p:nvPicPr>
          <p:cNvPr id="5" name="Рисунок 4" descr="evglena_zelen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714884"/>
            <a:ext cx="3089323" cy="164307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929322" y="5500702"/>
            <a:ext cx="3214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Трихомонада : </a:t>
            </a:r>
            <a:r>
              <a:rPr lang="en-US" dirty="0" smtClean="0"/>
              <a:t>1 — </a:t>
            </a:r>
            <a:r>
              <a:rPr lang="ru-RU" dirty="0" smtClean="0"/>
              <a:t>базальне тільце; 2— один із передніх джгутиків; 3 — задній джгутик</a:t>
            </a:r>
            <a:endParaRPr lang="ru-RU" dirty="0"/>
          </a:p>
        </p:txBody>
      </p:sp>
      <p:pic>
        <p:nvPicPr>
          <p:cNvPr id="11" name="Рисунок 10" descr="кеек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91727" y="2071678"/>
            <a:ext cx="2452273" cy="3429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87">
      <a:dk1>
        <a:srgbClr val="FFFF00"/>
      </a:dk1>
      <a:lt1>
        <a:srgbClr val="0D5B04"/>
      </a:lt1>
      <a:dk2>
        <a:srgbClr val="AED969"/>
      </a:dk2>
      <a:lt2>
        <a:srgbClr val="1AB709"/>
      </a:lt2>
      <a:accent1>
        <a:srgbClr val="AED969"/>
      </a:accent1>
      <a:accent2>
        <a:srgbClr val="148B07"/>
      </a:accent2>
      <a:accent3>
        <a:srgbClr val="148B07"/>
      </a:accent3>
      <a:accent4>
        <a:srgbClr val="B4F907"/>
      </a:accent4>
      <a:accent5>
        <a:srgbClr val="7CCA62"/>
      </a:accent5>
      <a:accent6>
        <a:srgbClr val="0D5B04"/>
      </a:accent6>
      <a:hlink>
        <a:srgbClr val="128205"/>
      </a:hlink>
      <a:folHlink>
        <a:srgbClr val="7F7F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587</TotalTime>
  <Words>474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Що таке органела?</vt:lpstr>
      <vt:lpstr>Органели руху</vt:lpstr>
      <vt:lpstr>Псевдоподії</vt:lpstr>
      <vt:lpstr>Слайд 5</vt:lpstr>
      <vt:lpstr>Війки</vt:lpstr>
      <vt:lpstr>Слайд 7</vt:lpstr>
      <vt:lpstr>Слайд 8</vt:lpstr>
      <vt:lpstr>Джгутики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Ludmila</dc:creator>
  <cp:lastModifiedBy>Ludmila</cp:lastModifiedBy>
  <cp:revision>73</cp:revision>
  <dcterms:created xsi:type="dcterms:W3CDTF">2013-02-16T11:59:53Z</dcterms:created>
  <dcterms:modified xsi:type="dcterms:W3CDTF">2013-02-17T14:11:26Z</dcterms:modified>
</cp:coreProperties>
</file>