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C0"/>
    <a:srgbClr val="03B4BD"/>
    <a:srgbClr val="06A9BA"/>
    <a:srgbClr val="0AA6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22DB-2153-4BDF-89C1-E30C67C4D15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238-4A98-4ECC-8FAC-FB1F199C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22DB-2153-4BDF-89C1-E30C67C4D15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238-4A98-4ECC-8FAC-FB1F199C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22DB-2153-4BDF-89C1-E30C67C4D15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238-4A98-4ECC-8FAC-FB1F199C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22DB-2153-4BDF-89C1-E30C67C4D15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238-4A98-4ECC-8FAC-FB1F199C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22DB-2153-4BDF-89C1-E30C67C4D15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238-4A98-4ECC-8FAC-FB1F199C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22DB-2153-4BDF-89C1-E30C67C4D15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238-4A98-4ECC-8FAC-FB1F199C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22DB-2153-4BDF-89C1-E30C67C4D15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238-4A98-4ECC-8FAC-FB1F199C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22DB-2153-4BDF-89C1-E30C67C4D15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632238-4A98-4ECC-8FAC-FB1F199C57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22DB-2153-4BDF-89C1-E30C67C4D15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238-4A98-4ECC-8FAC-FB1F199C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22DB-2153-4BDF-89C1-E30C67C4D15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F632238-4A98-4ECC-8FAC-FB1F199C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70322DB-2153-4BDF-89C1-E30C67C4D15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238-4A98-4ECC-8FAC-FB1F199C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70322DB-2153-4BDF-89C1-E30C67C4D15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632238-4A98-4ECC-8FAC-FB1F199C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chool.xvatit.com/index.php?title=%D0%A2%D0%B5%D0%BC%D0%B0_3._%D0%95%D0%BB%D0%B5%D0%BC%D0%B5%D0%BD%D1%82%D0%B0%D1%80%D0%BD%D0%B8%D0%B9_%D1%81%D0%BA%D0%BB%D0%B0%D0%B4_%D0%B6%D0%B8%D0%B2%D0%B8%D1%85_%D0%BE%D1%80%D0%B3%D0%B0%D0%BD%D1%96%D0%B7%D0%BC%D1%96%D0%B2._%D0%A5%D1%96%D0%BC%D1%96%D1%87%D0%BD%D0%B0_%D1%81%D1%82%D0%B0%D0%BB%D1%96%D1%81%D1%82%D1%8C_%D0%BE%D1%80%D0%B3%D0%B0%D0%BD%D1%96%D0%B7%D0%BC%D1%96%D0%B2.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://school.xvatit.com/index.php?title=%D0%96%D0%B8%D1%82%D1%82%D1%94%D0%B4%D1%96%D1%8F%D0%BB%D1%8C%D0%BD%D1%96%D1%81%D1%82%D1%8C_%D1%80%D0%BE%D1%81%D0%BB%D0%B8%D0%BD._%D0%9F%D0%BE%D0%B2%D0%BD%D1%96_%D1%83%D1%80%D0%BE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86742" cy="3658562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Вплив Генотипу і</a:t>
            </a:r>
            <a:br>
              <a:rPr lang="uk-UA" sz="4800" dirty="0" smtClean="0"/>
            </a:br>
            <a:r>
              <a:rPr lang="uk-UA" sz="4800" dirty="0" smtClean="0"/>
              <a:t>факторів середовища на тварин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7467600" cy="4525963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000" dirty="0" err="1" smtClean="0">
                <a:latin typeface="Century" pitchFamily="18" charset="0"/>
              </a:rPr>
              <a:t>Сукупність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спадкових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факторів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організму</a:t>
            </a:r>
            <a:r>
              <a:rPr lang="ru-RU" sz="2000" dirty="0" smtClean="0">
                <a:latin typeface="Century" pitchFamily="18" charset="0"/>
              </a:rPr>
              <a:t> (</a:t>
            </a:r>
            <a:r>
              <a:rPr lang="ru-RU" sz="2000" dirty="0" err="1" smtClean="0">
                <a:latin typeface="Century" pitchFamily="18" charset="0"/>
              </a:rPr>
              <a:t>генів</a:t>
            </a:r>
            <a:r>
              <a:rPr lang="ru-RU" sz="2000" dirty="0" smtClean="0">
                <a:latin typeface="Century" pitchFamily="18" charset="0"/>
              </a:rPr>
              <a:t>, хромосом, </a:t>
            </a:r>
            <a:r>
              <a:rPr lang="ru-RU" sz="2000" dirty="0" err="1" smtClean="0">
                <a:latin typeface="Century" pitchFamily="18" charset="0"/>
              </a:rPr>
              <a:t>мітохондрій</a:t>
            </a:r>
            <a:r>
              <a:rPr lang="ru-RU" sz="2000" dirty="0" smtClean="0">
                <a:latin typeface="Century" pitchFamily="18" charset="0"/>
              </a:rPr>
              <a:t>, пластид) </a:t>
            </a:r>
            <a:r>
              <a:rPr lang="ru-RU" sz="2000" dirty="0" err="1" smtClean="0">
                <a:latin typeface="Century" pitchFamily="18" charset="0"/>
              </a:rPr>
              <a:t>називають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u="sng" dirty="0" smtClean="0">
                <a:latin typeface="Century" pitchFamily="18" charset="0"/>
              </a:rPr>
              <a:t>генотипом</a:t>
            </a:r>
            <a:r>
              <a:rPr lang="ru-RU" sz="2000" dirty="0" smtClean="0">
                <a:latin typeface="Century" pitchFamily="18" charset="0"/>
              </a:rPr>
              <a:t>.</a:t>
            </a:r>
            <a:br>
              <a:rPr lang="ru-RU" sz="2000" dirty="0" smtClean="0">
                <a:latin typeface="Century" pitchFamily="18" charset="0"/>
              </a:rPr>
            </a:br>
            <a:r>
              <a:rPr lang="ru-RU" sz="2000" dirty="0" smtClean="0">
                <a:latin typeface="Century" pitchFamily="18" charset="0"/>
              </a:rPr>
              <a:t/>
            </a:r>
            <a:br>
              <a:rPr lang="ru-RU" sz="2000" dirty="0" smtClean="0">
                <a:latin typeface="Century" pitchFamily="18" charset="0"/>
              </a:rPr>
            </a:br>
            <a:r>
              <a:rPr lang="ru-RU" sz="2000" dirty="0" err="1" smtClean="0">
                <a:latin typeface="Century" pitchFamily="18" charset="0"/>
              </a:rPr>
              <a:t>Сукупність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усіх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ознак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і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властивостей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організму</a:t>
            </a:r>
            <a:r>
              <a:rPr lang="ru-RU" sz="2000" dirty="0" smtClean="0">
                <a:latin typeface="Century" pitchFamily="18" charset="0"/>
              </a:rPr>
              <a:t>, </a:t>
            </a:r>
            <a:r>
              <a:rPr lang="ru-RU" sz="2000" dirty="0" err="1" smtClean="0">
                <a:latin typeface="Century" pitchFamily="18" charset="0"/>
              </a:rPr>
              <a:t>які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є</a:t>
            </a:r>
            <a:r>
              <a:rPr lang="ru-RU" sz="2000" dirty="0" smtClean="0">
                <a:latin typeface="Century" pitchFamily="18" charset="0"/>
              </a:rPr>
              <a:t> результатом </a:t>
            </a:r>
            <a:r>
              <a:rPr lang="ru-RU" sz="2000" dirty="0" err="1" smtClean="0">
                <a:latin typeface="Century" pitchFamily="18" charset="0"/>
              </a:rPr>
              <a:t>взаємодії</a:t>
            </a:r>
            <a:r>
              <a:rPr lang="ru-RU" sz="2000" dirty="0" smtClean="0">
                <a:latin typeface="Century" pitchFamily="18" charset="0"/>
              </a:rPr>
              <a:t> генотипу </a:t>
            </a:r>
            <a:r>
              <a:rPr lang="ru-RU" sz="2000" dirty="0" err="1" smtClean="0">
                <a:latin typeface="Century" pitchFamily="18" charset="0"/>
              </a:rPr>
              <a:t>із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зовнішнім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середовищем</a:t>
            </a:r>
            <a:r>
              <a:rPr lang="ru-RU" sz="2000" dirty="0" smtClean="0">
                <a:latin typeface="Century" pitchFamily="18" charset="0"/>
              </a:rPr>
              <a:t>, </a:t>
            </a:r>
            <a:r>
              <a:rPr lang="ru-RU" sz="2000" dirty="0" err="1" smtClean="0">
                <a:latin typeface="Century" pitchFamily="18" charset="0"/>
              </a:rPr>
              <a:t>називають</a:t>
            </a:r>
            <a:r>
              <a:rPr lang="ru-RU" sz="2000" dirty="0" smtClean="0">
                <a:latin typeface="Century" pitchFamily="18" charset="0"/>
              </a:rPr>
              <a:t> фенотипом. Ось </a:t>
            </a:r>
            <a:r>
              <a:rPr lang="ru-RU" sz="2000" dirty="0" err="1" smtClean="0">
                <a:latin typeface="Century" pitchFamily="18" charset="0"/>
              </a:rPr>
              <a:t>чому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організми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з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однаковим</a:t>
            </a:r>
            <a:r>
              <a:rPr lang="ru-RU" sz="2000" dirty="0" smtClean="0">
                <a:latin typeface="Century" pitchFamily="18" charset="0"/>
              </a:rPr>
              <a:t> генотипом </a:t>
            </a:r>
            <a:r>
              <a:rPr lang="ru-RU" sz="2000" dirty="0" err="1" smtClean="0">
                <a:latin typeface="Century" pitchFamily="18" charset="0"/>
              </a:rPr>
              <a:t>можуть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відрізнятися</a:t>
            </a:r>
            <a:r>
              <a:rPr lang="ru-RU" sz="2000" dirty="0" smtClean="0">
                <a:latin typeface="Century" pitchFamily="18" charset="0"/>
              </a:rPr>
              <a:t> один </a:t>
            </a:r>
            <a:r>
              <a:rPr lang="ru-RU" sz="2000" dirty="0" err="1" smtClean="0">
                <a:latin typeface="Century" pitchFamily="18" charset="0"/>
              </a:rPr>
              <a:t>від</a:t>
            </a:r>
            <a:r>
              <a:rPr lang="ru-RU" sz="2000" dirty="0" smtClean="0">
                <a:latin typeface="Century" pitchFamily="18" charset="0"/>
              </a:rPr>
              <a:t> одного </a:t>
            </a:r>
            <a:r>
              <a:rPr lang="ru-RU" sz="2000" dirty="0" err="1" smtClean="0">
                <a:latin typeface="Century" pitchFamily="18" charset="0"/>
              </a:rPr>
              <a:t>залежно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від</a:t>
            </a:r>
            <a:r>
              <a:rPr lang="ru-RU" sz="2000" dirty="0" smtClean="0">
                <a:latin typeface="Century" pitchFamily="18" charset="0"/>
              </a:rPr>
              <a:t> умов </a:t>
            </a:r>
            <a:r>
              <a:rPr lang="ru-RU" sz="2000" dirty="0" err="1" smtClean="0">
                <a:latin typeface="Century" pitchFamily="18" charset="0"/>
              </a:rPr>
              <a:t>розвитку</a:t>
            </a:r>
            <a:r>
              <a:rPr lang="ru-RU" sz="2000" dirty="0" smtClean="0">
                <a:latin typeface="Century" pitchFamily="18" charset="0"/>
              </a:rPr>
              <a:t> та </a:t>
            </a:r>
            <a:r>
              <a:rPr lang="ru-RU" sz="2000" dirty="0" err="1" smtClean="0">
                <a:latin typeface="Century" pitchFamily="18" charset="0"/>
              </a:rPr>
              <a:t>існування</a:t>
            </a:r>
            <a:r>
              <a:rPr lang="ru-RU" sz="2000" dirty="0" smtClean="0">
                <a:latin typeface="Century" pitchFamily="18" charset="0"/>
              </a:rPr>
              <a:t>. </a:t>
            </a:r>
            <a:r>
              <a:rPr lang="ru-RU" sz="2000" dirty="0" err="1" smtClean="0">
                <a:latin typeface="Century" pitchFamily="18" charset="0"/>
              </a:rPr>
              <a:t>Межі</a:t>
            </a:r>
            <a:r>
              <a:rPr lang="ru-RU" sz="2000" dirty="0" smtClean="0">
                <a:latin typeface="Century" pitchFamily="18" charset="0"/>
              </a:rPr>
              <a:t>, в </a:t>
            </a:r>
            <a:r>
              <a:rPr lang="ru-RU" sz="2000" dirty="0" err="1" smtClean="0">
                <a:latin typeface="Century" pitchFamily="18" charset="0"/>
              </a:rPr>
              <a:t>яких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змінюються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фенотипові</a:t>
            </a: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вияви</a:t>
            </a:r>
            <a:r>
              <a:rPr lang="ru-RU" sz="2000" dirty="0" smtClean="0">
                <a:latin typeface="Century" pitchFamily="18" charset="0"/>
              </a:rPr>
              <a:t> генотипу, </a:t>
            </a:r>
            <a:r>
              <a:rPr lang="ru-RU" sz="2000" dirty="0" err="1" smtClean="0">
                <a:latin typeface="Century" pitchFamily="18" charset="0"/>
              </a:rPr>
              <a:t>називають</a:t>
            </a:r>
            <a:r>
              <a:rPr lang="ru-RU" sz="2000" dirty="0" smtClean="0">
                <a:latin typeface="Century" pitchFamily="18" charset="0"/>
              </a:rPr>
              <a:t> нормою </a:t>
            </a:r>
            <a:r>
              <a:rPr lang="ru-RU" sz="2000" dirty="0" err="1" smtClean="0">
                <a:latin typeface="Century" pitchFamily="18" charset="0"/>
              </a:rPr>
              <a:t>реакції</a:t>
            </a:r>
            <a:r>
              <a:rPr lang="ru-RU" sz="2000" dirty="0" smtClean="0">
                <a:latin typeface="Century" pitchFamily="18" charset="0"/>
              </a:rPr>
              <a:t>.</a:t>
            </a:r>
            <a:br>
              <a:rPr lang="ru-RU" sz="2000" dirty="0" smtClean="0">
                <a:latin typeface="Century" pitchFamily="18" charset="0"/>
              </a:rPr>
            </a:br>
            <a:endParaRPr lang="ru-RU" sz="2000" dirty="0">
              <a:latin typeface="Century" pitchFamily="18" charset="0"/>
            </a:endParaRPr>
          </a:p>
        </p:txBody>
      </p:sp>
      <p:pic>
        <p:nvPicPr>
          <p:cNvPr id="2051" name="Picture 3" descr="C:\Users\Nastya\Desktop\genotypephenotyp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2852"/>
            <a:ext cx="308610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7467600" cy="4525963"/>
          </a:xfrm>
        </p:spPr>
        <p:txBody>
          <a:bodyPr>
            <a:normAutofit fontScale="70000" lnSpcReduction="20000"/>
          </a:bodyPr>
          <a:lstStyle/>
          <a:p>
            <a:pPr indent="0" algn="just">
              <a:buNone/>
            </a:pPr>
            <a:r>
              <a:rPr lang="ru-RU" sz="2900" dirty="0" err="1" smtClean="0">
                <a:latin typeface="Century" pitchFamily="18" charset="0"/>
              </a:rPr>
              <a:t>Розвиток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організму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зумовлений</a:t>
            </a:r>
            <a:r>
              <a:rPr lang="ru-RU" sz="2900" dirty="0" smtClean="0">
                <a:latin typeface="Century" pitchFamily="18" charset="0"/>
              </a:rPr>
              <a:t> складною </a:t>
            </a:r>
            <a:r>
              <a:rPr lang="ru-RU" sz="2900" dirty="0" err="1" smtClean="0">
                <a:latin typeface="Century" pitchFamily="18" charset="0"/>
              </a:rPr>
              <a:t>взаємодією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генів</a:t>
            </a:r>
            <a:r>
              <a:rPr lang="ru-RU" sz="2900" dirty="0" smtClean="0">
                <a:latin typeface="Century" pitchFamily="18" charset="0"/>
              </a:rPr>
              <a:t>. </a:t>
            </a:r>
            <a:r>
              <a:rPr lang="ru-RU" sz="2900" dirty="0" err="1" smtClean="0">
                <a:latin typeface="Century" pitchFamily="18" charset="0"/>
              </a:rPr>
              <a:t>Можливо</a:t>
            </a:r>
            <a:r>
              <a:rPr lang="ru-RU" sz="2900" dirty="0" smtClean="0">
                <a:latin typeface="Century" pitchFamily="18" charset="0"/>
              </a:rPr>
              <a:t>, </a:t>
            </a:r>
            <a:r>
              <a:rPr lang="ru-RU" sz="2900" dirty="0" err="1" smtClean="0">
                <a:latin typeface="Century" pitchFamily="18" charset="0"/>
              </a:rPr>
              <a:t>що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розвиток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будь-якої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ознаки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пов'язаний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з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дією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багатьох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генів</a:t>
            </a:r>
            <a:r>
              <a:rPr lang="ru-RU" sz="2900" dirty="0" smtClean="0">
                <a:latin typeface="Century" pitchFamily="18" charset="0"/>
              </a:rPr>
              <a:t>. </a:t>
            </a:r>
            <a:r>
              <a:rPr lang="ru-RU" sz="2900" dirty="0" err="1" smtClean="0">
                <a:latin typeface="Century" pitchFamily="18" charset="0"/>
              </a:rPr>
              <a:t>Крім</a:t>
            </a:r>
            <a:r>
              <a:rPr lang="ru-RU" sz="2900" dirty="0" smtClean="0">
                <a:latin typeface="Century" pitchFamily="18" charset="0"/>
              </a:rPr>
              <a:t> того, </a:t>
            </a:r>
            <a:r>
              <a:rPr lang="ru-RU" sz="2900" dirty="0" err="1" smtClean="0">
                <a:latin typeface="Century" pitchFamily="18" charset="0"/>
              </a:rPr>
              <a:t>виявлено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залежність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кількох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ознак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від</a:t>
            </a:r>
            <a:r>
              <a:rPr lang="ru-RU" sz="2900" dirty="0" smtClean="0">
                <a:latin typeface="Century" pitchFamily="18" charset="0"/>
              </a:rPr>
              <a:t> одного гена. </a:t>
            </a:r>
            <a:r>
              <a:rPr lang="ru-RU" sz="2900" dirty="0" err="1" smtClean="0">
                <a:latin typeface="Century" pitchFamily="18" charset="0"/>
              </a:rPr>
              <a:t>Наприклад</a:t>
            </a:r>
            <a:r>
              <a:rPr lang="ru-RU" sz="2900" dirty="0" smtClean="0">
                <a:latin typeface="Century" pitchFamily="18" charset="0"/>
              </a:rPr>
              <a:t>, у </a:t>
            </a:r>
            <a:r>
              <a:rPr lang="ru-RU" sz="2900" dirty="0" err="1" smtClean="0">
                <a:latin typeface="Century" pitchFamily="18" charset="0"/>
              </a:rPr>
              <a:t>вівса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забарвлення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лусочок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і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довжина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остюка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насіння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визначаються</a:t>
            </a:r>
            <a:r>
              <a:rPr lang="ru-RU" sz="2900" dirty="0" smtClean="0">
                <a:latin typeface="Century" pitchFamily="18" charset="0"/>
              </a:rPr>
              <a:t> одним геном. У </a:t>
            </a:r>
            <a:r>
              <a:rPr lang="ru-RU" sz="2900" dirty="0" err="1" smtClean="0">
                <a:latin typeface="Century" pitchFamily="18" charset="0"/>
              </a:rPr>
              <a:t>дрозофіли</a:t>
            </a:r>
            <a:r>
              <a:rPr lang="ru-RU" sz="2900" dirty="0" smtClean="0">
                <a:latin typeface="Century" pitchFamily="18" charset="0"/>
              </a:rPr>
              <a:t> ген </a:t>
            </a:r>
            <a:r>
              <a:rPr lang="ru-RU" sz="2900" dirty="0" err="1" smtClean="0">
                <a:latin typeface="Century" pitchFamily="18" charset="0"/>
              </a:rPr>
              <a:t>білого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кольору</a:t>
            </a:r>
            <a:r>
              <a:rPr lang="ru-RU" sz="2900" dirty="0" smtClean="0">
                <a:latin typeface="Century" pitchFamily="18" charset="0"/>
              </a:rPr>
              <a:t> очей </a:t>
            </a:r>
            <a:r>
              <a:rPr lang="ru-RU" sz="2900" dirty="0" err="1" smtClean="0">
                <a:latin typeface="Century" pitchFamily="18" charset="0"/>
              </a:rPr>
              <a:t>одночасно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впливає</a:t>
            </a:r>
            <a:r>
              <a:rPr lang="ru-RU" sz="2900" dirty="0" smtClean="0">
                <a:latin typeface="Century" pitchFamily="18" charset="0"/>
              </a:rPr>
              <a:t> на </a:t>
            </a:r>
            <a:r>
              <a:rPr lang="ru-RU" sz="2900" dirty="0" err="1" smtClean="0">
                <a:latin typeface="Century" pitchFamily="18" charset="0"/>
              </a:rPr>
              <a:t>колір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тіла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і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внутрішніх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органів</a:t>
            </a:r>
            <a:r>
              <a:rPr lang="ru-RU" sz="2900" dirty="0" smtClean="0">
                <a:latin typeface="Century" pitchFamily="18" charset="0"/>
              </a:rPr>
              <a:t>, </a:t>
            </a:r>
            <a:r>
              <a:rPr lang="ru-RU" sz="2900" dirty="0" err="1" smtClean="0">
                <a:latin typeface="Century" pitchFamily="18" charset="0"/>
              </a:rPr>
              <a:t>довжину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крил</a:t>
            </a:r>
            <a:r>
              <a:rPr lang="ru-RU" sz="2900" dirty="0" smtClean="0">
                <a:latin typeface="Century" pitchFamily="18" charset="0"/>
              </a:rPr>
              <a:t>, </a:t>
            </a:r>
            <a:r>
              <a:rPr lang="ru-RU" sz="2900" dirty="0" err="1" smtClean="0">
                <a:latin typeface="Century" pitchFamily="18" charset="0"/>
              </a:rPr>
              <a:t>зниження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плодючості</a:t>
            </a:r>
            <a:r>
              <a:rPr lang="ru-RU" sz="2900" dirty="0" smtClean="0">
                <a:latin typeface="Century" pitchFamily="18" charset="0"/>
              </a:rPr>
              <a:t>, </a:t>
            </a:r>
            <a:r>
              <a:rPr lang="ru-RU" sz="2900" dirty="0" err="1" smtClean="0">
                <a:latin typeface="Century" pitchFamily="18" charset="0"/>
              </a:rPr>
              <a:t>зменшення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тривалості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життя</a:t>
            </a:r>
            <a:r>
              <a:rPr lang="ru-RU" sz="2900" dirty="0" smtClean="0">
                <a:latin typeface="Century" pitchFamily="18" charset="0"/>
              </a:rPr>
              <a:t>. Не </a:t>
            </a:r>
            <a:r>
              <a:rPr lang="ru-RU" sz="2900" dirty="0" err="1" smtClean="0">
                <a:latin typeface="Century" pitchFamily="18" charset="0"/>
              </a:rPr>
              <a:t>виключено</a:t>
            </a:r>
            <a:r>
              <a:rPr lang="ru-RU" sz="2900" dirty="0" smtClean="0">
                <a:latin typeface="Century" pitchFamily="18" charset="0"/>
              </a:rPr>
              <a:t>, </a:t>
            </a:r>
            <a:r>
              <a:rPr lang="ru-RU" sz="2900" dirty="0" err="1" smtClean="0">
                <a:latin typeface="Century" pitchFamily="18" charset="0"/>
              </a:rPr>
              <a:t>що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кожний</a:t>
            </a:r>
            <a:r>
              <a:rPr lang="ru-RU" sz="2900" dirty="0" smtClean="0">
                <a:latin typeface="Century" pitchFamily="18" charset="0"/>
              </a:rPr>
              <a:t> ген </a:t>
            </a:r>
            <a:r>
              <a:rPr lang="ru-RU" sz="2900" dirty="0" err="1" smtClean="0">
                <a:latin typeface="Century" pitchFamily="18" charset="0"/>
              </a:rPr>
              <a:t>є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одночасно</a:t>
            </a:r>
            <a:r>
              <a:rPr lang="ru-RU" sz="2900" dirty="0" smtClean="0">
                <a:latin typeface="Century" pitchFamily="18" charset="0"/>
              </a:rPr>
              <a:t> геном </a:t>
            </a:r>
            <a:r>
              <a:rPr lang="ru-RU" sz="2900" dirty="0" err="1" smtClean="0">
                <a:latin typeface="Century" pitchFamily="18" charset="0"/>
              </a:rPr>
              <a:t>основної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дії</a:t>
            </a:r>
            <a:r>
              <a:rPr lang="ru-RU" sz="2900" dirty="0" smtClean="0">
                <a:latin typeface="Century" pitchFamily="18" charset="0"/>
              </a:rPr>
              <a:t> для "</a:t>
            </a:r>
            <a:r>
              <a:rPr lang="ru-RU" sz="2900" dirty="0" err="1" smtClean="0">
                <a:latin typeface="Century" pitchFamily="18" charset="0"/>
              </a:rPr>
              <a:t>своєї</a:t>
            </a:r>
            <a:r>
              <a:rPr lang="ru-RU" sz="2900" dirty="0" smtClean="0">
                <a:latin typeface="Century" pitchFamily="18" charset="0"/>
              </a:rPr>
              <a:t>" </a:t>
            </a:r>
            <a:r>
              <a:rPr lang="ru-RU" sz="2900" dirty="0" err="1" smtClean="0">
                <a:latin typeface="Century" pitchFamily="18" charset="0"/>
              </a:rPr>
              <a:t>ознаки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і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модифікатором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для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інших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ознак</a:t>
            </a:r>
            <a:r>
              <a:rPr lang="ru-RU" sz="2900" dirty="0" smtClean="0">
                <a:latin typeface="Century" pitchFamily="18" charset="0"/>
              </a:rPr>
              <a:t>.</a:t>
            </a:r>
            <a:br>
              <a:rPr lang="ru-RU" sz="2900" dirty="0" smtClean="0">
                <a:latin typeface="Century" pitchFamily="18" charset="0"/>
              </a:rPr>
            </a:br>
            <a:r>
              <a:rPr lang="ru-RU" sz="2900" dirty="0" smtClean="0">
                <a:latin typeface="Century" pitchFamily="18" charset="0"/>
              </a:rPr>
              <a:t/>
            </a:r>
            <a:br>
              <a:rPr lang="ru-RU" sz="2900" dirty="0" smtClean="0">
                <a:latin typeface="Century" pitchFamily="18" charset="0"/>
              </a:rPr>
            </a:br>
            <a:r>
              <a:rPr lang="ru-RU" sz="2900" dirty="0" err="1" smtClean="0">
                <a:latin typeface="Century" pitchFamily="18" charset="0"/>
              </a:rPr>
              <a:t>Склалася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ця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цілісна</a:t>
            </a:r>
            <a:r>
              <a:rPr lang="ru-RU" sz="2900" dirty="0" smtClean="0">
                <a:latin typeface="Century" pitchFamily="18" charset="0"/>
              </a:rPr>
              <a:t> система у </a:t>
            </a:r>
            <a:r>
              <a:rPr lang="ru-RU" sz="2900" dirty="0" err="1" smtClean="0">
                <a:latin typeface="Century" pitchFamily="18" charset="0"/>
              </a:rPr>
              <a:t>процесі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еволюції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органічного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світу</a:t>
            </a:r>
            <a:r>
              <a:rPr lang="ru-RU" sz="2900" dirty="0" smtClean="0">
                <a:latin typeface="Century" pitchFamily="18" charset="0"/>
              </a:rPr>
              <a:t>, </a:t>
            </a:r>
            <a:r>
              <a:rPr lang="ru-RU" sz="2900" dirty="0" err="1" smtClean="0">
                <a:latin typeface="Century" pitchFamily="18" charset="0"/>
              </a:rPr>
              <a:t>виживали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лише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ті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організми</a:t>
            </a:r>
            <a:r>
              <a:rPr lang="ru-RU" sz="2900" dirty="0" smtClean="0">
                <a:latin typeface="Century" pitchFamily="18" charset="0"/>
              </a:rPr>
              <a:t>, в </a:t>
            </a:r>
            <a:r>
              <a:rPr lang="ru-RU" sz="2900" dirty="0" err="1" smtClean="0">
                <a:latin typeface="Century" pitchFamily="18" charset="0"/>
              </a:rPr>
              <a:t>яких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взаємодія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генів</a:t>
            </a:r>
            <a:r>
              <a:rPr lang="ru-RU" sz="2900" dirty="0" smtClean="0">
                <a:latin typeface="Century" pitchFamily="18" charset="0"/>
              </a:rPr>
              <a:t> дала </a:t>
            </a:r>
            <a:r>
              <a:rPr lang="ru-RU" sz="2900" dirty="0" err="1" smtClean="0">
                <a:latin typeface="Century" pitchFamily="18" charset="0"/>
              </a:rPr>
              <a:t>найсприятливішу</a:t>
            </a:r>
            <a:r>
              <a:rPr lang="ru-RU" sz="2900" dirty="0" smtClean="0">
                <a:latin typeface="Century" pitchFamily="18" charset="0"/>
              </a:rPr>
              <a:t> </a:t>
            </a:r>
            <a:r>
              <a:rPr lang="ru-RU" sz="2900" dirty="0" err="1" smtClean="0">
                <a:latin typeface="Century" pitchFamily="18" charset="0"/>
              </a:rPr>
              <a:t>реакцію</a:t>
            </a:r>
            <a:r>
              <a:rPr lang="ru-RU" sz="2900" dirty="0" smtClean="0">
                <a:latin typeface="Century" pitchFamily="18" charset="0"/>
              </a:rPr>
              <a:t> в </a:t>
            </a:r>
            <a:r>
              <a:rPr lang="ru-RU" sz="2900" dirty="0" err="1" smtClean="0">
                <a:latin typeface="Century" pitchFamily="18" charset="0"/>
              </a:rPr>
              <a:t>онтогенезі</a:t>
            </a:r>
            <a:r>
              <a:rPr lang="ru-RU" sz="2900" dirty="0" smtClean="0">
                <a:latin typeface="Century" pitchFamily="18" charset="0"/>
              </a:rPr>
              <a:t>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 descr="C:\Users\Nastya\Desktop\20110115_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000504"/>
            <a:ext cx="4572000" cy="2716213"/>
          </a:xfrm>
          <a:prstGeom prst="rect">
            <a:avLst/>
          </a:prstGeom>
          <a:noFill/>
        </p:spPr>
      </p:pic>
      <p:pic>
        <p:nvPicPr>
          <p:cNvPr id="3075" name="Picture 3" descr="C:\Users\Nastya\Desktop\p_24155_1_advertisimentspirob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306364"/>
            <a:ext cx="3214710" cy="2408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Дякую за увагу!!!</a:t>
            </a:r>
          </a:p>
          <a:p>
            <a:pPr algn="ctr">
              <a:buNone/>
            </a:pP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Гуцул Настя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4214842" cy="58579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Century" pitchFamily="18" charset="0"/>
              </a:rPr>
              <a:t>    </a:t>
            </a:r>
            <a:r>
              <a:rPr lang="ru-RU" sz="1800" dirty="0" err="1" smtClean="0">
                <a:latin typeface="Century" pitchFamily="18" charset="0"/>
              </a:rPr>
              <a:t>Тварини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поширені</a:t>
            </a:r>
            <a:r>
              <a:rPr lang="ru-RU" sz="1800" dirty="0" smtClean="0">
                <a:latin typeface="Century" pitchFamily="18" charset="0"/>
              </a:rPr>
              <a:t> по </a:t>
            </a:r>
            <a:r>
              <a:rPr lang="ru-RU" sz="1800" dirty="0" err="1" smtClean="0">
                <a:latin typeface="Century" pitchFamily="18" charset="0"/>
              </a:rPr>
              <a:t>всій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земній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кулі</a:t>
            </a:r>
            <a:r>
              <a:rPr lang="ru-RU" sz="1800" dirty="0" smtClean="0">
                <a:latin typeface="Century" pitchFamily="18" charset="0"/>
              </a:rPr>
              <a:t>. Вони </a:t>
            </a:r>
            <a:r>
              <a:rPr lang="ru-RU" sz="1800" dirty="0" err="1" smtClean="0">
                <a:latin typeface="Century" pitchFamily="18" charset="0"/>
              </a:rPr>
              <a:t>живть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скрізь</a:t>
            </a:r>
            <a:r>
              <a:rPr lang="ru-RU" sz="1800" dirty="0" smtClean="0">
                <a:latin typeface="Century" pitchFamily="18" charset="0"/>
              </a:rPr>
              <a:t>: у </a:t>
            </a:r>
            <a:r>
              <a:rPr lang="ru-RU" sz="1800" dirty="0" err="1" smtClean="0">
                <a:latin typeface="Century" pitchFamily="18" charset="0"/>
              </a:rPr>
              <a:t>наземно-повітряному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і</a:t>
            </a:r>
            <a:r>
              <a:rPr lang="ru-RU" sz="1800" dirty="0" smtClean="0">
                <a:latin typeface="Century" pitchFamily="18" charset="0"/>
              </a:rPr>
              <a:t> водному </a:t>
            </a:r>
            <a:r>
              <a:rPr lang="ru-RU" sz="1800" dirty="0" err="1" smtClean="0">
                <a:latin typeface="Century" pitchFamily="18" charset="0"/>
              </a:rPr>
              <a:t>середовищах</a:t>
            </a:r>
            <a:r>
              <a:rPr lang="ru-RU" sz="1800" dirty="0" smtClean="0">
                <a:latin typeface="Century" pitchFamily="18" charset="0"/>
              </a:rPr>
              <a:t>, </a:t>
            </a:r>
            <a:r>
              <a:rPr lang="ru-RU" sz="1800" dirty="0" err="1" smtClean="0">
                <a:latin typeface="Century" pitchFamily="18" charset="0"/>
              </a:rPr>
              <a:t>ґрунті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навіть</a:t>
            </a:r>
            <a:r>
              <a:rPr lang="ru-RU" sz="1800" dirty="0" smtClean="0">
                <a:latin typeface="Century" pitchFamily="18" charset="0"/>
              </a:rPr>
              <a:t> в </a:t>
            </a:r>
            <a:r>
              <a:rPr lang="ru-RU" sz="1800" dirty="0" err="1" smtClean="0">
                <a:latin typeface="Century" pitchFamily="18" charset="0"/>
              </a:rPr>
              <a:t>організмах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інших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тварин</a:t>
            </a:r>
            <a:r>
              <a:rPr lang="ru-RU" sz="1800" dirty="0" smtClean="0">
                <a:latin typeface="Century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err="1" smtClean="0">
                <a:latin typeface="Century" pitchFamily="18" charset="0"/>
              </a:rPr>
              <a:t>Кожен</a:t>
            </a:r>
            <a:r>
              <a:rPr lang="ru-RU" sz="1800" dirty="0" smtClean="0">
                <a:latin typeface="Century" pitchFamily="18" charset="0"/>
              </a:rPr>
              <a:t> вид у </a:t>
            </a:r>
            <a:r>
              <a:rPr lang="ru-RU" sz="1800" dirty="0" err="1" smtClean="0">
                <a:latin typeface="Century" pitchFamily="18" charset="0"/>
              </a:rPr>
              <a:t>природі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займає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певну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територію</a:t>
            </a:r>
            <a:r>
              <a:rPr lang="ru-RU" sz="1800" dirty="0" smtClean="0">
                <a:latin typeface="Century" pitchFamily="18" charset="0"/>
              </a:rPr>
              <a:t> — </a:t>
            </a:r>
            <a:r>
              <a:rPr lang="ru-RU" sz="1800" i="1" dirty="0" smtClean="0">
                <a:latin typeface="Century" pitchFamily="18" charset="0"/>
              </a:rPr>
              <a:t>ареал</a:t>
            </a:r>
            <a:r>
              <a:rPr lang="ru-RU" sz="1800" dirty="0" smtClean="0">
                <a:latin typeface="Century" pitchFamily="18" charset="0"/>
              </a:rPr>
              <a:t>. </a:t>
            </a:r>
            <a:r>
              <a:rPr lang="ru-RU" sz="1800" dirty="0" err="1" smtClean="0">
                <a:latin typeface="Century" pitchFamily="18" charset="0"/>
              </a:rPr>
              <a:t>Види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тварин</a:t>
            </a:r>
            <a:r>
              <a:rPr lang="ru-RU" sz="1800" dirty="0" smtClean="0">
                <a:latin typeface="Century" pitchFamily="18" charset="0"/>
              </a:rPr>
              <a:t>, </a:t>
            </a:r>
            <a:r>
              <a:rPr lang="ru-RU" sz="1800" dirty="0" err="1" smtClean="0">
                <a:latin typeface="Century" pitchFamily="18" charset="0"/>
              </a:rPr>
              <a:t>які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займають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однорідні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ділянки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місцевості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взаємодіють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між</a:t>
            </a:r>
            <a:r>
              <a:rPr lang="ru-RU" sz="1800" dirty="0" smtClean="0">
                <a:latin typeface="Century" pitchFamily="18" charset="0"/>
              </a:rPr>
              <a:t> собою, </a:t>
            </a:r>
            <a:r>
              <a:rPr lang="ru-RU" sz="1800" dirty="0" err="1" smtClean="0">
                <a:latin typeface="Century" pitchFamily="18" charset="0"/>
              </a:rPr>
              <a:t>утворюють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i="1" dirty="0" err="1" smtClean="0">
                <a:latin typeface="Century" pitchFamily="18" charset="0"/>
              </a:rPr>
              <a:t>угруповання</a:t>
            </a:r>
            <a:r>
              <a:rPr lang="ru-RU" sz="1800" dirty="0" smtClean="0">
                <a:latin typeface="Century" pitchFamily="18" charset="0"/>
              </a:rPr>
              <a:t>. У свою </a:t>
            </a:r>
            <a:r>
              <a:rPr lang="ru-RU" sz="1800" dirty="0" err="1" smtClean="0">
                <a:latin typeface="Century" pitchFamily="18" charset="0"/>
              </a:rPr>
              <a:t>чергу</a:t>
            </a:r>
            <a:r>
              <a:rPr lang="ru-RU" sz="1800" dirty="0" smtClean="0">
                <a:latin typeface="Century" pitchFamily="18" charset="0"/>
              </a:rPr>
              <a:t>, </a:t>
            </a:r>
            <a:r>
              <a:rPr lang="ru-RU" sz="1800" dirty="0" err="1" smtClean="0">
                <a:latin typeface="Century" pitchFamily="18" charset="0"/>
              </a:rPr>
              <a:t>угруповання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тварин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взаємодіють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з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іншими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організмами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даної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території</a:t>
            </a:r>
            <a:r>
              <a:rPr lang="ru-RU" sz="1800" dirty="0" smtClean="0">
                <a:latin typeface="Century" pitchFamily="18" charset="0"/>
              </a:rPr>
              <a:t>. </a:t>
            </a:r>
            <a:r>
              <a:rPr lang="ru-RU" sz="1800" dirty="0" err="1" smtClean="0">
                <a:latin typeface="Century" pitchFamily="18" charset="0"/>
              </a:rPr>
              <a:t>Комплекси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організмів</a:t>
            </a:r>
            <a:r>
              <a:rPr lang="ru-RU" sz="1800" dirty="0" smtClean="0">
                <a:latin typeface="Century" pitchFamily="18" charset="0"/>
              </a:rPr>
              <a:t>, </a:t>
            </a:r>
            <a:r>
              <a:rPr lang="ru-RU" sz="1800" dirty="0" err="1" smtClean="0">
                <a:latin typeface="Century" pitchFamily="18" charset="0"/>
              </a:rPr>
              <a:t>які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взаємопов’язані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між</a:t>
            </a:r>
            <a:r>
              <a:rPr lang="ru-RU" sz="1800" dirty="0" smtClean="0">
                <a:latin typeface="Century" pitchFamily="18" charset="0"/>
              </a:rPr>
              <a:t> собою </a:t>
            </a:r>
            <a:r>
              <a:rPr lang="ru-RU" sz="1800" dirty="0" err="1" smtClean="0">
                <a:latin typeface="Century" pitchFamily="18" charset="0"/>
              </a:rPr>
              <a:t>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населяють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певну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територію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з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більш-менш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однорідними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умовами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існування</a:t>
            </a:r>
            <a:r>
              <a:rPr lang="ru-RU" sz="1800" dirty="0" smtClean="0">
                <a:latin typeface="Century" pitchFamily="18" charset="0"/>
              </a:rPr>
              <a:t>, </a:t>
            </a:r>
            <a:r>
              <a:rPr lang="ru-RU" sz="1800" dirty="0" err="1" smtClean="0">
                <a:latin typeface="Century" pitchFamily="18" charset="0"/>
              </a:rPr>
              <a:t>називають</a:t>
            </a:r>
            <a:r>
              <a:rPr lang="ru-RU" sz="1800" dirty="0" smtClean="0">
                <a:latin typeface="Century" pitchFamily="18" charset="0"/>
              </a:rPr>
              <a:t> </a:t>
            </a:r>
            <a:r>
              <a:rPr lang="ru-RU" sz="1800" i="1" dirty="0" err="1" smtClean="0">
                <a:latin typeface="Century" pitchFamily="18" charset="0"/>
              </a:rPr>
              <a:t>біоценозом</a:t>
            </a:r>
            <a:r>
              <a:rPr lang="ru-RU" sz="1800" dirty="0" smtClean="0">
                <a:latin typeface="Century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endParaRPr lang="ru-RU" dirty="0"/>
          </a:p>
        </p:txBody>
      </p:sp>
      <p:pic>
        <p:nvPicPr>
          <p:cNvPr id="1026" name="Picture 2" descr="C:\Users\Nastya\Desktop\500px-Animal_diversity_October_2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857232"/>
            <a:ext cx="381665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6429420" cy="4525963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800" dirty="0" err="1" smtClean="0">
                <a:latin typeface="Century" pitchFamily="18" charset="0"/>
              </a:rPr>
              <a:t>Зміни</a:t>
            </a:r>
            <a:r>
              <a:rPr lang="ru-RU" sz="1800" dirty="0" smtClean="0">
                <a:latin typeface="Century" pitchFamily="18" charset="0"/>
              </a:rPr>
              <a:t> в </a:t>
            </a:r>
            <a:r>
              <a:rPr lang="ru-RU" sz="1800" dirty="0" err="1" smtClean="0">
                <a:latin typeface="Century" pitchFamily="18" charset="0"/>
              </a:rPr>
              <a:t>угрупованнях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відбуваються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під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впливом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змін</a:t>
            </a:r>
            <a:r>
              <a:rPr lang="ru-RU" sz="1800" dirty="0" smtClean="0">
                <a:latin typeface="Century" pitchFamily="18" charset="0"/>
              </a:rPr>
              <a:t> умов </a:t>
            </a:r>
            <a:r>
              <a:rPr lang="ru-RU" sz="1800" dirty="0" err="1" smtClean="0">
                <a:latin typeface="Century" pitchFamily="18" charset="0"/>
              </a:rPr>
              <a:t>середовища</a:t>
            </a:r>
            <a:r>
              <a:rPr lang="ru-RU" sz="1800" dirty="0" smtClean="0">
                <a:latin typeface="Century" pitchFamily="18" charset="0"/>
              </a:rPr>
              <a:t>, </a:t>
            </a:r>
            <a:r>
              <a:rPr lang="ru-RU" sz="1800" dirty="0" err="1" smtClean="0">
                <a:latin typeface="Century" pitchFamily="18" charset="0"/>
              </a:rPr>
              <a:t>живих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організмів</a:t>
            </a:r>
            <a:r>
              <a:rPr lang="ru-RU" sz="1800" dirty="0" smtClean="0">
                <a:latin typeface="Century" pitchFamily="18" charset="0"/>
              </a:rPr>
              <a:t> у </a:t>
            </a:r>
            <a:r>
              <a:rPr lang="ru-RU" sz="1800" dirty="0" err="1" smtClean="0">
                <a:latin typeface="Century" pitchFamily="18" charset="0"/>
              </a:rPr>
              <a:t>ході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еволюції</a:t>
            </a:r>
            <a:r>
              <a:rPr lang="ru-RU" sz="1800" dirty="0" smtClean="0">
                <a:latin typeface="Century" pitchFamily="18" charset="0"/>
              </a:rPr>
              <a:t> на </a:t>
            </a:r>
            <a:r>
              <a:rPr lang="ru-RU" sz="1800" dirty="0" err="1" smtClean="0">
                <a:latin typeface="Century" pitchFamily="18" charset="0"/>
              </a:rPr>
              <a:t>Землі</a:t>
            </a:r>
            <a:r>
              <a:rPr lang="ru-RU" sz="1800" dirty="0" smtClean="0">
                <a:latin typeface="Century" pitchFamily="18" charset="0"/>
              </a:rPr>
              <a:t>, </a:t>
            </a:r>
            <a:r>
              <a:rPr lang="ru-RU" sz="1800" dirty="0" err="1" smtClean="0">
                <a:latin typeface="Century" pitchFamily="18" charset="0"/>
              </a:rPr>
              <a:t>під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впливом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людини</a:t>
            </a:r>
            <a:r>
              <a:rPr lang="ru-RU" sz="1800" dirty="0" smtClean="0">
                <a:latin typeface="Century" pitchFamily="18" charset="0"/>
              </a:rPr>
              <a:t>. </a:t>
            </a:r>
            <a:r>
              <a:rPr lang="ru-RU" sz="1800" dirty="0" err="1" smtClean="0">
                <a:latin typeface="Century" pitchFamily="18" charset="0"/>
              </a:rPr>
              <a:t>Діяльність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людини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суттєво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впливає</a:t>
            </a:r>
            <a:r>
              <a:rPr lang="ru-RU" sz="1800" dirty="0" smtClean="0">
                <a:latin typeface="Century" pitchFamily="18" charset="0"/>
              </a:rPr>
              <a:t> на структуру </a:t>
            </a:r>
            <a:r>
              <a:rPr lang="ru-RU" sz="1800" dirty="0" err="1" smtClean="0">
                <a:latin typeface="Century" pitchFamily="18" charset="0"/>
              </a:rPr>
              <a:t>біологічних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угруповань</a:t>
            </a:r>
            <a:r>
              <a:rPr lang="ru-RU" sz="1800" dirty="0" smtClean="0">
                <a:latin typeface="Century" pitchFamily="18" charset="0"/>
              </a:rPr>
              <a:t>. </a:t>
            </a:r>
            <a:r>
              <a:rPr lang="ru-RU" sz="1800" dirty="0" err="1" smtClean="0">
                <a:latin typeface="Century" pitchFamily="18" charset="0"/>
              </a:rPr>
              <a:t>Необмежене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полювання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може</a:t>
            </a:r>
            <a:r>
              <a:rPr lang="ru-RU" sz="1800" dirty="0" smtClean="0">
                <a:latin typeface="Century" pitchFamily="18" charset="0"/>
              </a:rPr>
              <a:t> не </a:t>
            </a:r>
            <a:r>
              <a:rPr lang="ru-RU" sz="1800" dirty="0" err="1" smtClean="0">
                <a:latin typeface="Century" pitchFamily="18" charset="0"/>
              </a:rPr>
              <a:t>тільки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зменшити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чисельність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промислових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тварин</a:t>
            </a:r>
            <a:r>
              <a:rPr lang="ru-RU" sz="1800" dirty="0" smtClean="0">
                <a:latin typeface="Century" pitchFamily="18" charset="0"/>
              </a:rPr>
              <a:t>, а </a:t>
            </a:r>
            <a:r>
              <a:rPr lang="ru-RU" sz="1800" dirty="0" err="1" smtClean="0">
                <a:latin typeface="Century" pitchFamily="18" charset="0"/>
              </a:rPr>
              <a:t>й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призвести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їх</a:t>
            </a:r>
            <a:r>
              <a:rPr lang="ru-RU" sz="1800" dirty="0" smtClean="0">
                <a:latin typeface="Century" pitchFamily="18" charset="0"/>
              </a:rPr>
              <a:t> до </a:t>
            </a:r>
            <a:r>
              <a:rPr lang="ru-RU" sz="1800" dirty="0" err="1" smtClean="0">
                <a:latin typeface="Century" pitchFamily="18" charset="0"/>
              </a:rPr>
              <a:t>межі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вимирання</a:t>
            </a:r>
            <a:r>
              <a:rPr lang="ru-RU" sz="1800" dirty="0" smtClean="0">
                <a:latin typeface="Century" pitchFamily="18" charset="0"/>
              </a:rPr>
              <a:t>. </a:t>
            </a:r>
            <a:r>
              <a:rPr lang="ru-RU" sz="1800" dirty="0" err="1" smtClean="0">
                <a:latin typeface="Century" pitchFamily="18" charset="0"/>
              </a:rPr>
              <a:t>Використання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хімічних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засобів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боротьби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зі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шкідниками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зменшує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чисельність</a:t>
            </a:r>
            <a:r>
              <a:rPr lang="ru-RU" sz="1800" dirty="0" smtClean="0">
                <a:latin typeface="Century" pitchFamily="18" charset="0"/>
              </a:rPr>
              <a:t> не </a:t>
            </a:r>
            <a:r>
              <a:rPr lang="ru-RU" sz="1800" dirty="0" err="1" smtClean="0">
                <a:latin typeface="Century" pitchFamily="18" charset="0"/>
              </a:rPr>
              <a:t>тільки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шкідників</a:t>
            </a:r>
            <a:r>
              <a:rPr lang="ru-RU" sz="1800" dirty="0" smtClean="0">
                <a:latin typeface="Century" pitchFamily="18" charset="0"/>
              </a:rPr>
              <a:t>, а </a:t>
            </a:r>
            <a:r>
              <a:rPr lang="ru-RU" sz="1800" dirty="0" err="1" smtClean="0">
                <a:latin typeface="Century" pitchFamily="18" charset="0"/>
              </a:rPr>
              <a:t>й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інших</a:t>
            </a:r>
            <a:r>
              <a:rPr lang="ru-RU" sz="1800" dirty="0" smtClean="0">
                <a:latin typeface="Century" pitchFamily="18" charset="0"/>
              </a:rPr>
              <a:t> комах, у тому </a:t>
            </a:r>
            <a:r>
              <a:rPr lang="ru-RU" sz="1800" dirty="0" err="1" smtClean="0">
                <a:latin typeface="Century" pitchFamily="18" charset="0"/>
              </a:rPr>
              <a:t>числі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й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ворогів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шкідників</a:t>
            </a:r>
            <a:r>
              <a:rPr lang="ru-RU" sz="1800" dirty="0" smtClean="0">
                <a:latin typeface="Century" pitchFamily="18" charset="0"/>
              </a:rPr>
              <a:t>. </a:t>
            </a:r>
            <a:r>
              <a:rPr lang="ru-RU" sz="1800" dirty="0" err="1" smtClean="0">
                <a:latin typeface="Century" pitchFamily="18" charset="0"/>
              </a:rPr>
              <a:t>Кожен</a:t>
            </a:r>
            <a:r>
              <a:rPr lang="ru-RU" sz="1800" dirty="0" smtClean="0">
                <a:latin typeface="Century" pitchFamily="18" charset="0"/>
              </a:rPr>
              <a:t> вид в </a:t>
            </a:r>
            <a:r>
              <a:rPr lang="ru-RU" sz="1800" dirty="0" err="1" smtClean="0">
                <a:latin typeface="Century" pitchFamily="18" charset="0"/>
              </a:rPr>
              <a:t>угрупованні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має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множинні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зв’язки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з</a:t>
            </a:r>
            <a:r>
              <a:rPr lang="ru-RU" sz="1800" dirty="0" smtClean="0">
                <a:latin typeface="Century" pitchFamily="18" charset="0"/>
              </a:rPr>
              <a:t> великою </a:t>
            </a:r>
            <a:r>
              <a:rPr lang="ru-RU" sz="1800" dirty="0" err="1" smtClean="0">
                <a:latin typeface="Century" pitchFamily="18" charset="0"/>
              </a:rPr>
              <a:t>кількістю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інших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видів</a:t>
            </a:r>
            <a:r>
              <a:rPr lang="ru-RU" sz="1800" dirty="0" smtClean="0">
                <a:latin typeface="Century" pitchFamily="18" charset="0"/>
              </a:rPr>
              <a:t>. </a:t>
            </a:r>
            <a:r>
              <a:rPr lang="ru-RU" sz="1800" dirty="0" err="1" smtClean="0">
                <a:latin typeface="Century" pitchFamily="18" charset="0"/>
              </a:rPr>
              <a:t>Зникнення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будь-якого</a:t>
            </a:r>
            <a:r>
              <a:rPr lang="ru-RU" sz="1800" dirty="0" smtClean="0">
                <a:latin typeface="Century" pitchFamily="18" charset="0"/>
              </a:rPr>
              <a:t> виду </a:t>
            </a:r>
            <a:r>
              <a:rPr lang="ru-RU" sz="1800" dirty="0" err="1" smtClean="0">
                <a:latin typeface="Century" pitchFamily="18" charset="0"/>
              </a:rPr>
              <a:t>тварин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може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викликати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непередбачені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наслідки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руйнування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всього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угруповання</a:t>
            </a:r>
            <a:r>
              <a:rPr lang="en-US" sz="1800" dirty="0" smtClean="0">
                <a:latin typeface="Century" pitchFamily="18" charset="0"/>
              </a:rPr>
              <a:t>.</a:t>
            </a:r>
            <a:endParaRPr lang="ru-RU" sz="1800" dirty="0">
              <a:latin typeface="Century" pitchFamily="18" charset="0"/>
            </a:endParaRPr>
          </a:p>
        </p:txBody>
      </p:sp>
      <p:pic>
        <p:nvPicPr>
          <p:cNvPr id="22530" name="Picture 2" descr="C:\Users\Nastya\Desktop\219209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7818" cy="21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Nastya\Desktop\image.ph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0"/>
            <a:ext cx="3357586" cy="209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C:\Users\Nastya\Desktop\polyuvannya_za_ugiddyam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286124"/>
            <a:ext cx="257173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715140" cy="4525963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Кожен</a:t>
            </a:r>
            <a:r>
              <a:rPr lang="ru-RU" sz="1900" dirty="0" smtClean="0">
                <a:latin typeface="Century" pitchFamily="18" charset="0"/>
              </a:rPr>
              <a:t> вид </a:t>
            </a:r>
            <a:r>
              <a:rPr lang="ru-RU" sz="1900" dirty="0" err="1" smtClean="0">
                <a:latin typeface="Century" pitchFamily="18" charset="0"/>
              </a:rPr>
              <a:t>організмів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може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мешкати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лише</a:t>
            </a:r>
            <a:r>
              <a:rPr lang="ru-RU" sz="1900" dirty="0" smtClean="0">
                <a:latin typeface="Century" pitchFamily="18" charset="0"/>
              </a:rPr>
              <a:t> там, де для </a:t>
            </a:r>
            <a:r>
              <a:rPr lang="ru-RU" sz="1900" dirty="0" err="1" smtClean="0">
                <a:latin typeface="Century" pitchFamily="18" charset="0"/>
              </a:rPr>
              <a:t>нього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є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сприятливі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умови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існування</a:t>
            </a:r>
            <a:r>
              <a:rPr lang="ru-RU" sz="1900" dirty="0" smtClean="0">
                <a:latin typeface="Century" pitchFamily="18" charset="0"/>
              </a:rPr>
              <a:t>. Так, </a:t>
            </a:r>
            <a:r>
              <a:rPr lang="ru-RU" sz="1900" dirty="0" err="1" smtClean="0">
                <a:latin typeface="Century" pitchFamily="18" charset="0"/>
              </a:rPr>
              <a:t>білий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ведмідь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поширений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лише</a:t>
            </a:r>
            <a:r>
              <a:rPr lang="ru-RU" sz="1900" dirty="0" smtClean="0">
                <a:latin typeface="Century" pitchFamily="18" charset="0"/>
              </a:rPr>
              <a:t> в </a:t>
            </a:r>
            <a:r>
              <a:rPr lang="ru-RU" sz="1900" dirty="0" err="1" smtClean="0">
                <a:latin typeface="Century" pitchFamily="18" charset="0"/>
              </a:rPr>
              <a:t>Арктиці</a:t>
            </a:r>
            <a:r>
              <a:rPr lang="ru-RU" sz="1900" dirty="0" smtClean="0">
                <a:latin typeface="Century" pitchFamily="18" charset="0"/>
              </a:rPr>
              <a:t>, </a:t>
            </a:r>
            <a:r>
              <a:rPr lang="ru-RU" sz="1900" dirty="0" err="1" smtClean="0">
                <a:latin typeface="Century" pitchFamily="18" charset="0"/>
              </a:rPr>
              <a:t>пінгвіни</a:t>
            </a:r>
            <a:r>
              <a:rPr lang="ru-RU" sz="1900" dirty="0" smtClean="0">
                <a:latin typeface="Century" pitchFamily="18" charset="0"/>
              </a:rPr>
              <a:t> - </a:t>
            </a:r>
            <a:r>
              <a:rPr lang="ru-RU" sz="1900" dirty="0" err="1" smtClean="0">
                <a:latin typeface="Century" pitchFamily="18" charset="0"/>
              </a:rPr>
              <a:t>переважно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в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Антарктиці</a:t>
            </a:r>
            <a:r>
              <a:rPr lang="ru-RU" sz="1900" dirty="0" smtClean="0">
                <a:latin typeface="Century" pitchFamily="18" charset="0"/>
              </a:rPr>
              <a:t>, </a:t>
            </a:r>
            <a:r>
              <a:rPr lang="ru-RU" sz="1900" dirty="0" err="1" smtClean="0">
                <a:latin typeface="Century" pitchFamily="18" charset="0"/>
              </a:rPr>
              <a:t>качкодзьоб</a:t>
            </a:r>
            <a:r>
              <a:rPr lang="ru-RU" sz="1900" dirty="0" smtClean="0">
                <a:latin typeface="Century" pitchFamily="18" charset="0"/>
              </a:rPr>
              <a:t> - </a:t>
            </a:r>
            <a:r>
              <a:rPr lang="ru-RU" sz="1900" dirty="0" err="1" smtClean="0">
                <a:latin typeface="Century" pitchFamily="18" charset="0"/>
              </a:rPr>
              <a:t>в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Австралії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і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Тасманії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тощо</a:t>
            </a:r>
            <a:r>
              <a:rPr lang="ru-RU" sz="1900" dirty="0" smtClean="0">
                <a:latin typeface="Century" pitchFamily="18" charset="0"/>
              </a:rPr>
              <a:t>. </a:t>
            </a:r>
            <a:r>
              <a:rPr lang="ru-RU" sz="1900" dirty="0" err="1" smtClean="0">
                <a:latin typeface="Century" pitchFamily="18" charset="0"/>
              </a:rPr>
              <a:t>Лише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окремі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види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тварин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трапляються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майже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повсюдно</a:t>
            </a:r>
            <a:r>
              <a:rPr lang="ru-RU" sz="1900" dirty="0" smtClean="0">
                <a:latin typeface="Century" pitchFamily="18" charset="0"/>
              </a:rPr>
              <a:t>. </a:t>
            </a:r>
            <a:r>
              <a:rPr lang="ru-RU" sz="1900" dirty="0" err="1" smtClean="0">
                <a:latin typeface="Century" pitchFamily="18" charset="0"/>
              </a:rPr>
              <a:t>Це</a:t>
            </a:r>
            <a:r>
              <a:rPr lang="ru-RU" sz="1900" dirty="0" smtClean="0">
                <a:latin typeface="Century" pitchFamily="18" charset="0"/>
              </a:rPr>
              <a:t>, </a:t>
            </a:r>
            <a:r>
              <a:rPr lang="ru-RU" sz="1900" dirty="0" err="1" smtClean="0">
                <a:latin typeface="Century" pitchFamily="18" charset="0"/>
              </a:rPr>
              <a:t>зокрема</a:t>
            </a:r>
            <a:r>
              <a:rPr lang="ru-RU" sz="1900" dirty="0" smtClean="0">
                <a:latin typeface="Century" pitchFamily="18" charset="0"/>
              </a:rPr>
              <a:t>, </a:t>
            </a:r>
            <a:r>
              <a:rPr lang="ru-RU" sz="1900" dirty="0" err="1" smtClean="0">
                <a:latin typeface="Century" pitchFamily="18" charset="0"/>
              </a:rPr>
              <a:t>пацюк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сірий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і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миша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хатня</a:t>
            </a:r>
            <a:r>
              <a:rPr lang="ru-RU" sz="1900" dirty="0" smtClean="0">
                <a:latin typeface="Century" pitchFamily="18" charset="0"/>
              </a:rPr>
              <a:t>, </a:t>
            </a:r>
            <a:r>
              <a:rPr lang="ru-RU" sz="1900" dirty="0" err="1" smtClean="0">
                <a:latin typeface="Century" pitchFamily="18" charset="0"/>
              </a:rPr>
              <a:t>які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поширилися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слідом</a:t>
            </a:r>
            <a:r>
              <a:rPr lang="ru-RU" sz="1900" dirty="0" smtClean="0">
                <a:latin typeface="Century" pitchFamily="18" charset="0"/>
              </a:rPr>
              <a:t> за </a:t>
            </a:r>
            <a:r>
              <a:rPr lang="ru-RU" sz="1900" dirty="0" err="1" smtClean="0">
                <a:latin typeface="Century" pitchFamily="18" charset="0"/>
              </a:rPr>
              <a:t>людиною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майже</a:t>
            </a:r>
            <a:r>
              <a:rPr lang="ru-RU" sz="1900" dirty="0" smtClean="0">
                <a:latin typeface="Century" pitchFamily="18" charset="0"/>
              </a:rPr>
              <a:t> по </a:t>
            </a:r>
            <a:r>
              <a:rPr lang="ru-RU" sz="1900" dirty="0" err="1" smtClean="0">
                <a:latin typeface="Century" pitchFamily="18" charset="0"/>
              </a:rPr>
              <a:t>всій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планеті</a:t>
            </a:r>
            <a:r>
              <a:rPr lang="ru-RU" sz="1900" dirty="0" smtClean="0">
                <a:latin typeface="Century" pitchFamily="18" charset="0"/>
              </a:rPr>
              <a:t>.</a:t>
            </a:r>
          </a:p>
          <a:p>
            <a:pPr indent="0" algn="just">
              <a:buNone/>
            </a:pPr>
            <a:r>
              <a:rPr lang="ru-RU" sz="1900" dirty="0" smtClean="0">
                <a:latin typeface="Century" pitchFamily="18" charset="0"/>
              </a:rPr>
              <a:t>На </a:t>
            </a:r>
            <a:r>
              <a:rPr lang="ru-RU" sz="1900" dirty="0" err="1" smtClean="0">
                <a:latin typeface="Century" pitchFamily="18" charset="0"/>
              </a:rPr>
              <a:t>сучасний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розподіл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видів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тварин</a:t>
            </a:r>
            <a:r>
              <a:rPr lang="ru-RU" sz="1900" dirty="0" smtClean="0">
                <a:latin typeface="Century" pitchFamily="18" charset="0"/>
              </a:rPr>
              <a:t> по </a:t>
            </a:r>
            <a:r>
              <a:rPr lang="ru-RU" sz="1900" dirty="0" err="1" smtClean="0">
                <a:latin typeface="Century" pitchFamily="18" charset="0"/>
              </a:rPr>
              <a:t>земній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кулі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впливають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різноманітні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чинники</a:t>
            </a:r>
            <a:r>
              <a:rPr lang="ru-RU" sz="1900" dirty="0" smtClean="0">
                <a:latin typeface="Century" pitchFamily="18" charset="0"/>
              </a:rPr>
              <a:t>: моря, гори, </a:t>
            </a:r>
            <a:r>
              <a:rPr lang="ru-RU" sz="1900" dirty="0" err="1" smtClean="0">
                <a:latin typeface="Century" pitchFamily="18" charset="0"/>
              </a:rPr>
              <a:t>спекотні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пустелі</a:t>
            </a:r>
            <a:r>
              <a:rPr lang="ru-RU" sz="1900" dirty="0" smtClean="0">
                <a:latin typeface="Century" pitchFamily="18" charset="0"/>
              </a:rPr>
              <a:t>, </a:t>
            </a:r>
            <a:r>
              <a:rPr lang="ru-RU" sz="1900" dirty="0" err="1" smtClean="0">
                <a:latin typeface="Century" pitchFamily="18" charset="0"/>
              </a:rPr>
              <a:t>кліматичні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особливості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певних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територій</a:t>
            </a:r>
            <a:r>
              <a:rPr lang="ru-RU" sz="1900" dirty="0" smtClean="0">
                <a:latin typeface="Century" pitchFamily="18" charset="0"/>
              </a:rPr>
              <a:t>, </a:t>
            </a:r>
            <a:r>
              <a:rPr lang="ru-RU" sz="1900" dirty="0" err="1" smtClean="0">
                <a:latin typeface="Century" pitchFamily="18" charset="0"/>
              </a:rPr>
              <a:t>взаємозв'язки</a:t>
            </a:r>
            <a:r>
              <a:rPr lang="ru-RU" sz="1900" dirty="0" smtClean="0">
                <a:latin typeface="Century" pitchFamily="18" charset="0"/>
              </a:rPr>
              <a:t>, </a:t>
            </a:r>
            <a:r>
              <a:rPr lang="ru-RU" sz="1900" dirty="0" err="1" smtClean="0">
                <a:latin typeface="Century" pitchFamily="18" charset="0"/>
              </a:rPr>
              <a:t>що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виникають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між</a:t>
            </a:r>
            <a:r>
              <a:rPr lang="ru-RU" sz="1900" dirty="0" smtClean="0">
                <a:latin typeface="Century" pitchFamily="18" charset="0"/>
              </a:rPr>
              <a:t> </a:t>
            </a:r>
            <a:r>
              <a:rPr lang="ru-RU" sz="1900" b="1" dirty="0" err="1" smtClean="0">
                <a:solidFill>
                  <a:schemeClr val="tx2">
                    <a:lumMod val="25000"/>
                  </a:schemeClr>
                </a:solidFill>
                <a:latin typeface="Century" pitchFamily="18" charset="0"/>
                <a:hlinkClick r:id="rId2" tooltip="Тема 3. Елементарний склад живих організмів. Хімічна сталість організмів."/>
              </a:rPr>
              <a:t>живими</a:t>
            </a:r>
            <a:r>
              <a:rPr lang="ru-RU" sz="1900" b="1" dirty="0" smtClean="0">
                <a:solidFill>
                  <a:schemeClr val="tx2">
                    <a:lumMod val="25000"/>
                  </a:schemeClr>
                </a:solidFill>
                <a:latin typeface="Century" pitchFamily="18" charset="0"/>
                <a:hlinkClick r:id="rId2" tooltip="Тема 3. Елементарний склад живих організмів. Хімічна сталість організмів."/>
              </a:rPr>
              <a:t> </a:t>
            </a:r>
            <a:r>
              <a:rPr lang="ru-RU" sz="1900" b="1" dirty="0" err="1" smtClean="0">
                <a:solidFill>
                  <a:schemeClr val="tx2">
                    <a:lumMod val="25000"/>
                  </a:schemeClr>
                </a:solidFill>
                <a:latin typeface="Century" pitchFamily="18" charset="0"/>
                <a:hlinkClick r:id="rId2" tooltip="Тема 3. Елементарний склад живих організмів. Хімічна сталість організмів."/>
              </a:rPr>
              <a:t>організмами</a:t>
            </a:r>
            <a:r>
              <a:rPr lang="ru-RU" sz="1900" dirty="0" smtClean="0">
                <a:latin typeface="Century" pitchFamily="18" charset="0"/>
              </a:rPr>
              <a:t>, </a:t>
            </a:r>
            <a:r>
              <a:rPr lang="ru-RU" sz="1900" dirty="0" err="1" smtClean="0">
                <a:latin typeface="Century" pitchFamily="18" charset="0"/>
              </a:rPr>
              <a:t>діяльність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людини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тощо</a:t>
            </a:r>
            <a:r>
              <a:rPr lang="ru-RU" sz="1900" dirty="0" smtClean="0">
                <a:latin typeface="Century" pitchFamily="18" charset="0"/>
              </a:rPr>
              <a:t>. </a:t>
            </a:r>
            <a:r>
              <a:rPr lang="ru-RU" sz="1900" dirty="0" err="1" smtClean="0">
                <a:latin typeface="Century" pitchFamily="18" charset="0"/>
              </a:rPr>
              <a:t>Усі</a:t>
            </a:r>
            <a:r>
              <a:rPr lang="ru-RU" sz="1900" dirty="0" smtClean="0">
                <a:latin typeface="Century" pitchFamily="18" charset="0"/>
              </a:rPr>
              <a:t> вони </a:t>
            </a:r>
            <a:r>
              <a:rPr lang="ru-RU" sz="1900" dirty="0" err="1" smtClean="0">
                <a:latin typeface="Century" pitchFamily="18" charset="0"/>
              </a:rPr>
              <a:t>мають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назву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екологічні</a:t>
            </a:r>
            <a:r>
              <a:rPr lang="ru-RU" sz="1900" dirty="0" smtClean="0">
                <a:latin typeface="Century" pitchFamily="18" charset="0"/>
              </a:rPr>
              <a:t> </a:t>
            </a:r>
            <a:r>
              <a:rPr lang="ru-RU" sz="1900" dirty="0" err="1" smtClean="0">
                <a:latin typeface="Century" pitchFamily="18" charset="0"/>
              </a:rPr>
              <a:t>чинники</a:t>
            </a:r>
            <a:r>
              <a:rPr lang="ru-RU" sz="1900" dirty="0" smtClean="0">
                <a:latin typeface="Century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Nastya\Desktop\polar bear wallpaper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39686"/>
            <a:ext cx="3786214" cy="250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Nastya\Desktop\Pingviny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285992"/>
            <a:ext cx="2143140" cy="196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Nastya\Desktop\platypus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214818"/>
            <a:ext cx="3670708" cy="251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7467600" cy="4525963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800" dirty="0" smtClean="0">
                <a:latin typeface="Century" pitchFamily="18" charset="0"/>
              </a:rPr>
              <a:t>На </a:t>
            </a:r>
            <a:r>
              <a:rPr lang="ru-RU" sz="1800" dirty="0" err="1" smtClean="0">
                <a:latin typeface="Century" pitchFamily="18" charset="0"/>
              </a:rPr>
              <a:t>відміну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від</a:t>
            </a:r>
            <a:r>
              <a:rPr lang="ru-RU" sz="1800" dirty="0" smtClean="0">
                <a:latin typeface="Century" pitchFamily="18" charset="0"/>
              </a:rPr>
              <a:t> </a:t>
            </a:r>
            <a:r>
              <a:rPr lang="ru-RU" sz="1800" b="1" dirty="0" err="1" smtClean="0">
                <a:latin typeface="Century" pitchFamily="18" charset="0"/>
                <a:hlinkClick r:id="rId2" tooltip="Життєдіяльність рослин. Повні уроки"/>
              </a:rPr>
              <a:t>рослин</a:t>
            </a:r>
            <a:r>
              <a:rPr lang="ru-RU" sz="1800" dirty="0" smtClean="0">
                <a:latin typeface="Century" pitchFamily="18" charset="0"/>
              </a:rPr>
              <a:t>, </a:t>
            </a:r>
            <a:r>
              <a:rPr lang="ru-RU" sz="1800" dirty="0" err="1" smtClean="0">
                <a:latin typeface="Century" pitchFamily="18" charset="0"/>
              </a:rPr>
              <a:t>тварини</a:t>
            </a:r>
            <a:r>
              <a:rPr lang="ru-RU" sz="1800" dirty="0" smtClean="0">
                <a:latin typeface="Century" pitchFamily="18" charset="0"/>
              </a:rPr>
              <a:t> належать до </a:t>
            </a:r>
            <a:r>
              <a:rPr lang="ru-RU" sz="1800" dirty="0" err="1" smtClean="0">
                <a:latin typeface="Century" pitchFamily="18" charset="0"/>
              </a:rPr>
              <a:t>гетеротрофів</a:t>
            </a:r>
            <a:r>
              <a:rPr lang="ru-RU" sz="1800" dirty="0" smtClean="0">
                <a:latin typeface="Century" pitchFamily="18" charset="0"/>
              </a:rPr>
              <a:t>. </a:t>
            </a:r>
            <a:r>
              <a:rPr lang="ru-RU" sz="1800" dirty="0" err="1" smtClean="0">
                <a:latin typeface="Century" pitchFamily="18" charset="0"/>
              </a:rPr>
              <a:t>Це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означає</a:t>
            </a:r>
            <a:r>
              <a:rPr lang="ru-RU" sz="1800" dirty="0" smtClean="0">
                <a:latin typeface="Century" pitchFamily="18" charset="0"/>
              </a:rPr>
              <a:t>, </a:t>
            </a:r>
            <a:r>
              <a:rPr lang="ru-RU" sz="1800" dirty="0" err="1" smtClean="0">
                <a:latin typeface="Century" pitchFamily="18" charset="0"/>
              </a:rPr>
              <a:t>що</a:t>
            </a:r>
            <a:r>
              <a:rPr lang="ru-RU" sz="1800" dirty="0" smtClean="0">
                <a:latin typeface="Century" pitchFamily="18" charset="0"/>
              </a:rPr>
              <a:t> вони не </a:t>
            </a:r>
            <a:r>
              <a:rPr lang="ru-RU" sz="1800" dirty="0" err="1" smtClean="0">
                <a:latin typeface="Century" pitchFamily="18" charset="0"/>
              </a:rPr>
              <a:t>використовують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світло</a:t>
            </a:r>
            <a:r>
              <a:rPr lang="ru-RU" sz="1800" dirty="0" smtClean="0">
                <a:latin typeface="Century" pitchFamily="18" charset="0"/>
              </a:rPr>
              <a:t> для </a:t>
            </a:r>
            <a:r>
              <a:rPr lang="ru-RU" sz="1800" dirty="0" err="1" smtClean="0">
                <a:latin typeface="Century" pitchFamily="18" charset="0"/>
              </a:rPr>
              <a:t>створення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органічних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сполук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з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неорганічних</a:t>
            </a:r>
            <a:r>
              <a:rPr lang="ru-RU" sz="1800" dirty="0" smtClean="0">
                <a:latin typeface="Century" pitchFamily="18" charset="0"/>
              </a:rPr>
              <a:t>, а </a:t>
            </a:r>
            <a:r>
              <a:rPr lang="ru-RU" sz="1800" dirty="0" err="1" smtClean="0">
                <a:latin typeface="Century" pitchFamily="18" charset="0"/>
              </a:rPr>
              <a:t>споживають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готові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органічні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сполуки</a:t>
            </a:r>
            <a:r>
              <a:rPr lang="ru-RU" sz="1800" dirty="0" smtClean="0">
                <a:latin typeface="Century" pitchFamily="18" charset="0"/>
              </a:rPr>
              <a:t>. </a:t>
            </a:r>
            <a:r>
              <a:rPr lang="ru-RU" sz="1800" dirty="0" err="1" smtClean="0">
                <a:latin typeface="Century" pitchFamily="18" charset="0"/>
              </a:rPr>
              <a:t>Проте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світло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відіграє</a:t>
            </a:r>
            <a:r>
              <a:rPr lang="ru-RU" sz="1800" dirty="0" smtClean="0">
                <a:latin typeface="Century" pitchFamily="18" charset="0"/>
              </a:rPr>
              <a:t> в </a:t>
            </a:r>
            <a:r>
              <a:rPr lang="ru-RU" sz="1800" dirty="0" err="1" smtClean="0">
                <a:latin typeface="Century" pitchFamily="18" charset="0"/>
              </a:rPr>
              <a:t>їхньому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житті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важливу</a:t>
            </a:r>
            <a:r>
              <a:rPr lang="ru-RU" sz="1800" dirty="0" smtClean="0">
                <a:latin typeface="Century" pitchFamily="18" charset="0"/>
              </a:rPr>
              <a:t> роль. Так, </a:t>
            </a:r>
            <a:r>
              <a:rPr lang="ru-RU" sz="1800" dirty="0" err="1" smtClean="0">
                <a:latin typeface="Century" pitchFamily="18" charset="0"/>
              </a:rPr>
              <a:t>тварини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мають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органи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зору</a:t>
            </a:r>
            <a:r>
              <a:rPr lang="ru-RU" sz="1800" dirty="0" smtClean="0">
                <a:latin typeface="Century" pitchFamily="18" charset="0"/>
              </a:rPr>
              <a:t>, </a:t>
            </a:r>
            <a:r>
              <a:rPr lang="ru-RU" sz="1800" dirty="0" err="1" smtClean="0">
                <a:latin typeface="Century" pitchFamily="18" charset="0"/>
              </a:rPr>
              <a:t>які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допомагають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орієнтуватися</a:t>
            </a:r>
            <a:r>
              <a:rPr lang="ru-RU" sz="1800" dirty="0" smtClean="0">
                <a:latin typeface="Century" pitchFamily="18" charset="0"/>
              </a:rPr>
              <a:t> в </a:t>
            </a:r>
            <a:r>
              <a:rPr lang="ru-RU" sz="1800" dirty="0" err="1" smtClean="0">
                <a:latin typeface="Century" pitchFamily="18" charset="0"/>
              </a:rPr>
              <a:t>просторі</a:t>
            </a:r>
            <a:r>
              <a:rPr lang="ru-RU" sz="1800" dirty="0" smtClean="0">
                <a:latin typeface="Century" pitchFamily="18" charset="0"/>
              </a:rPr>
              <a:t>, </a:t>
            </a:r>
            <a:r>
              <a:rPr lang="ru-RU" sz="1800" dirty="0" err="1" smtClean="0">
                <a:latin typeface="Century" pitchFamily="18" charset="0"/>
              </a:rPr>
              <a:t>відрізняти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особин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свого</a:t>
            </a:r>
            <a:r>
              <a:rPr lang="ru-RU" sz="1800" dirty="0" smtClean="0">
                <a:latin typeface="Century" pitchFamily="18" charset="0"/>
              </a:rPr>
              <a:t> виду </a:t>
            </a:r>
            <a:r>
              <a:rPr lang="ru-RU" sz="1800" dirty="0" err="1" smtClean="0">
                <a:latin typeface="Century" pitchFamily="18" charset="0"/>
              </a:rPr>
              <a:t>від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інших</a:t>
            </a:r>
            <a:r>
              <a:rPr lang="ru-RU" sz="1800" dirty="0" smtClean="0">
                <a:latin typeface="Century" pitchFamily="18" charset="0"/>
              </a:rPr>
              <a:t>, </a:t>
            </a:r>
            <a:r>
              <a:rPr lang="ru-RU" sz="1800" dirty="0" err="1" smtClean="0">
                <a:latin typeface="Century" pitchFamily="18" charset="0"/>
              </a:rPr>
              <a:t>шукати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їжу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тощо</a:t>
            </a:r>
            <a:r>
              <a:rPr lang="ru-RU" sz="1800" dirty="0" smtClean="0">
                <a:latin typeface="Century" pitchFamily="18" charset="0"/>
              </a:rPr>
              <a:t>. </a:t>
            </a:r>
            <a:r>
              <a:rPr lang="ru-RU" sz="1800" dirty="0" err="1" smtClean="0">
                <a:latin typeface="Century" pitchFamily="18" charset="0"/>
              </a:rPr>
              <a:t>Одні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види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тварин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активні</a:t>
            </a:r>
            <a:r>
              <a:rPr lang="ru-RU" sz="1800" dirty="0" smtClean="0">
                <a:latin typeface="Century" pitchFamily="18" charset="0"/>
              </a:rPr>
              <a:t> вдень (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ґедзі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,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соколоподібні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,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ластівки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тощо</a:t>
            </a:r>
            <a:r>
              <a:rPr lang="ru-RU" sz="1800" dirty="0" smtClean="0">
                <a:latin typeface="Century" pitchFamily="18" charset="0"/>
              </a:rPr>
              <a:t>), а </a:t>
            </a:r>
            <a:r>
              <a:rPr lang="ru-RU" sz="1800" dirty="0" err="1" smtClean="0">
                <a:latin typeface="Century" pitchFamily="18" charset="0"/>
              </a:rPr>
              <a:t>інші</a:t>
            </a:r>
            <a:r>
              <a:rPr lang="ru-RU" sz="1800" dirty="0" smtClean="0">
                <a:latin typeface="Century" pitchFamily="18" charset="0"/>
              </a:rPr>
              <a:t> - </a:t>
            </a:r>
            <a:r>
              <a:rPr lang="ru-RU" sz="1800" dirty="0" err="1" smtClean="0">
                <a:latin typeface="Century" pitchFamily="18" charset="0"/>
              </a:rPr>
              <a:t>вночі</a:t>
            </a:r>
            <a:r>
              <a:rPr lang="ru-RU" sz="1800" dirty="0" smtClean="0">
                <a:latin typeface="Century" pitchFamily="18" charset="0"/>
              </a:rPr>
              <a:t> (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таргани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,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сови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,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їжаки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тощо</a:t>
            </a:r>
            <a:r>
              <a:rPr lang="ru-RU" sz="1800" dirty="0" smtClean="0">
                <a:latin typeface="Century" pitchFamily="18" charset="0"/>
              </a:rPr>
              <a:t>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Nastya\Desktop\24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200387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Nastya\Desktop\2120679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42852"/>
            <a:ext cx="3929090" cy="1524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Nastya\Desktop\Hirundo_tahit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42852"/>
            <a:ext cx="2214578" cy="1551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Nastya\Desktop\chto-iz-sebja-predstavljajut-prusaki-ili-ryzhie_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970090"/>
            <a:ext cx="2143140" cy="1684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Nastya\Desktop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786322"/>
            <a:ext cx="2857520" cy="1924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C:\Users\Nastya\Desktop\загруженное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4857760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stya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571736" cy="19288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2332037"/>
            <a:ext cx="5357850" cy="4525963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Ще</a:t>
            </a:r>
            <a:r>
              <a:rPr lang="ru-RU" sz="1800" dirty="0" smtClean="0">
                <a:latin typeface="Century" pitchFamily="18" charset="0"/>
              </a:rPr>
              <a:t> один </a:t>
            </a:r>
            <a:r>
              <a:rPr lang="ru-RU" sz="1800" dirty="0" err="1" smtClean="0">
                <a:latin typeface="Century" pitchFamily="18" charset="0"/>
              </a:rPr>
              <a:t>важливий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чинник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неживої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природи</a:t>
            </a:r>
            <a:r>
              <a:rPr lang="ru-RU" sz="1800" dirty="0" smtClean="0">
                <a:latin typeface="Century" pitchFamily="18" charset="0"/>
              </a:rPr>
              <a:t>, </a:t>
            </a:r>
            <a:r>
              <a:rPr lang="ru-RU" sz="1800" dirty="0" err="1" smtClean="0">
                <a:latin typeface="Century" pitchFamily="18" charset="0"/>
              </a:rPr>
              <a:t>який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впливає</a:t>
            </a:r>
            <a:r>
              <a:rPr lang="ru-RU" sz="1800" dirty="0" smtClean="0">
                <a:latin typeface="Century" pitchFamily="18" charset="0"/>
              </a:rPr>
              <a:t> на </a:t>
            </a:r>
            <a:r>
              <a:rPr lang="ru-RU" sz="1800" dirty="0" err="1" smtClean="0">
                <a:latin typeface="Century" pitchFamily="18" charset="0"/>
              </a:rPr>
              <a:t>життєдіяльність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організмів</a:t>
            </a:r>
            <a:r>
              <a:rPr lang="ru-RU" sz="1800" dirty="0" smtClean="0">
                <a:latin typeface="Century" pitchFamily="18" charset="0"/>
              </a:rPr>
              <a:t>, - </a:t>
            </a:r>
            <a:r>
              <a:rPr lang="ru-RU" sz="1800" dirty="0" err="1" smtClean="0">
                <a:latin typeface="Century" pitchFamily="18" charset="0"/>
              </a:rPr>
              <a:t>це</a:t>
            </a:r>
            <a:r>
              <a:rPr lang="ru-RU" sz="1800" dirty="0" smtClean="0">
                <a:latin typeface="Century" pitchFamily="18" charset="0"/>
              </a:rPr>
              <a:t> 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температура</a:t>
            </a:r>
            <a:r>
              <a:rPr lang="ru-RU" sz="1800" i="1" dirty="0" smtClean="0">
                <a:latin typeface="Century" pitchFamily="18" charset="0"/>
              </a:rPr>
              <a:t>. </a:t>
            </a:r>
            <a:r>
              <a:rPr lang="ru-RU" sz="1800" dirty="0" smtClean="0">
                <a:latin typeface="Century" pitchFamily="18" charset="0"/>
              </a:rPr>
              <a:t>У </a:t>
            </a:r>
            <a:r>
              <a:rPr lang="ru-RU" sz="1800" b="1" u="sng" dirty="0" err="1" smtClean="0">
                <a:latin typeface="Century" pitchFamily="18" charset="0"/>
              </a:rPr>
              <a:t>холоднокровних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тварин</a:t>
            </a:r>
            <a:r>
              <a:rPr lang="ru-RU" sz="1800" dirty="0" smtClean="0">
                <a:latin typeface="Century" pitchFamily="18" charset="0"/>
              </a:rPr>
              <a:t> (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безхребетних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,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риб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,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земноводних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,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пла</a:t>
            </a:r>
            <a:r>
              <a:rPr lang="ru-RU" sz="1800" dirty="0" err="1" smtClean="0">
                <a:solidFill>
                  <a:srgbClr val="03B4BD"/>
                </a:solidFill>
                <a:latin typeface="Century" pitchFamily="18" charset="0"/>
              </a:rPr>
              <a:t>зунів</a:t>
            </a:r>
            <a:r>
              <a:rPr lang="ru-RU" sz="1800" dirty="0" smtClean="0">
                <a:latin typeface="Century" pitchFamily="18" charset="0"/>
              </a:rPr>
              <a:t>) температура </a:t>
            </a:r>
            <a:r>
              <a:rPr lang="ru-RU" sz="1800" dirty="0" err="1" smtClean="0">
                <a:latin typeface="Century" pitchFamily="18" charset="0"/>
              </a:rPr>
              <a:t>тіла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залежить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від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температури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довкілля</a:t>
            </a:r>
            <a:r>
              <a:rPr lang="ru-RU" sz="1800" dirty="0" smtClean="0">
                <a:latin typeface="Century" pitchFamily="18" charset="0"/>
              </a:rPr>
              <a:t>. За </a:t>
            </a:r>
            <a:r>
              <a:rPr lang="ru-RU" sz="1800" dirty="0" err="1" smtClean="0">
                <a:latin typeface="Century" pitchFamily="18" charset="0"/>
              </a:rPr>
              <a:t>низьких</a:t>
            </a:r>
            <a:r>
              <a:rPr lang="ru-RU" sz="1800" dirty="0" smtClean="0">
                <a:latin typeface="Century" pitchFamily="18" charset="0"/>
              </a:rPr>
              <a:t> температур вони </a:t>
            </a:r>
            <a:r>
              <a:rPr lang="ru-RU" sz="1800" dirty="0" err="1" smtClean="0">
                <a:latin typeface="Century" pitchFamily="18" charset="0"/>
              </a:rPr>
              <a:t>впадають</a:t>
            </a:r>
            <a:r>
              <a:rPr lang="ru-RU" sz="1800" dirty="0" smtClean="0">
                <a:latin typeface="Century" pitchFamily="18" charset="0"/>
              </a:rPr>
              <a:t> у стан </a:t>
            </a:r>
            <a:r>
              <a:rPr lang="ru-RU" sz="1800" dirty="0" err="1" smtClean="0">
                <a:latin typeface="Century" pitchFamily="18" charset="0"/>
              </a:rPr>
              <a:t>заціпеніння</a:t>
            </a:r>
            <a:r>
              <a:rPr lang="ru-RU" sz="1800" dirty="0" smtClean="0">
                <a:latin typeface="Century" pitchFamily="18" charset="0"/>
              </a:rPr>
              <a:t>.</a:t>
            </a:r>
          </a:p>
          <a:p>
            <a:pPr indent="0" algn="just">
              <a:buNone/>
            </a:pPr>
            <a:r>
              <a:rPr lang="ru-RU" sz="1800" b="1" u="sng" dirty="0" err="1" smtClean="0">
                <a:latin typeface="Century" pitchFamily="18" charset="0"/>
              </a:rPr>
              <a:t>Теплокровні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тварини</a:t>
            </a:r>
            <a:r>
              <a:rPr lang="ru-RU" sz="1800" dirty="0" smtClean="0">
                <a:latin typeface="Century" pitchFamily="18" charset="0"/>
              </a:rPr>
              <a:t> (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птахи,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ссавці</a:t>
            </a:r>
            <a:r>
              <a:rPr lang="ru-RU" sz="1800" dirty="0" smtClean="0">
                <a:latin typeface="Century" pitchFamily="18" charset="0"/>
              </a:rPr>
              <a:t>) </a:t>
            </a:r>
            <a:r>
              <a:rPr lang="ru-RU" sz="1800" dirty="0" err="1" smtClean="0">
                <a:latin typeface="Century" pitchFamily="18" charset="0"/>
              </a:rPr>
              <a:t>здатні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підтримувати</a:t>
            </a:r>
            <a:r>
              <a:rPr lang="ru-RU" sz="1800" dirty="0" smtClean="0">
                <a:latin typeface="Century" pitchFamily="18" charset="0"/>
              </a:rPr>
              <a:t> температуру </a:t>
            </a:r>
            <a:r>
              <a:rPr lang="ru-RU" sz="1800" dirty="0" err="1" smtClean="0">
                <a:latin typeface="Century" pitchFamily="18" charset="0"/>
              </a:rPr>
              <a:t>тіла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незалежно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від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її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змін</a:t>
            </a:r>
            <a:r>
              <a:rPr lang="ru-RU" sz="1800" dirty="0" smtClean="0">
                <a:latin typeface="Century" pitchFamily="18" charset="0"/>
              </a:rPr>
              <a:t> у </a:t>
            </a:r>
            <a:r>
              <a:rPr lang="ru-RU" sz="1800" dirty="0" err="1" smtClean="0">
                <a:latin typeface="Century" pitchFamily="18" charset="0"/>
              </a:rPr>
              <a:t>довкіллі</a:t>
            </a:r>
            <a:r>
              <a:rPr lang="ru-RU" sz="1800" dirty="0" smtClean="0">
                <a:latin typeface="Century" pitchFamily="18" charset="0"/>
              </a:rPr>
              <a:t> на </a:t>
            </a:r>
            <a:r>
              <a:rPr lang="ru-RU" sz="1800" dirty="0" err="1" smtClean="0">
                <a:latin typeface="Century" pitchFamily="18" charset="0"/>
              </a:rPr>
              <a:t>більш-менш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сталому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рівні</a:t>
            </a:r>
            <a:r>
              <a:rPr lang="ru-RU" sz="1800" dirty="0" smtClean="0">
                <a:latin typeface="Century" pitchFamily="18" charset="0"/>
              </a:rPr>
              <a:t>. Але для </a:t>
            </a:r>
            <a:r>
              <a:rPr lang="ru-RU" sz="1800" dirty="0" err="1" smtClean="0">
                <a:latin typeface="Century" pitchFamily="18" charset="0"/>
              </a:rPr>
              <a:t>цього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їм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потрібно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витрачати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більше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енергії</a:t>
            </a:r>
            <a:r>
              <a:rPr lang="ru-RU" sz="1800" dirty="0" smtClean="0">
                <a:latin typeface="Century" pitchFamily="18" charset="0"/>
              </a:rPr>
              <a:t>. Тому </a:t>
            </a:r>
            <a:r>
              <a:rPr lang="ru-RU" sz="1800" dirty="0" err="1" smtClean="0">
                <a:latin typeface="Century" pitchFamily="18" charset="0"/>
              </a:rPr>
              <a:t>взимку</a:t>
            </a:r>
            <a:r>
              <a:rPr lang="ru-RU" sz="1800" dirty="0" smtClean="0">
                <a:latin typeface="Century" pitchFamily="18" charset="0"/>
              </a:rPr>
              <a:t> перед ними </a:t>
            </a:r>
            <a:r>
              <a:rPr lang="ru-RU" sz="1800" dirty="0" err="1" smtClean="0">
                <a:latin typeface="Century" pitchFamily="18" charset="0"/>
              </a:rPr>
              <a:t>гостро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постає</a:t>
            </a:r>
            <a:r>
              <a:rPr lang="ru-RU" sz="1800" dirty="0" smtClean="0">
                <a:latin typeface="Century" pitchFamily="18" charset="0"/>
              </a:rPr>
              <a:t> проблема </a:t>
            </a:r>
            <a:r>
              <a:rPr lang="ru-RU" sz="1800" dirty="0" err="1" smtClean="0">
                <a:latin typeface="Century" pitchFamily="18" charset="0"/>
              </a:rPr>
              <a:t>пошуків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їжі</a:t>
            </a:r>
            <a:r>
              <a:rPr lang="ru-RU" sz="1800" dirty="0" smtClean="0">
                <a:latin typeface="Century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C:\Users\Nastya\Desktop\загруженное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42852"/>
            <a:ext cx="2390775" cy="1914525"/>
          </a:xfrm>
          <a:prstGeom prst="rect">
            <a:avLst/>
          </a:prstGeom>
          <a:noFill/>
        </p:spPr>
      </p:pic>
      <p:pic>
        <p:nvPicPr>
          <p:cNvPr id="4100" name="Picture 4" descr="C:\Users\Nastya\Desktop\4545488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214554"/>
            <a:ext cx="2357454" cy="2357454"/>
          </a:xfrm>
          <a:prstGeom prst="rect">
            <a:avLst/>
          </a:prstGeom>
          <a:noFill/>
        </p:spPr>
      </p:pic>
      <p:pic>
        <p:nvPicPr>
          <p:cNvPr id="4101" name="Picture 5" descr="C:\Users\Nastya\Desktop\3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42852"/>
            <a:ext cx="3429024" cy="1933970"/>
          </a:xfrm>
          <a:prstGeom prst="rect">
            <a:avLst/>
          </a:prstGeom>
          <a:noFill/>
        </p:spPr>
      </p:pic>
      <p:pic>
        <p:nvPicPr>
          <p:cNvPr id="4102" name="Picture 6" descr="C:\Users\Nastya\Desktop\Assa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676940"/>
            <a:ext cx="3187703" cy="2181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0"/>
            <a:ext cx="5572132" cy="4525963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800" dirty="0" err="1" smtClean="0">
                <a:latin typeface="Century" pitchFamily="18" charset="0"/>
              </a:rPr>
              <a:t>Тварин</a:t>
            </a:r>
            <a:r>
              <a:rPr lang="ru-RU" sz="1800" dirty="0" smtClean="0">
                <a:latin typeface="Century" pitchFamily="18" charset="0"/>
              </a:rPr>
              <a:t>, </a:t>
            </a:r>
            <a:r>
              <a:rPr lang="ru-RU" sz="1800" dirty="0" err="1" smtClean="0">
                <a:latin typeface="Century" pitchFamily="18" charset="0"/>
              </a:rPr>
              <a:t>які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можуть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існувати</a:t>
            </a:r>
            <a:r>
              <a:rPr lang="ru-RU" sz="1800" dirty="0" smtClean="0">
                <a:latin typeface="Century" pitchFamily="18" charset="0"/>
              </a:rPr>
              <a:t> в </a:t>
            </a:r>
            <a:r>
              <a:rPr lang="ru-RU" sz="1800" dirty="0" err="1" smtClean="0">
                <a:latin typeface="Century" pitchFamily="18" charset="0"/>
              </a:rPr>
              <a:t>умовах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понижених</a:t>
            </a:r>
            <a:r>
              <a:rPr lang="ru-RU" sz="1800" dirty="0" smtClean="0">
                <a:latin typeface="Century" pitchFamily="18" charset="0"/>
              </a:rPr>
              <a:t> температур, </a:t>
            </a:r>
            <a:r>
              <a:rPr lang="ru-RU" sz="1800" dirty="0" err="1" smtClean="0">
                <a:latin typeface="Century" pitchFamily="18" charset="0"/>
              </a:rPr>
              <a:t>називають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b="1" u="sng" dirty="0" err="1" smtClean="0">
                <a:latin typeface="Century" pitchFamily="18" charset="0"/>
              </a:rPr>
              <a:t>холодолюбними</a:t>
            </a:r>
            <a:r>
              <a:rPr lang="ru-RU" sz="1800" dirty="0" smtClean="0">
                <a:latin typeface="Century" pitchFamily="18" charset="0"/>
              </a:rPr>
              <a:t> (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наприклад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,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пінгвіни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,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білий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ведмідь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,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глибоководні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риби</a:t>
            </a:r>
            <a:r>
              <a:rPr lang="ru-RU" sz="1800" dirty="0" smtClean="0">
                <a:latin typeface="Century" pitchFamily="18" charset="0"/>
              </a:rPr>
              <a:t>). </a:t>
            </a:r>
            <a:r>
              <a:rPr lang="ru-RU" sz="1800" dirty="0" err="1" smtClean="0">
                <a:latin typeface="Century" pitchFamily="18" charset="0"/>
              </a:rPr>
              <a:t>Такі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тварини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мають</a:t>
            </a:r>
            <a:r>
              <a:rPr lang="ru-RU" sz="1800" dirty="0" smtClean="0">
                <a:latin typeface="Century" pitchFamily="18" charset="0"/>
              </a:rPr>
              <a:t> добре </a:t>
            </a:r>
            <a:r>
              <a:rPr lang="ru-RU" sz="1800" dirty="0" err="1" smtClean="0">
                <a:latin typeface="Century" pitchFamily="18" charset="0"/>
              </a:rPr>
              <a:t>розвинений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волосяний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чи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пір'яний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покрив</a:t>
            </a:r>
            <a:r>
              <a:rPr lang="ru-RU" sz="1800" dirty="0" smtClean="0">
                <a:latin typeface="Century" pitchFamily="18" charset="0"/>
              </a:rPr>
              <a:t>, </a:t>
            </a:r>
            <a:r>
              <a:rPr lang="ru-RU" sz="1800" dirty="0" err="1" smtClean="0">
                <a:latin typeface="Century" pitchFamily="18" charset="0"/>
              </a:rPr>
              <a:t>підшкірний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жировий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прошарок</a:t>
            </a:r>
            <a:r>
              <a:rPr lang="ru-RU" sz="1800" dirty="0" smtClean="0">
                <a:latin typeface="Century" pitchFamily="18" charset="0"/>
              </a:rPr>
              <a:t>.</a:t>
            </a:r>
          </a:p>
          <a:p>
            <a:pPr indent="0" algn="just">
              <a:buNone/>
            </a:pPr>
            <a:r>
              <a:rPr lang="ru-RU" sz="1800" dirty="0" err="1" smtClean="0">
                <a:latin typeface="Century" pitchFamily="18" charset="0"/>
              </a:rPr>
              <a:t>Види</a:t>
            </a:r>
            <a:r>
              <a:rPr lang="ru-RU" sz="1800" dirty="0" smtClean="0">
                <a:latin typeface="Century" pitchFamily="18" charset="0"/>
              </a:rPr>
              <a:t>, для </a:t>
            </a:r>
            <a:r>
              <a:rPr lang="ru-RU" sz="1800" dirty="0" err="1" smtClean="0">
                <a:latin typeface="Century" pitchFamily="18" charset="0"/>
              </a:rPr>
              <a:t>існування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яких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потрібні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підвищені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температури</a:t>
            </a:r>
            <a:r>
              <a:rPr lang="ru-RU" sz="1800" dirty="0" smtClean="0">
                <a:latin typeface="Century" pitchFamily="18" charset="0"/>
              </a:rPr>
              <a:t>, належать до </a:t>
            </a:r>
            <a:r>
              <a:rPr lang="ru-RU" sz="1800" b="1" u="sng" dirty="0" err="1" smtClean="0">
                <a:latin typeface="Century" pitchFamily="18" charset="0"/>
              </a:rPr>
              <a:t>теплолюбних</a:t>
            </a:r>
            <a:r>
              <a:rPr lang="ru-RU" sz="1800" dirty="0" smtClean="0">
                <a:latin typeface="Century" pitchFamily="18" charset="0"/>
              </a:rPr>
              <a:t> (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мадрепорові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корали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,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антилопи</a:t>
            </a:r>
            <a:r>
              <a:rPr lang="ru-RU" sz="1800" dirty="0" smtClean="0">
                <a:latin typeface="Century" pitchFamily="18" charset="0"/>
              </a:rPr>
              <a:t>,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бегемоти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,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папуги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тощо</a:t>
            </a:r>
            <a:r>
              <a:rPr lang="ru-RU" sz="1800" dirty="0" smtClean="0">
                <a:latin typeface="Century" pitchFamily="18" charset="0"/>
              </a:rPr>
              <a:t>). </a:t>
            </a:r>
            <a:r>
              <a:rPr lang="ru-RU" sz="1800" dirty="0" err="1" smtClean="0">
                <a:latin typeface="Century" pitchFamily="18" charset="0"/>
              </a:rPr>
              <a:t>Багато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видів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тварин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здатні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існувати</a:t>
            </a:r>
            <a:r>
              <a:rPr lang="ru-RU" sz="1800" dirty="0" smtClean="0">
                <a:latin typeface="Century" pitchFamily="18" charset="0"/>
              </a:rPr>
              <a:t> в </a:t>
            </a:r>
            <a:r>
              <a:rPr lang="ru-RU" sz="1800" dirty="0" err="1" smtClean="0">
                <a:latin typeface="Century" pitchFamily="18" charset="0"/>
              </a:rPr>
              <a:t>умовах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періодичних</a:t>
            </a:r>
            <a:r>
              <a:rPr lang="ru-RU" sz="1800" dirty="0" smtClean="0">
                <a:latin typeface="Century" pitchFamily="18" charset="0"/>
              </a:rPr>
              <a:t> </a:t>
            </a:r>
            <a:r>
              <a:rPr lang="ru-RU" sz="1800" dirty="0" err="1" smtClean="0">
                <a:latin typeface="Century" pitchFamily="18" charset="0"/>
              </a:rPr>
              <a:t>змін</a:t>
            </a:r>
            <a:r>
              <a:rPr lang="ru-RU" sz="1800" dirty="0" smtClean="0">
                <a:latin typeface="Century" pitchFamily="18" charset="0"/>
              </a:rPr>
              <a:t> температур. Вони належать до </a:t>
            </a:r>
            <a:r>
              <a:rPr lang="ru-RU" sz="1800" dirty="0" err="1" smtClean="0">
                <a:latin typeface="Century" pitchFamily="18" charset="0"/>
              </a:rPr>
              <a:t>холодостійких</a:t>
            </a:r>
            <a:r>
              <a:rPr lang="ru-RU" sz="1800" dirty="0" smtClean="0">
                <a:latin typeface="Century" pitchFamily="18" charset="0"/>
              </a:rPr>
              <a:t> (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вовки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,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лисиці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,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білки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,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сіра</a:t>
            </a:r>
            <a:r>
              <a:rPr lang="ru-RU" sz="1800" dirty="0" smtClean="0">
                <a:solidFill>
                  <a:srgbClr val="00C0C0"/>
                </a:solidFill>
                <a:latin typeface="Century" pitchFamily="18" charset="0"/>
              </a:rPr>
              <a:t> ворона, голуби </a:t>
            </a:r>
            <a:r>
              <a:rPr lang="ru-RU" sz="1800" dirty="0" err="1" smtClean="0">
                <a:solidFill>
                  <a:srgbClr val="00C0C0"/>
                </a:solidFill>
                <a:latin typeface="Century" pitchFamily="18" charset="0"/>
              </a:rPr>
              <a:t>тощо</a:t>
            </a:r>
            <a:r>
              <a:rPr lang="ru-RU" sz="1800" dirty="0" smtClean="0">
                <a:latin typeface="Century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5123" name="Picture 3" descr="C:\Users\Nastya\Desktop\pingvin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2428893" cy="161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Nastya\Desktop\Полярный_медведь_Polyarny_-med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242839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Nastya\Desktop\260px-Brain_cor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259658"/>
            <a:ext cx="1500198" cy="159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Nastya\Desktop\0_143a6_fdcaa037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772218"/>
            <a:ext cx="1714512" cy="2085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Nastya\Desktop\hippopotamus-1024x7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357562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Nastya\Desktop\1454436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5214950"/>
            <a:ext cx="2273713" cy="151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C:\Users\Nastya\Desktop\XdZXmhiyHY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8987" y="4143380"/>
            <a:ext cx="190501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C:\Users\Nastya\Desktop\311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5536397"/>
            <a:ext cx="2643206" cy="1321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15328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>
                <a:solidFill>
                  <a:srgbClr val="0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Переживання</a:t>
            </a:r>
            <a:r>
              <a:rPr lang="ru-RU" sz="3600" b="1" dirty="0" smtClean="0">
                <a:solidFill>
                  <a:srgbClr val="0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600" b="1" dirty="0" err="1" smtClean="0">
                <a:solidFill>
                  <a:srgbClr val="0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тваринами</a:t>
            </a:r>
            <a:r>
              <a:rPr lang="ru-RU" sz="3600" b="1" dirty="0" smtClean="0">
                <a:solidFill>
                  <a:srgbClr val="0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600" b="1" dirty="0" err="1" smtClean="0">
                <a:solidFill>
                  <a:srgbClr val="0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тривалих</a:t>
            </a:r>
            <a:r>
              <a:rPr lang="ru-RU" sz="3600" b="1" dirty="0" smtClean="0">
                <a:solidFill>
                  <a:srgbClr val="0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600" b="1" dirty="0" err="1" smtClean="0">
                <a:solidFill>
                  <a:srgbClr val="0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періодів</a:t>
            </a:r>
            <a:r>
              <a:rPr lang="ru-RU" sz="3600" b="1" dirty="0" smtClean="0">
                <a:solidFill>
                  <a:srgbClr val="0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600" b="1" dirty="0" err="1" smtClean="0">
                <a:solidFill>
                  <a:srgbClr val="0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несприятливих</a:t>
            </a:r>
            <a:r>
              <a:rPr lang="ru-RU" sz="3600" b="1" dirty="0" smtClean="0">
                <a:solidFill>
                  <a:srgbClr val="0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умов.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357298"/>
            <a:ext cx="6115064" cy="3411543"/>
          </a:xfrm>
        </p:spPr>
        <p:txBody>
          <a:bodyPr>
            <a:normAutofit fontScale="77500" lnSpcReduction="20000"/>
          </a:bodyPr>
          <a:lstStyle/>
          <a:p>
            <a:pPr indent="0" algn="just">
              <a:buNone/>
            </a:pPr>
            <a:r>
              <a:rPr lang="ru-RU" sz="2600" dirty="0" err="1" smtClean="0">
                <a:latin typeface="Century" pitchFamily="18" charset="0"/>
              </a:rPr>
              <a:t>Тварини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по-різному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переживають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тривалі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періоди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несприятливих</a:t>
            </a:r>
            <a:r>
              <a:rPr lang="ru-RU" sz="2600" dirty="0" smtClean="0">
                <a:latin typeface="Century" pitchFamily="18" charset="0"/>
              </a:rPr>
              <a:t> умов. Так, </a:t>
            </a:r>
            <a:r>
              <a:rPr lang="ru-RU" sz="2600" dirty="0" err="1" smtClean="0">
                <a:latin typeface="Century" pitchFamily="18" charset="0"/>
              </a:rPr>
              <a:t>узимку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деякі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види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тварин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впадають</a:t>
            </a:r>
            <a:r>
              <a:rPr lang="ru-RU" sz="2600" dirty="0" smtClean="0">
                <a:latin typeface="Century" pitchFamily="18" charset="0"/>
              </a:rPr>
              <a:t> у </a:t>
            </a:r>
            <a:r>
              <a:rPr lang="ru-RU" sz="2600" dirty="0" err="1" smtClean="0">
                <a:latin typeface="Century" pitchFamily="18" charset="0"/>
              </a:rPr>
              <a:t>сплячку</a:t>
            </a:r>
            <a:r>
              <a:rPr lang="ru-RU" sz="2600" dirty="0" smtClean="0">
                <a:latin typeface="Century" pitchFamily="18" charset="0"/>
              </a:rPr>
              <a:t> (</a:t>
            </a:r>
            <a:r>
              <a:rPr lang="ru-RU" sz="2600" dirty="0" err="1" smtClean="0">
                <a:solidFill>
                  <a:srgbClr val="00C0C0"/>
                </a:solidFill>
                <a:latin typeface="Century" pitchFamily="18" charset="0"/>
              </a:rPr>
              <a:t>ведмідь</a:t>
            </a:r>
            <a:r>
              <a:rPr lang="ru-RU" sz="2600" dirty="0" smtClean="0">
                <a:solidFill>
                  <a:srgbClr val="00C0C0"/>
                </a:solidFill>
                <a:latin typeface="Century" pitchFamily="18" charset="0"/>
              </a:rPr>
              <a:t>, </a:t>
            </a:r>
            <a:r>
              <a:rPr lang="ru-RU" sz="2600" dirty="0" err="1" smtClean="0">
                <a:solidFill>
                  <a:srgbClr val="00C0C0"/>
                </a:solidFill>
                <a:latin typeface="Century" pitchFamily="18" charset="0"/>
              </a:rPr>
              <a:t>їжак</a:t>
            </a:r>
            <a:r>
              <a:rPr lang="ru-RU" sz="2600" dirty="0" smtClean="0">
                <a:solidFill>
                  <a:srgbClr val="00C0C0"/>
                </a:solidFill>
                <a:latin typeface="Century" pitchFamily="18" charset="0"/>
              </a:rPr>
              <a:t> </a:t>
            </a:r>
            <a:r>
              <a:rPr lang="ru-RU" sz="2600" dirty="0" err="1" smtClean="0">
                <a:solidFill>
                  <a:srgbClr val="00C0C0"/>
                </a:solidFill>
                <a:latin typeface="Century" pitchFamily="18" charset="0"/>
              </a:rPr>
              <a:t>звичайний</a:t>
            </a:r>
            <a:r>
              <a:rPr lang="ru-RU" sz="2600" dirty="0" smtClean="0">
                <a:solidFill>
                  <a:srgbClr val="00C0C0"/>
                </a:solidFill>
                <a:latin typeface="Century" pitchFamily="18" charset="0"/>
              </a:rPr>
              <a:t>, </a:t>
            </a:r>
            <a:r>
              <a:rPr lang="ru-RU" sz="2600" dirty="0" err="1" smtClean="0">
                <a:solidFill>
                  <a:srgbClr val="00C0C0"/>
                </a:solidFill>
                <a:latin typeface="Century" pitchFamily="18" charset="0"/>
              </a:rPr>
              <a:t>борсук</a:t>
            </a:r>
            <a:r>
              <a:rPr lang="ru-RU" sz="2600" dirty="0" smtClean="0">
                <a:solidFill>
                  <a:srgbClr val="00C0C0"/>
                </a:solidFill>
                <a:latin typeface="Century" pitchFamily="18" charset="0"/>
              </a:rPr>
              <a:t> </a:t>
            </a:r>
            <a:r>
              <a:rPr lang="ru-RU" sz="2600" dirty="0" err="1" smtClean="0">
                <a:solidFill>
                  <a:srgbClr val="00C0C0"/>
                </a:solidFill>
                <a:latin typeface="Century" pitchFamily="18" charset="0"/>
              </a:rPr>
              <a:t>тощо</a:t>
            </a:r>
            <a:r>
              <a:rPr lang="ru-RU" sz="2600" dirty="0" smtClean="0">
                <a:latin typeface="Century" pitchFamily="18" charset="0"/>
              </a:rPr>
              <a:t>). </a:t>
            </a:r>
            <a:r>
              <a:rPr lang="ru-RU" sz="2600" dirty="0" err="1" smtClean="0">
                <a:latin typeface="Century" pitchFamily="18" charset="0"/>
              </a:rPr>
              <a:t>Це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дає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їм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змогу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зменшити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витрати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енергії</a:t>
            </a:r>
            <a:r>
              <a:rPr lang="ru-RU" sz="2600" dirty="0" smtClean="0">
                <a:latin typeface="Century" pitchFamily="18" charset="0"/>
              </a:rPr>
              <a:t> за </a:t>
            </a:r>
            <a:r>
              <a:rPr lang="ru-RU" sz="2600" dirty="0" err="1" smtClean="0">
                <a:latin typeface="Century" pitchFamily="18" charset="0"/>
              </a:rPr>
              <a:t>нестачі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їжі</a:t>
            </a:r>
            <a:r>
              <a:rPr lang="ru-RU" sz="2600" dirty="0" smtClean="0">
                <a:latin typeface="Century" pitchFamily="18" charset="0"/>
              </a:rPr>
              <a:t>. </a:t>
            </a:r>
            <a:r>
              <a:rPr lang="ru-RU" sz="2600" dirty="0" err="1" smtClean="0">
                <a:latin typeface="Century" pitchFamily="18" charset="0"/>
              </a:rPr>
              <a:t>Холоднокровні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тварини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періоди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низьких</a:t>
            </a:r>
            <a:r>
              <a:rPr lang="ru-RU" sz="2600" dirty="0" smtClean="0">
                <a:latin typeface="Century" pitchFamily="18" charset="0"/>
              </a:rPr>
              <a:t> температур </a:t>
            </a:r>
            <a:r>
              <a:rPr lang="ru-RU" sz="2600" dirty="0" err="1" smtClean="0">
                <a:latin typeface="Century" pitchFamily="18" charset="0"/>
              </a:rPr>
              <a:t>переживають</a:t>
            </a:r>
            <a:r>
              <a:rPr lang="ru-RU" sz="2600" dirty="0" smtClean="0">
                <a:latin typeface="Century" pitchFamily="18" charset="0"/>
              </a:rPr>
              <a:t> у </a:t>
            </a:r>
            <a:r>
              <a:rPr lang="ru-RU" sz="2600" dirty="0" err="1" smtClean="0">
                <a:latin typeface="Century" pitchFamily="18" charset="0"/>
              </a:rPr>
              <a:t>стані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заціпеніння</a:t>
            </a:r>
            <a:r>
              <a:rPr lang="ru-RU" sz="2600" dirty="0" smtClean="0">
                <a:latin typeface="Century" pitchFamily="18" charset="0"/>
              </a:rPr>
              <a:t>. У </a:t>
            </a:r>
            <a:r>
              <a:rPr lang="ru-RU" sz="2600" dirty="0" err="1" smtClean="0">
                <a:latin typeface="Century" pitchFamily="18" charset="0"/>
              </a:rPr>
              <a:t>разі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тривалої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посухи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або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значного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підвищення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температури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повітря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пустельні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гризуни</a:t>
            </a:r>
            <a:r>
              <a:rPr lang="ru-RU" sz="2600" dirty="0" smtClean="0">
                <a:latin typeface="Century" pitchFamily="18" charset="0"/>
              </a:rPr>
              <a:t> - </a:t>
            </a:r>
            <a:r>
              <a:rPr lang="ru-RU" sz="2600" dirty="0" err="1" smtClean="0">
                <a:latin typeface="Century" pitchFamily="18" charset="0"/>
              </a:rPr>
              <a:t>ховрахи</a:t>
            </a:r>
            <a:r>
              <a:rPr lang="ru-RU" sz="2600" dirty="0" smtClean="0">
                <a:latin typeface="Century" pitchFamily="18" charset="0"/>
              </a:rPr>
              <a:t> та </a:t>
            </a:r>
            <a:r>
              <a:rPr lang="ru-RU" sz="2600" dirty="0" err="1" smtClean="0">
                <a:latin typeface="Century" pitchFamily="18" charset="0"/>
              </a:rPr>
              <a:t>піщанки</a:t>
            </a:r>
            <a:r>
              <a:rPr lang="ru-RU" sz="2600" dirty="0" smtClean="0">
                <a:latin typeface="Century" pitchFamily="18" charset="0"/>
              </a:rPr>
              <a:t> - </a:t>
            </a:r>
            <a:r>
              <a:rPr lang="ru-RU" sz="2600" dirty="0" err="1" smtClean="0">
                <a:latin typeface="Century" pitchFamily="18" charset="0"/>
              </a:rPr>
              <a:t>можуть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впадати</a:t>
            </a:r>
            <a:r>
              <a:rPr lang="ru-RU" sz="2600" dirty="0" smtClean="0">
                <a:latin typeface="Century" pitchFamily="18" charset="0"/>
              </a:rPr>
              <a:t> у </a:t>
            </a:r>
            <a:r>
              <a:rPr lang="ru-RU" sz="2600" dirty="0" err="1" smtClean="0">
                <a:latin typeface="Century" pitchFamily="18" charset="0"/>
              </a:rPr>
              <a:t>сплячку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і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err="1" smtClean="0">
                <a:latin typeface="Century" pitchFamily="18" charset="0"/>
              </a:rPr>
              <a:t>влітку</a:t>
            </a:r>
            <a:r>
              <a:rPr lang="ru-RU" sz="2600" dirty="0" smtClean="0">
                <a:latin typeface="Century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C:\Users\Nastya\Desktop\103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572008"/>
            <a:ext cx="3214710" cy="2009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Nastya\Desktop\hadgehog_by_remiguisz_o-3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357694"/>
            <a:ext cx="228601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Nastya\Desktop\Европейский_барсук_Yevropeyskiy_barsu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357694"/>
            <a:ext cx="3071802" cy="2283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164</TotalTime>
  <Words>530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Вплив Генотипу і факторів середовища на тварин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Переживання тваринами тривалих періодів несприятливих умов. 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Генотипу і факторів середовища на тварин</dc:title>
  <dc:creator>Nastya</dc:creator>
  <cp:lastModifiedBy>FuckYouBill</cp:lastModifiedBy>
  <cp:revision>17</cp:revision>
  <dcterms:created xsi:type="dcterms:W3CDTF">2013-11-30T19:23:04Z</dcterms:created>
  <dcterms:modified xsi:type="dcterms:W3CDTF">2013-12-08T13:26:39Z</dcterms:modified>
</cp:coreProperties>
</file>