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1544" y="1916832"/>
            <a:ext cx="93255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Презентацію підготовив учень 11-м класу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Кашпрук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Станіслав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С.Г. Наваши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1714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27584" y="188640"/>
            <a:ext cx="7524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Запліднення у 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вищих 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рослин</a:t>
            </a:r>
            <a:endParaRPr lang="uk-UA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76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Arno Pro Smbd SmText" pitchFamily="18" charset="0"/>
              </a:rPr>
              <a:t>Відбувається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подвійне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запліднення</a:t>
            </a:r>
            <a:r>
              <a:rPr lang="ru-RU" sz="2400" i="1" dirty="0" smtClean="0">
                <a:latin typeface="Arno Pro Smbd SmText" pitchFamily="18" charset="0"/>
              </a:rPr>
              <a:t>:</a:t>
            </a:r>
          </a:p>
          <a:p>
            <a:r>
              <a:rPr lang="ru-RU" sz="2400" i="1" dirty="0" err="1" smtClean="0">
                <a:latin typeface="Arno Pro Smbd SmText" pitchFamily="18" charset="0"/>
              </a:rPr>
              <a:t>Досягши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яйцеклітини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err="1" smtClean="0">
                <a:latin typeface="Arno Pro Smbd SmText" pitchFamily="18" charset="0"/>
              </a:rPr>
              <a:t>пилкова</a:t>
            </a:r>
            <a:r>
              <a:rPr lang="ru-RU" sz="2400" i="1" dirty="0" smtClean="0">
                <a:latin typeface="Arno Pro Smbd SmText" pitchFamily="18" charset="0"/>
              </a:rPr>
              <a:t> трубка </a:t>
            </a:r>
            <a:r>
              <a:rPr lang="ru-RU" sz="2400" i="1" dirty="0" err="1" smtClean="0">
                <a:latin typeface="Arno Pro Smbd SmText" pitchFamily="18" charset="0"/>
              </a:rPr>
              <a:t>розривається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неї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виходять</a:t>
            </a:r>
            <a:r>
              <a:rPr lang="ru-RU" sz="2400" i="1" dirty="0" smtClean="0">
                <a:latin typeface="Arno Pro Smbd SmText" pitchFamily="18" charset="0"/>
              </a:rPr>
              <a:t> два </a:t>
            </a:r>
            <a:r>
              <a:rPr lang="ru-RU" sz="2400" i="1" dirty="0" err="1" smtClean="0">
                <a:latin typeface="Arno Pro Smbd SmText" pitchFamily="18" charset="0"/>
              </a:rPr>
              <a:t>спермії</a:t>
            </a:r>
            <a:r>
              <a:rPr lang="ru-RU" sz="2400" i="1" dirty="0" smtClean="0">
                <a:latin typeface="Arno Pro Smbd SmText" pitchFamily="18" charset="0"/>
              </a:rPr>
              <a:t>, а </a:t>
            </a:r>
            <a:r>
              <a:rPr lang="ru-RU" sz="2400" i="1" dirty="0" err="1" smtClean="0">
                <a:latin typeface="Arno Pro Smbd SmText" pitchFamily="18" charset="0"/>
              </a:rPr>
              <a:t>вегетативна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клітина</a:t>
            </a:r>
            <a:r>
              <a:rPr lang="ru-RU" sz="2400" i="1" dirty="0" smtClean="0">
                <a:latin typeface="Arno Pro Smbd SmText" pitchFamily="18" charset="0"/>
              </a:rPr>
              <a:t> трубки </a:t>
            </a:r>
            <a:r>
              <a:rPr lang="ru-RU" sz="2400" i="1" dirty="0" err="1" smtClean="0">
                <a:latin typeface="Arno Pro Smbd SmText" pitchFamily="18" charset="0"/>
              </a:rPr>
              <a:t>руйнується</a:t>
            </a:r>
            <a:r>
              <a:rPr lang="ru-RU" sz="2400" i="1" dirty="0" smtClean="0">
                <a:latin typeface="Arno Pro Smbd SmText" pitchFamily="18" charset="0"/>
              </a:rPr>
              <a:t>. </a:t>
            </a:r>
          </a:p>
          <a:p>
            <a:r>
              <a:rPr lang="ru-RU" sz="2400" i="1" dirty="0" smtClean="0">
                <a:latin typeface="Arno Pro Smbd SmText" pitchFamily="18" charset="0"/>
              </a:rPr>
              <a:t>Два </a:t>
            </a:r>
            <a:r>
              <a:rPr lang="ru-RU" sz="2400" i="1" dirty="0" err="1" smtClean="0">
                <a:latin typeface="Arno Pro Smbd SmText" pitchFamily="18" charset="0"/>
              </a:rPr>
              <a:t>спермії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виходять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і</a:t>
            </a:r>
            <a:r>
              <a:rPr lang="ru-RU" sz="2400" i="1" dirty="0" smtClean="0">
                <a:latin typeface="Arno Pro Smbd SmText" pitchFamily="18" charset="0"/>
              </a:rPr>
              <a:t> один </a:t>
            </a:r>
            <a:r>
              <a:rPr lang="ru-RU" sz="2400" i="1" dirty="0" err="1" smtClean="0">
                <a:latin typeface="Arno Pro Smbd SmText" pitchFamily="18" charset="0"/>
              </a:rPr>
              <a:t>із</a:t>
            </a:r>
            <a:r>
              <a:rPr lang="ru-RU" sz="2400" i="1" dirty="0" smtClean="0">
                <a:latin typeface="Arno Pro Smbd SmText" pitchFamily="18" charset="0"/>
              </a:rPr>
              <a:t> них </a:t>
            </a:r>
            <a:r>
              <a:rPr lang="ru-RU" sz="2400" i="1" dirty="0" err="1" smtClean="0">
                <a:latin typeface="Arno Pro Smbd SmText" pitchFamily="18" charset="0"/>
              </a:rPr>
              <a:t>зливається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</a:t>
            </a:r>
            <a:r>
              <a:rPr lang="ru-RU" sz="2400" i="1" dirty="0" smtClean="0">
                <a:latin typeface="Arno Pro Smbd SmText" pitchFamily="18" charset="0"/>
              </a:rPr>
              <a:t> ядром </a:t>
            </a:r>
            <a:r>
              <a:rPr lang="ru-RU" sz="2400" i="1" dirty="0" err="1" smtClean="0">
                <a:latin typeface="Arno Pro Smbd SmText" pitchFamily="18" charset="0"/>
              </a:rPr>
              <a:t>яйцеклітини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err="1" smtClean="0">
                <a:latin typeface="Arno Pro Smbd SmText" pitchFamily="18" charset="0"/>
              </a:rPr>
              <a:t>утворюючи</a:t>
            </a:r>
            <a:r>
              <a:rPr lang="ru-RU" sz="2400" i="1" dirty="0" smtClean="0">
                <a:latin typeface="Arno Pro Smbd SmText" pitchFamily="18" charset="0"/>
              </a:rPr>
              <a:t> зиготу, а </a:t>
            </a:r>
            <a:r>
              <a:rPr lang="ru-RU" sz="2400" i="1" dirty="0" err="1" smtClean="0">
                <a:latin typeface="Arno Pro Smbd SmText" pitchFamily="18" charset="0"/>
              </a:rPr>
              <a:t>другий</a:t>
            </a:r>
            <a:r>
              <a:rPr lang="ru-RU" sz="2400" i="1" dirty="0" smtClean="0">
                <a:latin typeface="Arno Pro Smbd SmText" pitchFamily="18" charset="0"/>
              </a:rPr>
              <a:t> — </a:t>
            </a:r>
            <a:r>
              <a:rPr lang="ru-RU" sz="2400" i="1" dirty="0" err="1" smtClean="0">
                <a:latin typeface="Arno Pro Smbd SmText" pitchFamily="18" charset="0"/>
              </a:rPr>
              <a:t>із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вторинним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smtClean="0">
                <a:latin typeface="Arno Pro Smbd SmText" pitchFamily="18" charset="0"/>
              </a:rPr>
              <a:t>(</a:t>
            </a:r>
            <a:r>
              <a:rPr lang="ru-RU" sz="2400" i="1" dirty="0" err="1" smtClean="0">
                <a:latin typeface="Arno Pro Smbd SmText" pitchFamily="18" charset="0"/>
              </a:rPr>
              <a:t>диплоїдним</a:t>
            </a:r>
            <a:r>
              <a:rPr lang="ru-RU" sz="2400" i="1" dirty="0" smtClean="0">
                <a:latin typeface="Arno Pro Smbd SmText" pitchFamily="18" charset="0"/>
              </a:rPr>
              <a:t>) </a:t>
            </a:r>
            <a:r>
              <a:rPr lang="ru-RU" sz="2400" i="1" dirty="0" smtClean="0">
                <a:latin typeface="Arno Pro Smbd SmText" pitchFamily="18" charset="0"/>
              </a:rPr>
              <a:t>ядром </a:t>
            </a:r>
            <a:r>
              <a:rPr lang="ru-RU" sz="2400" i="1" dirty="0" err="1" smtClean="0">
                <a:latin typeface="Arno Pro Smbd SmText" pitchFamily="18" charset="0"/>
              </a:rPr>
              <a:t>центральної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клітини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smtClean="0">
                <a:latin typeface="Arno Pro Smbd SmText" pitchFamily="18" charset="0"/>
              </a:rPr>
              <a:t>яка </a:t>
            </a:r>
            <a:r>
              <a:rPr lang="ru-RU" sz="2400" i="1" dirty="0" err="1" smtClean="0">
                <a:latin typeface="Arno Pro Smbd SmText" pitchFamily="18" charset="0"/>
              </a:rPr>
              <a:t>дає</a:t>
            </a:r>
            <a:r>
              <a:rPr lang="ru-RU" sz="2400" i="1" dirty="0" smtClean="0">
                <a:latin typeface="Arno Pro Smbd SmText" pitchFamily="18" charset="0"/>
              </a:rPr>
              <a:t> початок </a:t>
            </a:r>
            <a:r>
              <a:rPr lang="ru-RU" sz="2400" i="1" dirty="0" err="1" smtClean="0">
                <a:latin typeface="Arno Pro Smbd SmText" pitchFamily="18" charset="0"/>
              </a:rPr>
              <a:t>ендосперму</a:t>
            </a:r>
            <a:r>
              <a:rPr lang="ru-RU" sz="2400" i="1" dirty="0" smtClean="0">
                <a:latin typeface="Arno Pro Smbd SmText" pitchFamily="18" charset="0"/>
              </a:rPr>
              <a:t>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84168" y="1412486"/>
            <a:ext cx="3059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solidFill>
                  <a:srgbClr val="000000"/>
                </a:solidFill>
                <a:latin typeface="Arno Pro Smbd SmText" pitchFamily="18" charset="0"/>
                <a:cs typeface="Arial" pitchFamily="34" charset="0"/>
              </a:rPr>
              <a:t>П</a:t>
            </a:r>
            <a:r>
              <a:rPr kumimoji="0" lang="uk-UA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Smbd SmText" pitchFamily="18" charset="0"/>
                <a:cs typeface="Arial" pitchFamily="34" charset="0"/>
              </a:rPr>
              <a:t>роцес запліднення у рослин на прикладі покритонасінних. Вперше його дослідив 1898 року український </a:t>
            </a:r>
            <a:r>
              <a:rPr lang="uk-UA" sz="1400" dirty="0" smtClean="0">
                <a:latin typeface="Arno Pro Smbd SmText" pitchFamily="18" charset="0"/>
                <a:cs typeface="Arial" pitchFamily="34" charset="0"/>
              </a:rPr>
              <a:t>вчений</a:t>
            </a:r>
            <a:r>
              <a:rPr kumimoji="0" lang="uk-UA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Smbd SmText" pitchFamily="18" charset="0"/>
                <a:cs typeface="Arial" pitchFamily="34" charset="0"/>
              </a:rPr>
              <a:t> С.Г. </a:t>
            </a:r>
            <a:r>
              <a:rPr kumimoji="0" lang="uk-UA" sz="140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no Pro Smbd SmText" pitchFamily="18" charset="0"/>
                <a:cs typeface="Arial" pitchFamily="34" charset="0"/>
              </a:rPr>
              <a:t>Навашин</a:t>
            </a:r>
            <a:r>
              <a:rPr kumimoji="0" lang="uk-UA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Smbd SmText" pitchFamily="18" charset="0"/>
                <a:cs typeface="Arial" pitchFamily="34" charset="0"/>
              </a:rPr>
              <a:t>.</a:t>
            </a:r>
            <a:endParaRPr kumimoji="0" lang="uk-UA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 Smbd SmText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Smbd SmText" pitchFamily="18" charset="0"/>
                <a:cs typeface="Arial" pitchFamily="34" charset="0"/>
              </a:rPr>
              <a:t>Цей процес дістав назву подвійного запліднення</a:t>
            </a:r>
            <a:r>
              <a:rPr kumimoji="0" lang="uk-UA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sz="1400" i="0" strike="noStrike" cap="none" normalizeH="0" baseline="0" dirty="0" smtClean="0">
              <a:ln>
                <a:noFill/>
              </a:ln>
              <a:solidFill>
                <a:srgbClr val="5A36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 descr="http://intranet.tdmu.edu.ua/data/kafedra/internal/pharma_1/classes_stud/uk/pharm/prov_pharm/ptn/%D1%84%D0%B0%D1%80%D0%BC%D0%B0%D1%86%D0%B5%D0%B2%D1%82%D0%B8%D1%87%D0%BD%D0%B0%20%D0%B1%D0%BE%D1%82%D0%B0%D0%BD%D1%96%D0%BA%D0%B0/2%20%D0%BA%D1%83%D1%80%D1%81/08-%D0%9C%D0%BE%D1%80%D1%84%D0%BE%D0%BB%D0%BE%D0%B3%D1%96%D1%8F%20%D0%B3%D0%B5%D0%BD%D0%B5%D1%80%D0%B0%D1%82%D0%B8%D0%B2%D0%BD%D0%B8%D1%85%20%D0%BE%D1%80%D0%B3%D0%B0%D0%BD%D1%96%D0%B2%20%D0%BA%D0%B2%D1%96%D1%82%D0%BA%D0%BE%D0%B2%D0%B8%D1%85%20%D1%80%D0%BE%D1%81%D0%BB%D0%B8%D0%BD.files/image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923928" cy="29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6766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>
                <a:latin typeface="Arno Pro Smbd SmText" pitchFamily="18" charset="0"/>
              </a:rPr>
              <a:t>Зародок та ендосперм утворюють насінину.</a:t>
            </a:r>
            <a:endParaRPr lang="ru-RU" sz="2800" i="1" dirty="0" smtClean="0">
              <a:latin typeface="Arno Pro Smbd SmText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524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Запліднення у 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вищих 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рослин</a:t>
            </a:r>
            <a:endParaRPr lang="uk-UA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8" descr="0909_00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492896"/>
            <a:ext cx="4525334" cy="2427065"/>
          </a:xfrm>
          <a:prstGeom prst="rect">
            <a:avLst/>
          </a:prstGeom>
          <a:noFill/>
        </p:spPr>
      </p:pic>
      <p:pic>
        <p:nvPicPr>
          <p:cNvPr id="25602" name="Picture 2" descr="http://upload.wikimedia.org/wikipedia/uk/2/2c/Flower_anatomy_uk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64088" y="2420888"/>
            <a:ext cx="3347864" cy="251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Запліднення у грибів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412776"/>
            <a:ext cx="40679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i="1" dirty="0" smtClean="0">
                <a:latin typeface="Arno Pro Smbd SmText" pitchFamily="18" charset="0"/>
              </a:rPr>
              <a:t>Це може бути і копуляція невеликих статевих клітин, і злиття цілих статевих клітин, і навіть міцеліїв</a:t>
            </a:r>
            <a:r>
              <a:rPr lang="uk-UA" sz="2400" i="1" dirty="0" smtClean="0"/>
              <a:t>.</a:t>
            </a:r>
            <a:endParaRPr lang="uk-UA" sz="2400" i="1" dirty="0" smtClean="0"/>
          </a:p>
        </p:txBody>
      </p:sp>
      <p:pic>
        <p:nvPicPr>
          <p:cNvPr id="5" name="Picture 7" descr="025755287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340768"/>
            <a:ext cx="4788024" cy="28783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5940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>
                <a:latin typeface="Arno Pro Smbd SmText" pitchFamily="18" charset="0"/>
              </a:rPr>
              <a:t>Гриби: 1 - </a:t>
            </a:r>
            <a:r>
              <a:rPr lang="uk-UA" dirty="0" err="1" smtClean="0">
                <a:latin typeface="Arno Pro Smbd SmText" pitchFamily="18" charset="0"/>
              </a:rPr>
              <a:t>Olpidium</a:t>
            </a:r>
            <a:r>
              <a:rPr lang="uk-UA" dirty="0" smtClean="0">
                <a:latin typeface="Arno Pro Smbd SmText" pitchFamily="18" charset="0"/>
              </a:rPr>
              <a:t> </a:t>
            </a:r>
            <a:r>
              <a:rPr lang="uk-UA" dirty="0" err="1" smtClean="0">
                <a:latin typeface="Arno Pro Smbd SmText" pitchFamily="18" charset="0"/>
              </a:rPr>
              <a:t>brassicae</a:t>
            </a:r>
            <a:r>
              <a:rPr lang="uk-UA" dirty="0" smtClean="0">
                <a:latin typeface="Arno Pro Smbd SmText" pitchFamily="18" charset="0"/>
              </a:rPr>
              <a:t> в тканини кореня капусти, 2 - </a:t>
            </a:r>
            <a:r>
              <a:rPr lang="uk-UA" dirty="0" err="1" smtClean="0">
                <a:latin typeface="Arno Pro Smbd SmText" pitchFamily="18" charset="0"/>
              </a:rPr>
              <a:t>Claviceps</a:t>
            </a:r>
            <a:r>
              <a:rPr lang="uk-UA" dirty="0" smtClean="0">
                <a:latin typeface="Arno Pro Smbd SmText" pitchFamily="18" charset="0"/>
              </a:rPr>
              <a:t> </a:t>
            </a:r>
            <a:r>
              <a:rPr lang="uk-UA" dirty="0" err="1" smtClean="0">
                <a:latin typeface="Arno Pro Smbd SmText" pitchFamily="18" charset="0"/>
              </a:rPr>
              <a:t>purpurea</a:t>
            </a:r>
            <a:r>
              <a:rPr lang="uk-UA" dirty="0" smtClean="0">
                <a:latin typeface="Arno Pro Smbd SmText" pitchFamily="18" charset="0"/>
              </a:rPr>
              <a:t> (ріжків), 3 - </a:t>
            </a:r>
            <a:r>
              <a:rPr lang="uk-UA" dirty="0" err="1" smtClean="0">
                <a:latin typeface="Arno Pro Smbd SmText" pitchFamily="18" charset="0"/>
              </a:rPr>
              <a:t>Sphaerostilbe</a:t>
            </a:r>
            <a:r>
              <a:rPr lang="uk-UA" dirty="0" smtClean="0">
                <a:latin typeface="Arno Pro Smbd SmText" pitchFamily="18" charset="0"/>
              </a:rPr>
              <a:t>, </a:t>
            </a:r>
            <a:r>
              <a:rPr lang="uk-UA" dirty="0" err="1" smtClean="0">
                <a:latin typeface="Arno Pro Smbd SmText" pitchFamily="18" charset="0"/>
              </a:rPr>
              <a:t>Корем</a:t>
            </a:r>
            <a:r>
              <a:rPr lang="uk-UA" dirty="0" smtClean="0">
                <a:latin typeface="Arno Pro Smbd SmText" pitchFamily="18" charset="0"/>
              </a:rPr>
              <a:t>, 4 - </a:t>
            </a:r>
            <a:r>
              <a:rPr lang="uk-UA" dirty="0" err="1" smtClean="0">
                <a:latin typeface="Arno Pro Smbd SmText" pitchFamily="18" charset="0"/>
              </a:rPr>
              <a:t>Mucor</a:t>
            </a:r>
            <a:r>
              <a:rPr lang="uk-UA" dirty="0" smtClean="0">
                <a:latin typeface="Arno Pro Smbd SmText" pitchFamily="18" charset="0"/>
              </a:rPr>
              <a:t>: 4a - міцелій із </a:t>
            </a:r>
            <a:r>
              <a:rPr lang="uk-UA" dirty="0" err="1" smtClean="0">
                <a:latin typeface="Arno Pro Smbd SmText" pitchFamily="18" charset="0"/>
              </a:rPr>
              <a:t>спорангіеносцами</a:t>
            </a:r>
            <a:r>
              <a:rPr lang="uk-UA" dirty="0" smtClean="0">
                <a:latin typeface="Arno Pro Smbd SmText" pitchFamily="18" charset="0"/>
              </a:rPr>
              <a:t>, 4б - одна із стадій запліднення; 5 - </a:t>
            </a:r>
            <a:r>
              <a:rPr lang="uk-UA" dirty="0" err="1" smtClean="0">
                <a:latin typeface="Arno Pro Smbd SmText" pitchFamily="18" charset="0"/>
              </a:rPr>
              <a:t>Monoblepharis</a:t>
            </a:r>
            <a:r>
              <a:rPr lang="uk-UA" dirty="0" smtClean="0">
                <a:latin typeface="Arno Pro Smbd SmText" pitchFamily="18" charset="0"/>
              </a:rPr>
              <a:t>: 5a - </a:t>
            </a:r>
            <a:r>
              <a:rPr lang="uk-UA" dirty="0" err="1" smtClean="0">
                <a:latin typeface="Arno Pro Smbd SmText" pitchFamily="18" charset="0"/>
              </a:rPr>
              <a:t>зооспорангия</a:t>
            </a:r>
            <a:r>
              <a:rPr lang="uk-UA" dirty="0" smtClean="0">
                <a:latin typeface="Arno Pro Smbd SmText" pitchFamily="18" charset="0"/>
              </a:rPr>
              <a:t>, 5б - зооспори; 6a, 6б, 6в - розвиток сумок з </a:t>
            </a:r>
            <a:r>
              <a:rPr lang="uk-UA" dirty="0" err="1" smtClean="0">
                <a:latin typeface="Arno Pro Smbd SmText" pitchFamily="18" charset="0"/>
              </a:rPr>
              <a:t>аскогенних</a:t>
            </a:r>
            <a:r>
              <a:rPr lang="uk-UA" dirty="0" smtClean="0">
                <a:latin typeface="Arno Pro Smbd SmText" pitchFamily="18" charset="0"/>
              </a:rPr>
              <a:t> гіф; 7 - </a:t>
            </a:r>
            <a:r>
              <a:rPr lang="uk-UA" dirty="0" err="1" smtClean="0">
                <a:latin typeface="Arno Pro Smbd SmText" pitchFamily="18" charset="0"/>
              </a:rPr>
              <a:t>Eremascus</a:t>
            </a:r>
            <a:r>
              <a:rPr lang="uk-UA" dirty="0" smtClean="0">
                <a:latin typeface="Arno Pro Smbd SmText" pitchFamily="18" charset="0"/>
              </a:rPr>
              <a:t> </a:t>
            </a:r>
            <a:r>
              <a:rPr lang="uk-UA" dirty="0" err="1" smtClean="0">
                <a:latin typeface="Arno Pro Smbd SmText" pitchFamily="18" charset="0"/>
              </a:rPr>
              <a:t>fertilis</a:t>
            </a:r>
            <a:r>
              <a:rPr lang="uk-UA" dirty="0" smtClean="0">
                <a:latin typeface="Arno Pro Smbd SmText" pitchFamily="18" charset="0"/>
              </a:rPr>
              <a:t>, запліднення і розвиток сумки, 8 - </a:t>
            </a:r>
            <a:r>
              <a:rPr lang="uk-UA" dirty="0" err="1" smtClean="0">
                <a:latin typeface="Arno Pro Smbd SmText" pitchFamily="18" charset="0"/>
              </a:rPr>
              <a:t>Podospora</a:t>
            </a:r>
            <a:r>
              <a:rPr lang="uk-UA" dirty="0" smtClean="0">
                <a:latin typeface="Arno Pro Smbd SmText" pitchFamily="18" charset="0"/>
              </a:rPr>
              <a:t>, розріз </a:t>
            </a:r>
            <a:r>
              <a:rPr lang="uk-UA" dirty="0" err="1" smtClean="0">
                <a:latin typeface="Arno Pro Smbd SmText" pitchFamily="18" charset="0"/>
              </a:rPr>
              <a:t>перитеции</a:t>
            </a:r>
            <a:r>
              <a:rPr lang="uk-UA" dirty="0" smtClean="0">
                <a:latin typeface="Arno Pro Smbd SmText" pitchFamily="18" charset="0"/>
              </a:rPr>
              <a:t> з сумками, 9 - </a:t>
            </a:r>
            <a:r>
              <a:rPr lang="uk-UA" dirty="0" err="1" smtClean="0">
                <a:latin typeface="Arno Pro Smbd SmText" pitchFamily="18" charset="0"/>
              </a:rPr>
              <a:t>Tremella</a:t>
            </a:r>
            <a:r>
              <a:rPr lang="uk-UA" dirty="0" smtClean="0">
                <a:latin typeface="Arno Pro Smbd SmText" pitchFamily="18" charset="0"/>
              </a:rPr>
              <a:t>, </a:t>
            </a:r>
            <a:r>
              <a:rPr lang="uk-UA" dirty="0" err="1" smtClean="0">
                <a:latin typeface="Arno Pro Smbd SmText" pitchFamily="18" charset="0"/>
              </a:rPr>
              <a:t>фрагмобазідія</a:t>
            </a:r>
            <a:r>
              <a:rPr lang="uk-UA" dirty="0" smtClean="0">
                <a:latin typeface="Arno Pro Smbd SmText" pitchFamily="18" charset="0"/>
              </a:rPr>
              <a:t> і </a:t>
            </a:r>
            <a:r>
              <a:rPr lang="uk-UA" dirty="0" err="1" smtClean="0">
                <a:latin typeface="Arno Pro Smbd SmText" pitchFamily="18" charset="0"/>
              </a:rPr>
              <a:t>базидіоспори</a:t>
            </a:r>
            <a:r>
              <a:rPr lang="uk-UA" dirty="0" smtClean="0">
                <a:latin typeface="Arno Pro Smbd SmText" pitchFamily="18" charset="0"/>
              </a:rPr>
              <a:t>; 10 - </a:t>
            </a:r>
            <a:r>
              <a:rPr lang="uk-UA" dirty="0" err="1" smtClean="0">
                <a:latin typeface="Arno Pro Smbd SmText" pitchFamily="18" charset="0"/>
              </a:rPr>
              <a:t>Exobasidium</a:t>
            </a:r>
            <a:r>
              <a:rPr lang="uk-UA" dirty="0" smtClean="0">
                <a:latin typeface="Arno Pro Smbd SmText" pitchFamily="18" charset="0"/>
              </a:rPr>
              <a:t>, міцелій, </a:t>
            </a:r>
            <a:r>
              <a:rPr lang="uk-UA" dirty="0" err="1" smtClean="0">
                <a:latin typeface="Arno Pro Smbd SmText" pitchFamily="18" charset="0"/>
              </a:rPr>
              <a:t>базидії</a:t>
            </a:r>
            <a:r>
              <a:rPr lang="uk-UA" dirty="0" smtClean="0">
                <a:latin typeface="Arno Pro Smbd SmText" pitchFamily="18" charset="0"/>
              </a:rPr>
              <a:t> і </a:t>
            </a:r>
            <a:r>
              <a:rPr lang="uk-UA" dirty="0" err="1" smtClean="0">
                <a:latin typeface="Arno Pro Smbd SmText" pitchFamily="18" charset="0"/>
              </a:rPr>
              <a:t>базидіоспори</a:t>
            </a:r>
            <a:r>
              <a:rPr lang="uk-UA" dirty="0" smtClean="0">
                <a:latin typeface="Arno Pro Smbd SmText" pitchFamily="18" charset="0"/>
              </a:rPr>
              <a:t>; 11 - </a:t>
            </a:r>
            <a:r>
              <a:rPr lang="uk-UA" dirty="0" err="1" smtClean="0">
                <a:latin typeface="Arno Pro Smbd SmText" pitchFamily="18" charset="0"/>
              </a:rPr>
              <a:t>Puccinia</a:t>
            </a:r>
            <a:r>
              <a:rPr lang="uk-UA" dirty="0" smtClean="0">
                <a:latin typeface="Arno Pro Smbd SmText" pitchFamily="18" charset="0"/>
              </a:rPr>
              <a:t> </a:t>
            </a:r>
            <a:r>
              <a:rPr lang="uk-UA" dirty="0" err="1" smtClean="0">
                <a:latin typeface="Arno Pro Smbd SmText" pitchFamily="18" charset="0"/>
              </a:rPr>
              <a:t>graminis</a:t>
            </a:r>
            <a:r>
              <a:rPr lang="uk-UA" dirty="0" smtClean="0">
                <a:latin typeface="Arno Pro Smbd SmText" pitchFamily="18" charset="0"/>
              </a:rPr>
              <a:t>, проростання </a:t>
            </a:r>
            <a:r>
              <a:rPr lang="uk-UA" dirty="0" err="1" smtClean="0">
                <a:latin typeface="Arno Pro Smbd SmText" pitchFamily="18" charset="0"/>
              </a:rPr>
              <a:t>телейтоспор.телейтоспор</a:t>
            </a:r>
            <a:r>
              <a:rPr lang="uk-UA" dirty="0" smtClean="0">
                <a:latin typeface="Arno Pro Smbd SmText" pitchFamily="18" charset="0"/>
              </a:rPr>
              <a:t>.</a:t>
            </a:r>
            <a:r>
              <a:rPr lang="ru-RU" dirty="0" smtClean="0">
                <a:latin typeface="Arno Pro Smbd SmText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Запліднення у 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грибів - </a:t>
            </a:r>
            <a:r>
              <a:rPr lang="uk-UA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Базіоміцетів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err="1" smtClean="0">
                <a:latin typeface="Arno Pro Smbd SmText" pitchFamily="18" charset="0"/>
              </a:rPr>
              <a:t>Статевий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процес</a:t>
            </a:r>
            <a:r>
              <a:rPr lang="ru-RU" sz="2400" i="1" dirty="0" smtClean="0">
                <a:latin typeface="Arno Pro Smbd SmText" pitchFamily="18" charset="0"/>
              </a:rPr>
              <a:t> — </a:t>
            </a:r>
            <a:r>
              <a:rPr lang="ru-RU" sz="2400" i="1" dirty="0" err="1" smtClean="0">
                <a:latin typeface="Arno Pro Smbd SmText" pitchFamily="18" charset="0"/>
              </a:rPr>
              <a:t>соматогамія</a:t>
            </a:r>
            <a:r>
              <a:rPr lang="ru-RU" sz="2400" i="1" dirty="0" smtClean="0">
                <a:latin typeface="Arno Pro Smbd SmText" pitchFamily="18" charset="0"/>
              </a:rPr>
              <a:t>. Вона </a:t>
            </a:r>
            <a:r>
              <a:rPr lang="ru-RU" sz="2400" i="1" dirty="0" err="1" smtClean="0">
                <a:latin typeface="Arno Pro Smbd SmText" pitchFamily="18" charset="0"/>
              </a:rPr>
              <a:t>відбувається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або</a:t>
            </a:r>
            <a:r>
              <a:rPr lang="ru-RU" sz="2400" i="1" dirty="0" smtClean="0">
                <a:latin typeface="Arno Pro Smbd SmText" pitchFamily="18" charset="0"/>
              </a:rPr>
              <a:t> шляхом </a:t>
            </a:r>
            <a:r>
              <a:rPr lang="ru-RU" sz="2400" i="1" dirty="0" err="1" smtClean="0">
                <a:latin typeface="Arno Pro Smbd SmText" pitchFamily="18" charset="0"/>
              </a:rPr>
              <a:t>злиття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двох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вегетативних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клітин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гаплоїдного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міцелію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err="1" smtClean="0">
                <a:latin typeface="Arno Pro Smbd SmText" pitchFamily="18" charset="0"/>
              </a:rPr>
              <a:t>або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двох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базидіоспор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чи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продуктів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їх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брунькування</a:t>
            </a:r>
            <a:r>
              <a:rPr lang="ru-RU" sz="2400" i="1" dirty="0" smtClean="0">
                <a:latin typeface="Arno Pro Smbd SmText" pitchFamily="18" charset="0"/>
              </a:rPr>
              <a:t>. </a:t>
            </a:r>
            <a:r>
              <a:rPr lang="ru-RU" sz="2400" i="1" dirty="0" err="1" smtClean="0">
                <a:latin typeface="Arno Pro Smbd SmText" pitchFamily="18" charset="0"/>
              </a:rPr>
              <a:t>Клітини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err="1" smtClean="0">
                <a:latin typeface="Arno Pro Smbd SmText" pitchFamily="18" charset="0"/>
              </a:rPr>
              <a:t>що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беруть</a:t>
            </a:r>
            <a:r>
              <a:rPr lang="ru-RU" sz="2400" i="1" dirty="0" smtClean="0">
                <a:latin typeface="Arno Pro Smbd SmText" pitchFamily="18" charset="0"/>
              </a:rPr>
              <a:t> участь у </a:t>
            </a:r>
            <a:r>
              <a:rPr lang="ru-RU" sz="2400" i="1" dirty="0" err="1" smtClean="0">
                <a:latin typeface="Arno Pro Smbd SmText" pitchFamily="18" charset="0"/>
              </a:rPr>
              <a:t>копуляції</a:t>
            </a:r>
            <a:r>
              <a:rPr lang="ru-RU" sz="2400" i="1" dirty="0" smtClean="0">
                <a:latin typeface="Arno Pro Smbd SmText" pitchFamily="18" charset="0"/>
              </a:rPr>
              <a:t>, </a:t>
            </a:r>
            <a:r>
              <a:rPr lang="ru-RU" sz="2400" i="1" dirty="0" err="1" smtClean="0">
                <a:latin typeface="Arno Pro Smbd SmText" pitchFamily="18" charset="0"/>
              </a:rPr>
              <a:t>переважно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мають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різні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статеві</a:t>
            </a:r>
            <a:r>
              <a:rPr lang="ru-RU" sz="2400" i="1" dirty="0" smtClean="0">
                <a:latin typeface="Arno Pro Smbd SmText" pitchFamily="18" charset="0"/>
              </a:rPr>
              <a:t> знаки: «+» та «-». </a:t>
            </a:r>
            <a:endParaRPr lang="uk-UA" sz="2400" i="1" dirty="0" smtClean="0">
              <a:latin typeface="Arno Pro Smbd SmText" pitchFamily="18" charset="0"/>
            </a:endParaRPr>
          </a:p>
        </p:txBody>
      </p:sp>
      <p:pic>
        <p:nvPicPr>
          <p:cNvPr id="7" name="Picture 6" descr="Basidie-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700808"/>
            <a:ext cx="2736850" cy="27606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40152" y="4221088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 err="1" smtClean="0"/>
              <a:t>Схематичне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базидії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базидіоспорами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гіфах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міцелію</a:t>
            </a:r>
            <a:r>
              <a:rPr lang="ru-RU" sz="1400" dirty="0" smtClean="0"/>
              <a:t> 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Запліднення у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Arno Pro Smbd SmText" pitchFamily="18" charset="0"/>
              </a:rPr>
              <a:t>Являє собою злиття яйцеклітини і сперматозоїда.</a:t>
            </a:r>
          </a:p>
          <a:p>
            <a:r>
              <a:rPr lang="uk-UA" sz="2400" i="1" dirty="0" smtClean="0">
                <a:latin typeface="Arno Pro Smbd SmText" pitchFamily="18" charset="0"/>
              </a:rPr>
              <a:t>Після потрапляння генетичної інформації сперматозоїда у яйцеклітину (генетичні матеріали поєднуються) – утворюється зигота.</a:t>
            </a:r>
            <a:endParaRPr lang="ru-RU" sz="2400" i="1" dirty="0" smtClean="0">
              <a:latin typeface="Arno Pro Smbd SmText" pitchFamily="18" charset="0"/>
            </a:endParaRPr>
          </a:p>
        </p:txBody>
      </p:sp>
      <p:pic>
        <p:nvPicPr>
          <p:cNvPr id="22532" name="Picture 4" descr="http://school.xvatit.com/images/thumb/0/00/3.3..JPG/140px-3.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1440160" cy="5328592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commons/thumb/8/81/Gray3.png/291px-Gra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81475"/>
            <a:ext cx="27717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Arno Pro Smbd SmText" pitchFamily="18" charset="0"/>
              </a:rPr>
              <a:t>Дякую </a:t>
            </a:r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Arno Pro Smbd SmText" pitchFamily="18" charset="0"/>
              </a:rPr>
              <a:t>з</a:t>
            </a:r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Arno Pro Smbd SmText" pitchFamily="18" charset="0"/>
              </a:rPr>
              <a:t>а увагу</a:t>
            </a:r>
            <a:endParaRPr lang="uk-UA" sz="8000" dirty="0">
              <a:solidFill>
                <a:schemeClr val="accent5">
                  <a:lumMod val="75000"/>
                </a:schemeClr>
              </a:solidFill>
              <a:latin typeface="Arno Pro Smbd SmTex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відбувається запліднення?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Запліднення це:</a:t>
            </a:r>
            <a:endParaRPr lang="uk-UA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>
                <a:latin typeface="Arno Pro Smbd SmText" pitchFamily="18" charset="0"/>
              </a:rPr>
              <a:t>Це основна форма статевого процесу</a:t>
            </a:r>
          </a:p>
          <a:p>
            <a:pPr>
              <a:buFontTx/>
              <a:buChar char="-"/>
            </a:pPr>
            <a:r>
              <a:rPr lang="ru-RU" dirty="0" smtClean="0">
                <a:latin typeface="Arno Pro Smbd SmText" pitchFamily="18" charset="0"/>
              </a:rPr>
              <a:t>В </a:t>
            </a:r>
            <a:r>
              <a:rPr lang="ru-RU" dirty="0" err="1" smtClean="0">
                <a:latin typeface="Arno Pro Smbd SmText" pitchFamily="18" charset="0"/>
              </a:rPr>
              <a:t>основі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лежить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процес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злиття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чоловічої</a:t>
            </a:r>
            <a:r>
              <a:rPr lang="ru-RU" dirty="0" smtClean="0">
                <a:latin typeface="Arno Pro Smbd SmText" pitchFamily="18" charset="0"/>
              </a:rPr>
              <a:t> та </a:t>
            </a:r>
            <a:r>
              <a:rPr lang="ru-RU" dirty="0" err="1" smtClean="0">
                <a:latin typeface="Arno Pro Smbd SmText" pitchFamily="18" charset="0"/>
              </a:rPr>
              <a:t>жіночої</a:t>
            </a:r>
            <a:r>
              <a:rPr lang="ru-RU" dirty="0" smtClean="0">
                <a:latin typeface="Arno Pro Smbd SmText" pitchFamily="18" charset="0"/>
              </a:rPr>
              <a:t> гамет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Arno Pro Smbd SmText" pitchFamily="18" charset="0"/>
              </a:rPr>
              <a:t>Внаслідок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запліднення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утворюється</a:t>
            </a:r>
            <a:r>
              <a:rPr lang="ru-RU" dirty="0" smtClean="0">
                <a:latin typeface="Arno Pro Smbd SmText" pitchFamily="18" charset="0"/>
              </a:rPr>
              <a:t> зигота, яка </a:t>
            </a:r>
            <a:r>
              <a:rPr lang="ru-RU" dirty="0" err="1" smtClean="0">
                <a:latin typeface="Arno Pro Smbd SmText" pitchFamily="18" charset="0"/>
              </a:rPr>
              <a:t>дає</a:t>
            </a:r>
            <a:r>
              <a:rPr lang="ru-RU" dirty="0" smtClean="0">
                <a:latin typeface="Arno Pro Smbd SmText" pitchFamily="18" charset="0"/>
              </a:rPr>
              <a:t> початок новому </a:t>
            </a:r>
            <a:r>
              <a:rPr lang="ru-RU" dirty="0" err="1" smtClean="0">
                <a:latin typeface="Arno Pro Smbd SmText" pitchFamily="18" charset="0"/>
              </a:rPr>
              <a:t>організмові</a:t>
            </a:r>
            <a:r>
              <a:rPr lang="ru-RU" dirty="0" smtClean="0">
                <a:latin typeface="Arno Pro Smbd SmText" pitchFamily="18" charset="0"/>
              </a:rPr>
              <a:t>.</a:t>
            </a:r>
            <a:r>
              <a:rPr lang="ru-RU" sz="2800" dirty="0" smtClean="0">
                <a:latin typeface="Arno Pro Smbd SmText" pitchFamily="18" charset="0"/>
              </a:rPr>
              <a:t>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5052p224-a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513770"/>
            <a:ext cx="4355976" cy="5344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Запліднення у нижчих рослин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У багатоклітинних водоростей гамети утворюються у статевих органах – гаметангіях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132856"/>
            <a:ext cx="3059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no Pro Smbd SmText" pitchFamily="18" charset="0"/>
              </a:rPr>
              <a:t>1 - </a:t>
            </a:r>
            <a:r>
              <a:rPr lang="uk-UA" sz="2400" dirty="0" err="1" smtClean="0">
                <a:latin typeface="Arno Pro Smbd SmText" pitchFamily="18" charset="0"/>
              </a:rPr>
              <a:t>сценедесмус</a:t>
            </a:r>
            <a:r>
              <a:rPr lang="uk-UA" sz="2400" dirty="0" smtClean="0">
                <a:latin typeface="Arno Pro Smbd SmText" pitchFamily="18" charset="0"/>
              </a:rPr>
              <a:t>; </a:t>
            </a:r>
            <a:endParaRPr lang="uk-UA" sz="2400" dirty="0" smtClean="0">
              <a:latin typeface="Arno Pro Smbd SmText" pitchFamily="18" charset="0"/>
            </a:endParaRPr>
          </a:p>
          <a:p>
            <a:r>
              <a:rPr lang="uk-UA" sz="2400" dirty="0" smtClean="0">
                <a:latin typeface="Arno Pro Smbd SmText" pitchFamily="18" charset="0"/>
              </a:rPr>
              <a:t>2 </a:t>
            </a:r>
            <a:r>
              <a:rPr lang="uk-UA" sz="2400" dirty="0" smtClean="0">
                <a:latin typeface="Arno Pro Smbd SmText" pitchFamily="18" charset="0"/>
              </a:rPr>
              <a:t>- </a:t>
            </a:r>
            <a:r>
              <a:rPr lang="uk-UA" sz="2400" dirty="0" err="1" smtClean="0">
                <a:latin typeface="Arno Pro Smbd SmText" pitchFamily="18" charset="0"/>
              </a:rPr>
              <a:t>плеврококк</a:t>
            </a:r>
            <a:r>
              <a:rPr lang="uk-UA" sz="2400" dirty="0" smtClean="0">
                <a:latin typeface="Arno Pro Smbd SmText" pitchFamily="18" charset="0"/>
              </a:rPr>
              <a:t>, </a:t>
            </a:r>
          </a:p>
          <a:p>
            <a:r>
              <a:rPr lang="uk-UA" sz="2400" dirty="0" smtClean="0">
                <a:latin typeface="Arno Pro Smbd SmText" pitchFamily="18" charset="0"/>
              </a:rPr>
              <a:t>3 - </a:t>
            </a:r>
            <a:r>
              <a:rPr lang="uk-UA" sz="2400" dirty="0" err="1" smtClean="0">
                <a:latin typeface="Arno Pro Smbd SmText" pitchFamily="18" charset="0"/>
              </a:rPr>
              <a:t>улотрикс</a:t>
            </a:r>
            <a:r>
              <a:rPr lang="uk-UA" sz="2400" dirty="0" smtClean="0">
                <a:latin typeface="Arno Pro Smbd SmText" pitchFamily="18" charset="0"/>
              </a:rPr>
              <a:t>,</a:t>
            </a:r>
          </a:p>
          <a:p>
            <a:r>
              <a:rPr lang="uk-UA" sz="2400" dirty="0" smtClean="0">
                <a:latin typeface="Arno Pro Smbd SmText" pitchFamily="18" charset="0"/>
              </a:rPr>
              <a:t> </a:t>
            </a:r>
            <a:r>
              <a:rPr lang="uk-UA" sz="2400" dirty="0" smtClean="0">
                <a:latin typeface="Arno Pro Smbd SmText" pitchFamily="18" charset="0"/>
              </a:rPr>
              <a:t>4 - </a:t>
            </a:r>
            <a:r>
              <a:rPr lang="uk-UA" sz="2400" dirty="0" err="1" smtClean="0">
                <a:latin typeface="Arno Pro Smbd SmText" pitchFamily="18" charset="0"/>
              </a:rPr>
              <a:t>кладофора</a:t>
            </a:r>
            <a:r>
              <a:rPr lang="uk-UA" sz="2400" dirty="0" smtClean="0">
                <a:latin typeface="Arno Pro Smbd SmText" pitchFamily="18" charset="0"/>
              </a:rPr>
              <a:t> (частина </a:t>
            </a:r>
            <a:r>
              <a:rPr lang="uk-UA" sz="2400" dirty="0" err="1" smtClean="0">
                <a:latin typeface="Arno Pro Smbd SmText" pitchFamily="18" charset="0"/>
              </a:rPr>
              <a:t>таллома</a:t>
            </a:r>
            <a:r>
              <a:rPr lang="uk-UA" sz="2400" dirty="0" smtClean="0">
                <a:latin typeface="Arno Pro Smbd SmText" pitchFamily="18" charset="0"/>
              </a:rPr>
              <a:t>), </a:t>
            </a:r>
          </a:p>
          <a:p>
            <a:r>
              <a:rPr lang="uk-UA" sz="2400" dirty="0" smtClean="0">
                <a:latin typeface="Arno Pro Smbd SmText" pitchFamily="18" charset="0"/>
              </a:rPr>
              <a:t>5 - </a:t>
            </a:r>
            <a:r>
              <a:rPr lang="uk-UA" sz="2400" dirty="0" err="1" smtClean="0">
                <a:latin typeface="Arno Pro Smbd SmText" pitchFamily="18" charset="0"/>
              </a:rPr>
              <a:t>драпарнальдія</a:t>
            </a:r>
            <a:r>
              <a:rPr lang="uk-UA" sz="2400" dirty="0" smtClean="0">
                <a:latin typeface="Arno Pro Smbd SmText" pitchFamily="18" charset="0"/>
              </a:rPr>
              <a:t> (частина </a:t>
            </a:r>
            <a:r>
              <a:rPr lang="uk-UA" sz="2400" dirty="0" err="1" smtClean="0">
                <a:latin typeface="Arno Pro Smbd SmText" pitchFamily="18" charset="0"/>
              </a:rPr>
              <a:t>таллома</a:t>
            </a:r>
            <a:r>
              <a:rPr lang="uk-UA" sz="2400" dirty="0" smtClean="0">
                <a:latin typeface="Arno Pro Smbd SmText" pitchFamily="18" charset="0"/>
              </a:rPr>
              <a:t>); </a:t>
            </a:r>
          </a:p>
          <a:p>
            <a:r>
              <a:rPr lang="uk-UA" sz="2400" dirty="0" smtClean="0">
                <a:latin typeface="Arno Pro Smbd SmText" pitchFamily="18" charset="0"/>
              </a:rPr>
              <a:t>6 - </a:t>
            </a:r>
            <a:r>
              <a:rPr lang="uk-UA" sz="2400" dirty="0" err="1" smtClean="0">
                <a:latin typeface="Arno Pro Smbd SmText" pitchFamily="18" charset="0"/>
              </a:rPr>
              <a:t>колеохете</a:t>
            </a:r>
            <a:r>
              <a:rPr lang="uk-UA" sz="2400" dirty="0" smtClean="0">
                <a:latin typeface="Arno Pro Smbd SmText" pitchFamily="18" charset="0"/>
              </a:rPr>
              <a:t>;</a:t>
            </a:r>
          </a:p>
          <a:p>
            <a:r>
              <a:rPr lang="uk-UA" sz="2400" dirty="0" smtClean="0">
                <a:latin typeface="Arno Pro Smbd SmText" pitchFamily="18" charset="0"/>
              </a:rPr>
              <a:t> </a:t>
            </a:r>
            <a:r>
              <a:rPr lang="uk-UA" sz="2400" dirty="0" smtClean="0">
                <a:latin typeface="Arno Pro Smbd SmText" pitchFamily="18" charset="0"/>
              </a:rPr>
              <a:t>7 - </a:t>
            </a:r>
            <a:r>
              <a:rPr lang="uk-UA" sz="2400" dirty="0" err="1" smtClean="0">
                <a:latin typeface="Arno Pro Smbd SmText" pitchFamily="18" charset="0"/>
              </a:rPr>
              <a:t>гідролапатум</a:t>
            </a:r>
            <a:r>
              <a:rPr lang="uk-UA" sz="2400" dirty="0" smtClean="0">
                <a:latin typeface="Arno Pro Smbd SmText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lamidomonad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212976"/>
            <a:ext cx="3918678" cy="275956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88024" y="3429000"/>
            <a:ext cx="3960440" cy="25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1967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Arno Pro Smbd SmText" pitchFamily="18" charset="0"/>
              </a:rPr>
              <a:t>У одноклітинних водоростей не можуть утворюватися справжні статеві клітини. У них проходе ряд мітотичних поділів з утворенням 2-8 гамет, а потім відбувається мейоз. Розрізняють гамети “+“ та “-”. </a:t>
            </a:r>
            <a:endParaRPr lang="uk-UA" sz="2400" i="1" dirty="0">
              <a:latin typeface="Arno Pro Smbd SmText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Запліднення у нижчих рослин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/>
              <a:t> </a:t>
            </a:r>
            <a:r>
              <a:rPr lang="uk-UA" sz="2400" i="1" dirty="0" smtClean="0">
                <a:latin typeface="Arno Pro Smbd SmText" pitchFamily="18" charset="0"/>
              </a:rPr>
              <a:t>У складніше організованих багатоклітинних водоростей є статеві органи:</a:t>
            </a:r>
          </a:p>
          <a:p>
            <a:r>
              <a:rPr lang="uk-UA" sz="2400" i="1" dirty="0" smtClean="0">
                <a:latin typeface="Arno Pro Smbd SmText" pitchFamily="18" charset="0"/>
              </a:rPr>
              <a:t>Оогонії </a:t>
            </a:r>
            <a:r>
              <a:rPr lang="uk-UA" sz="2400" i="1" dirty="0" smtClean="0">
                <a:latin typeface="Arno Pro Smbd SmText" pitchFamily="18" charset="0"/>
              </a:rPr>
              <a:t>– місце, де утворюються жіночі (великі, нерухомі, без джгутиків гамети) органи.</a:t>
            </a:r>
          </a:p>
          <a:p>
            <a:r>
              <a:rPr lang="uk-UA" sz="2400" i="1" dirty="0" smtClean="0">
                <a:latin typeface="Arno Pro Smbd SmText" pitchFamily="18" charset="0"/>
              </a:rPr>
              <a:t>Антеридії - місце, де утворюються чоловічі (малі, рухомі, з джгутиками гамети) органи.</a:t>
            </a:r>
            <a:endParaRPr lang="uk-UA" sz="2400" i="1" dirty="0">
              <a:latin typeface="Arno Pro Smbd SmText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Запліднення у нижчих рослин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2" name="Picture 4" descr="Вольвокс (Volvox minor). Дочерние колонии внутри материнск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55584"/>
            <a:ext cx="2664296" cy="2502416"/>
          </a:xfrm>
          <a:prstGeom prst="rect">
            <a:avLst/>
          </a:prstGeom>
          <a:noFill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981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16216" y="4005064"/>
            <a:ext cx="1141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Вольвокс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idel-kastro.ru/biology/DevBioV1.files/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019800" cy="4591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Запліднення у нижчих рослин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no Pro Smbd SmText" pitchFamily="18" charset="0"/>
              </a:rPr>
              <a:t>Представники порядку </a:t>
            </a:r>
            <a:r>
              <a:rPr lang="en-US" sz="2400" dirty="0" err="1" smtClean="0">
                <a:latin typeface="Arno Pro Smbd SmText" pitchFamily="18" charset="0"/>
              </a:rPr>
              <a:t>Volvocales</a:t>
            </a:r>
            <a:r>
              <a:rPr lang="en-US" sz="2400" dirty="0" smtClean="0">
                <a:latin typeface="Arno Pro Smbd SmText" pitchFamily="18" charset="0"/>
              </a:rPr>
              <a:t>. </a:t>
            </a:r>
            <a:r>
              <a:rPr lang="uk-UA" sz="2400" dirty="0" smtClean="0">
                <a:latin typeface="Arno Pro Smbd SmText" pitchFamily="18" charset="0"/>
              </a:rPr>
              <a:t>Складність організації зростає від одноклітинної хламідомонади до багатоклітинного </a:t>
            </a:r>
            <a:r>
              <a:rPr lang="uk-UA" sz="2400" dirty="0" err="1" smtClean="0">
                <a:latin typeface="Arno Pro Smbd SmText" pitchFamily="18" charset="0"/>
              </a:rPr>
              <a:t>вольвокса</a:t>
            </a:r>
            <a:r>
              <a:rPr lang="uk-UA" sz="2400" dirty="0" smtClean="0">
                <a:latin typeface="Arno Pro Smbd SmText" pitchFamily="18" charset="0"/>
              </a:rPr>
              <a:t>.</a:t>
            </a:r>
            <a:endParaRPr lang="uk-UA" sz="2400" dirty="0">
              <a:latin typeface="Arno Pro Smbd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Запліднення у нижчих рослин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http://www.fidel-kastro.ru/biology/DevBioV1.files/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40166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7707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no Pro Smbd SmText" pitchFamily="18" charset="0"/>
              </a:rPr>
              <a:t>    </a:t>
            </a:r>
            <a:r>
              <a:rPr lang="ru-RU" sz="2400" dirty="0" err="1" smtClean="0">
                <a:latin typeface="Arno Pro Smbd SmText" pitchFamily="18" charset="0"/>
              </a:rPr>
              <a:t>Безстатеве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розмноження</a:t>
            </a:r>
            <a:r>
              <a:rPr lang="ru-RU" sz="2400" dirty="0" smtClean="0">
                <a:latin typeface="Arno Pro Smbd SmText" pitchFamily="18" charset="0"/>
              </a:rPr>
              <a:t> у </a:t>
            </a:r>
            <a:r>
              <a:rPr lang="en-US" sz="2400" dirty="0" err="1" smtClean="0">
                <a:latin typeface="Arno Pro Smbd SmText" pitchFamily="18" charset="0"/>
              </a:rPr>
              <a:t>Volvocales</a:t>
            </a:r>
            <a:r>
              <a:rPr lang="en-US" sz="2400" dirty="0" smtClean="0">
                <a:latin typeface="Arno Pro Smbd SmText" pitchFamily="18" charset="0"/>
              </a:rPr>
              <a:t>.</a:t>
            </a:r>
            <a:endParaRPr lang="uk-UA" sz="2400" dirty="0" smtClean="0">
              <a:latin typeface="Arno Pro Smbd SmText" pitchFamily="18" charset="0"/>
            </a:endParaRPr>
          </a:p>
          <a:p>
            <a:r>
              <a:rPr lang="en-US" sz="2400" dirty="0" smtClean="0">
                <a:latin typeface="Arno Pro Smbd SmText" pitchFamily="18" charset="0"/>
              </a:rPr>
              <a:t>A</a:t>
            </a:r>
            <a:r>
              <a:rPr lang="en-US" sz="2400" dirty="0" smtClean="0">
                <a:latin typeface="Arno Pro Smbd SmText" pitchFamily="18" charset="0"/>
              </a:rPr>
              <a:t>. </a:t>
            </a:r>
            <a:r>
              <a:rPr lang="ru-RU" sz="2400" dirty="0" err="1" smtClean="0">
                <a:latin typeface="Arno Pro Smbd SmText" pitchFamily="18" charset="0"/>
              </a:rPr>
              <a:t>Зріла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колонія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en-US" sz="2400" dirty="0" err="1" smtClean="0">
                <a:latin typeface="Arno Pro Smbd SmText" pitchFamily="18" charset="0"/>
              </a:rPr>
              <a:t>Eudorina</a:t>
            </a:r>
            <a:r>
              <a:rPr lang="en-US" sz="2400" dirty="0" smtClean="0">
                <a:latin typeface="Arno Pro Smbd SmText" pitchFamily="18" charset="0"/>
              </a:rPr>
              <a:t> elegance. </a:t>
            </a:r>
            <a:endParaRPr lang="uk-UA" sz="2400" dirty="0" smtClean="0">
              <a:latin typeface="Arno Pro Smbd SmText" pitchFamily="18" charset="0"/>
            </a:endParaRPr>
          </a:p>
          <a:p>
            <a:r>
              <a:rPr lang="ru-RU" sz="2400" dirty="0" smtClean="0">
                <a:latin typeface="Arno Pro Smbd SmText" pitchFamily="18" charset="0"/>
              </a:rPr>
              <a:t>Б. </a:t>
            </a:r>
            <a:r>
              <a:rPr lang="ru-RU" sz="2400" dirty="0" err="1" smtClean="0">
                <a:latin typeface="Arno Pro Smbd SmText" pitchFamily="18" charset="0"/>
              </a:rPr>
              <a:t>Кожна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з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клітин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en-US" sz="2400" dirty="0" smtClean="0">
                <a:latin typeface="Arno Pro Smbd SmText" pitchFamily="18" charset="0"/>
              </a:rPr>
              <a:t>E. </a:t>
            </a:r>
            <a:r>
              <a:rPr lang="en-US" sz="2400" dirty="0" err="1" smtClean="0">
                <a:latin typeface="Arno Pro Smbd SmText" pitchFamily="18" charset="0"/>
              </a:rPr>
              <a:t>elegans</a:t>
            </a:r>
            <a:r>
              <a:rPr lang="en-US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ділиться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і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утворює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нову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колонію</a:t>
            </a:r>
            <a:r>
              <a:rPr lang="ru-RU" sz="2400" dirty="0" smtClean="0">
                <a:latin typeface="Arno Pro Smbd SmText" pitchFamily="18" charset="0"/>
              </a:rPr>
              <a:t>. </a:t>
            </a:r>
            <a:endParaRPr lang="ru-RU" sz="2400" dirty="0" smtClean="0">
              <a:latin typeface="Arno Pro Smbd SmText" pitchFamily="18" charset="0"/>
            </a:endParaRPr>
          </a:p>
          <a:p>
            <a:r>
              <a:rPr lang="ru-RU" sz="2400" dirty="0" smtClean="0">
                <a:latin typeface="Arno Pro Smbd SmText" pitchFamily="18" charset="0"/>
              </a:rPr>
              <a:t>В</a:t>
            </a:r>
            <a:r>
              <a:rPr lang="ru-RU" sz="2400" dirty="0" smtClean="0">
                <a:latin typeface="Arno Pro Smbd SmText" pitchFamily="18" charset="0"/>
              </a:rPr>
              <a:t>. </a:t>
            </a:r>
            <a:r>
              <a:rPr lang="ru-RU" sz="2400" dirty="0" err="1" smtClean="0">
                <a:latin typeface="Arno Pro Smbd SmText" pitchFamily="18" charset="0"/>
              </a:rPr>
              <a:t>Зрілий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en-US" sz="2400" dirty="0" err="1" smtClean="0">
                <a:latin typeface="Arno Pro Smbd SmText" pitchFamily="18" charset="0"/>
              </a:rPr>
              <a:t>Volvox</a:t>
            </a:r>
            <a:r>
              <a:rPr lang="en-US" sz="2400" dirty="0" smtClean="0">
                <a:latin typeface="Arno Pro Smbd SmText" pitchFamily="18" charset="0"/>
              </a:rPr>
              <a:t> </a:t>
            </a:r>
            <a:r>
              <a:rPr lang="en-US" sz="2400" dirty="0" err="1" smtClean="0">
                <a:latin typeface="Arno Pro Smbd SmText" pitchFamily="18" charset="0"/>
              </a:rPr>
              <a:t>carieri</a:t>
            </a:r>
            <a:r>
              <a:rPr lang="en-US" sz="2400" dirty="0" smtClean="0">
                <a:latin typeface="Arno Pro Smbd SmText" pitchFamily="18" charset="0"/>
              </a:rPr>
              <a:t>. </a:t>
            </a:r>
            <a:endParaRPr lang="uk-UA" sz="2400" dirty="0" smtClean="0">
              <a:latin typeface="Arno Pro Smbd SmText" pitchFamily="18" charset="0"/>
            </a:endParaRPr>
          </a:p>
          <a:p>
            <a:r>
              <a:rPr lang="ru-RU" sz="2400" dirty="0" smtClean="0">
                <a:latin typeface="Arno Pro Smbd SmText" pitchFamily="18" charset="0"/>
              </a:rPr>
              <a:t>Велика </a:t>
            </a:r>
            <a:r>
              <a:rPr lang="ru-RU" sz="2400" dirty="0" err="1" smtClean="0">
                <a:latin typeface="Arno Pro Smbd SmText" pitchFamily="18" charset="0"/>
              </a:rPr>
              <a:t>частина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клітин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нездатна</a:t>
            </a:r>
            <a:r>
              <a:rPr lang="ru-RU" sz="2400" dirty="0" smtClean="0">
                <a:latin typeface="Arno Pro Smbd SmText" pitchFamily="18" charset="0"/>
              </a:rPr>
              <a:t> до </a:t>
            </a:r>
            <a:r>
              <a:rPr lang="ru-RU" sz="2400" dirty="0" err="1" smtClean="0">
                <a:latin typeface="Arno Pro Smbd SmText" pitchFamily="18" charset="0"/>
              </a:rPr>
              <a:t>розмноження</a:t>
            </a:r>
            <a:r>
              <a:rPr lang="ru-RU" sz="2400" dirty="0" smtClean="0">
                <a:latin typeface="Arno Pro Smbd SmText" pitchFamily="18" charset="0"/>
              </a:rPr>
              <a:t>. </a:t>
            </a:r>
            <a:r>
              <a:rPr lang="ru-RU" sz="2400" dirty="0" err="1" smtClean="0">
                <a:latin typeface="Arno Pro Smbd SmText" pitchFamily="18" charset="0"/>
              </a:rPr>
              <a:t>Статеві</a:t>
            </a:r>
            <a:r>
              <a:rPr lang="ru-RU" sz="2400" dirty="0" smtClean="0">
                <a:latin typeface="Arno Pro Smbd SmText" pitchFamily="18" charset="0"/>
              </a:rPr>
              <a:t> </a:t>
            </a:r>
            <a:r>
              <a:rPr lang="ru-RU" sz="2400" dirty="0" err="1" smtClean="0">
                <a:latin typeface="Arno Pro Smbd SmText" pitchFamily="18" charset="0"/>
              </a:rPr>
              <a:t>клітини</a:t>
            </a:r>
            <a:r>
              <a:rPr lang="ru-RU" sz="2400" dirty="0" smtClean="0">
                <a:latin typeface="Arno Pro Smbd SmText" pitchFamily="18" charset="0"/>
              </a:rPr>
              <a:t> (</a:t>
            </a:r>
            <a:r>
              <a:rPr lang="ru-RU" sz="2400" dirty="0" err="1" smtClean="0">
                <a:latin typeface="Arno Pro Smbd SmText" pitchFamily="18" charset="0"/>
              </a:rPr>
              <a:t>гонідіі</a:t>
            </a:r>
            <a:r>
              <a:rPr lang="ru-RU" sz="2400" dirty="0" smtClean="0">
                <a:latin typeface="Arno Pro Smbd SmText" pitchFamily="18" charset="0"/>
              </a:rPr>
              <a:t>) почали </a:t>
            </a:r>
            <a:r>
              <a:rPr lang="ru-RU" sz="2400" dirty="0" err="1" smtClean="0">
                <a:latin typeface="Arno Pro Smbd SmText" pitchFamily="18" charset="0"/>
              </a:rPr>
              <a:t>ділитися</a:t>
            </a:r>
            <a:r>
              <a:rPr lang="ru-RU" sz="2400" dirty="0" smtClean="0">
                <a:latin typeface="Arno Pro Smbd SmText" pitchFamily="18" charset="0"/>
              </a:rPr>
              <a:t> для </a:t>
            </a:r>
            <a:r>
              <a:rPr lang="ru-RU" sz="2400" dirty="0" err="1" smtClean="0">
                <a:latin typeface="Arno Pro Smbd SmText" pitchFamily="18" charset="0"/>
              </a:rPr>
              <a:t>утворення</a:t>
            </a:r>
            <a:r>
              <a:rPr lang="ru-RU" sz="2400" dirty="0" smtClean="0">
                <a:latin typeface="Arno Pro Smbd SmText" pitchFamily="18" charset="0"/>
              </a:rPr>
              <a:t> нового </a:t>
            </a:r>
            <a:r>
              <a:rPr lang="ru-RU" sz="2400" dirty="0" err="1" smtClean="0">
                <a:latin typeface="Arno Pro Smbd SmText" pitchFamily="18" charset="0"/>
              </a:rPr>
              <a:t>організму</a:t>
            </a:r>
            <a:r>
              <a:rPr lang="ru-RU" sz="2400" dirty="0" smtClean="0">
                <a:latin typeface="Arno Pro Smbd SmText" pitchFamily="18" charset="0"/>
              </a:rPr>
              <a:t>.</a:t>
            </a:r>
            <a:endParaRPr lang="uk-UA" sz="2400" dirty="0">
              <a:latin typeface="Arno Pro Smbd Sm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Запліднення у </a:t>
            </a:r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вищих </a:t>
            </a:r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рослин</a:t>
            </a:r>
            <a:endParaRPr lang="uk-UA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no Pro Smbd SmText" pitchFamily="18" charset="0"/>
              </a:rPr>
              <a:t>У </a:t>
            </a:r>
            <a:r>
              <a:rPr lang="ru-RU" sz="2800" i="1" dirty="0" err="1" smtClean="0">
                <a:latin typeface="Arno Pro Smbd SmText" pitchFamily="18" charset="0"/>
              </a:rPr>
              <a:t>рослин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запліднення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відбувається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після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запилення</a:t>
            </a:r>
            <a:r>
              <a:rPr lang="ru-RU" sz="2800" i="1" dirty="0" smtClean="0">
                <a:latin typeface="Arno Pro Smbd SmText" pitchFamily="18" charset="0"/>
              </a:rPr>
              <a:t>. </a:t>
            </a:r>
            <a:endParaRPr lang="ru-RU" sz="2800" i="1" dirty="0" smtClean="0">
              <a:latin typeface="Arno Pro Smbd SmText" pitchFamily="18" charset="0"/>
            </a:endParaRPr>
          </a:p>
        </p:txBody>
      </p:sp>
      <p:pic>
        <p:nvPicPr>
          <p:cNvPr id="21508" name="Picture 4" descr="http://intranet.tdmu.edu.ua/data/kafedra/internal/pharma_1/classes_stud/uk/pharm/prov_pharm/ptn/%D1%84%D0%B0%D1%80%D0%BC%D0%B0%D1%86%D0%B5%D0%B2%D1%82%D0%B8%D1%87%D0%BD%D0%B0%20%D0%B1%D0%BE%D1%82%D0%B0%D0%BD%D1%96%D0%BA%D0%B0/2%20%D0%BA%D1%83%D1%80%D1%81/08-%D0%9C%D0%BE%D1%80%D1%84%D0%BE%D0%BB%D0%BE%D0%B3%D1%96%D1%8F%20%D0%B3%D0%B5%D0%BD%D0%B5%D1%80%D0%B0%D1%82%D0%B8%D0%B2%D0%BD%D0%B8%D1%85%20%D0%BE%D1%80%D0%B3%D0%B0%D0%BD%D1%96%D0%B2%20%D0%BA%D0%B2%D1%96%D1%82%D0%BA%D0%BE%D0%B2%D0%B8%D1%85%20%D1%80%D0%BE%D1%81%D0%BB%D0%B8%D0%BD.files/image058.gi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1520" y="2420888"/>
            <a:ext cx="6031839" cy="3096344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732240" y="2780928"/>
            <a:ext cx="1972190" cy="22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520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Презентацію підготовив учень 11-м класу Кашпрук Станіслав</vt:lpstr>
      <vt:lpstr>Як відбувається запліднення?</vt:lpstr>
      <vt:lpstr>Запліднення це: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Запліднення у грибів</vt:lpstr>
      <vt:lpstr>Запліднення у грибів - Базіоміцетів</vt:lpstr>
      <vt:lpstr>Запліднення у тварин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відбуваеться запліднення?</dc:title>
  <dc:creator>Stas</dc:creator>
  <cp:lastModifiedBy>Stas Kashpruk</cp:lastModifiedBy>
  <cp:revision>12</cp:revision>
  <dcterms:created xsi:type="dcterms:W3CDTF">2014-02-16T16:22:33Z</dcterms:created>
  <dcterms:modified xsi:type="dcterms:W3CDTF">2014-02-16T18:20:41Z</dcterms:modified>
</cp:coreProperties>
</file>