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E965-948A-4C2A-B0F8-36AF13956C7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B897613-7248-4EC6-90BB-CA92EE20B0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E965-948A-4C2A-B0F8-36AF13956C7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7613-7248-4EC6-90BB-CA92EE20B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E965-948A-4C2A-B0F8-36AF13956C7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7613-7248-4EC6-90BB-CA92EE20B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E965-948A-4C2A-B0F8-36AF13956C7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7613-7248-4EC6-90BB-CA92EE20B0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E965-948A-4C2A-B0F8-36AF13956C7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897613-7248-4EC6-90BB-CA92EE20B0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E965-948A-4C2A-B0F8-36AF13956C7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7613-7248-4EC6-90BB-CA92EE20B0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E965-948A-4C2A-B0F8-36AF13956C7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7613-7248-4EC6-90BB-CA92EE20B0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E965-948A-4C2A-B0F8-36AF13956C7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7613-7248-4EC6-90BB-CA92EE20B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E965-948A-4C2A-B0F8-36AF13956C7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7613-7248-4EC6-90BB-CA92EE20B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E965-948A-4C2A-B0F8-36AF13956C7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7613-7248-4EC6-90BB-CA92EE20B0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E965-948A-4C2A-B0F8-36AF13956C7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897613-7248-4EC6-90BB-CA92EE20B0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47E965-948A-4C2A-B0F8-36AF13956C7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897613-7248-4EC6-90BB-CA92EE20B0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013176"/>
            <a:ext cx="7025208" cy="720080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Підготувала</a:t>
            </a:r>
            <a:br>
              <a:rPr lang="uk-UA" dirty="0" smtClean="0"/>
            </a:br>
            <a:r>
              <a:rPr lang="uk-UA" dirty="0" smtClean="0"/>
              <a:t>Учениця 11 класу</a:t>
            </a:r>
          </a:p>
          <a:p>
            <a:r>
              <a:rPr lang="uk-UA" dirty="0" smtClean="0"/>
              <a:t>Радчук Руслана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Причини </a:t>
            </a:r>
            <a:r>
              <a:rPr lang="ru-RU" sz="3600" b="1" dirty="0" err="1" smtClean="0"/>
              <a:t>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наслідки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деградації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біорізноманіття</a:t>
            </a:r>
            <a:r>
              <a:rPr lang="ru-RU" b="1" dirty="0" smtClean="0"/>
              <a:t> 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557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err="1" smtClean="0">
                <a:solidFill>
                  <a:schemeClr val="bg1"/>
                </a:solidFill>
              </a:rPr>
              <a:t>Швидке</a:t>
            </a:r>
            <a:r>
              <a:rPr lang="ru-RU" sz="4800" b="1" i="1" dirty="0" smtClean="0">
                <a:solidFill>
                  <a:schemeClr val="bg1"/>
                </a:solidFill>
              </a:rPr>
              <a:t> </a:t>
            </a:r>
            <a:r>
              <a:rPr lang="ru-RU" sz="4800" b="1" i="1" dirty="0" err="1" smtClean="0">
                <a:solidFill>
                  <a:schemeClr val="bg1"/>
                </a:solidFill>
              </a:rPr>
              <a:t>зростання</a:t>
            </a:r>
            <a:r>
              <a:rPr lang="ru-RU" sz="4800" b="1" i="1" dirty="0" smtClean="0">
                <a:solidFill>
                  <a:schemeClr val="bg1"/>
                </a:solidFill>
              </a:rPr>
              <a:t> </a:t>
            </a:r>
            <a:r>
              <a:rPr lang="ru-RU" sz="4800" b="1" i="1" dirty="0" err="1" smtClean="0">
                <a:solidFill>
                  <a:schemeClr val="bg1"/>
                </a:solidFill>
              </a:rPr>
              <a:t>населення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2286000"/>
            <a:ext cx="7772400" cy="39513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 </a:t>
            </a:r>
            <a:r>
              <a:rPr lang="ru-RU" b="1" dirty="0" err="1" smtClean="0">
                <a:solidFill>
                  <a:schemeClr val="bg1"/>
                </a:solidFill>
              </a:rPr>
              <a:t>середині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XIX </a:t>
            </a:r>
            <a:r>
              <a:rPr lang="ru-RU" b="1" dirty="0" err="1" smtClean="0">
                <a:solidFill>
                  <a:schemeClr val="bg1"/>
                </a:solidFill>
              </a:rPr>
              <a:t>століття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чисельність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населення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Землі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складала</a:t>
            </a:r>
            <a:r>
              <a:rPr lang="ru-RU" b="1" dirty="0" smtClean="0">
                <a:solidFill>
                  <a:schemeClr val="bg1"/>
                </a:solidFill>
              </a:rPr>
              <a:t> один </a:t>
            </a:r>
            <a:r>
              <a:rPr lang="ru-RU" b="1" dirty="0" err="1" smtClean="0">
                <a:solidFill>
                  <a:schemeClr val="bg1"/>
                </a:solidFill>
              </a:rPr>
              <a:t>мільярд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осіб</a:t>
            </a:r>
            <a:r>
              <a:rPr lang="ru-RU" b="1" dirty="0" smtClean="0">
                <a:solidFill>
                  <a:schemeClr val="bg1"/>
                </a:solidFill>
              </a:rPr>
              <a:t>. Через </a:t>
            </a:r>
            <a:r>
              <a:rPr lang="ru-RU" b="1" dirty="0" err="1" smtClean="0">
                <a:solidFill>
                  <a:schemeClr val="bg1"/>
                </a:solidFill>
              </a:rPr>
              <a:t>півтора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століття</a:t>
            </a:r>
            <a:r>
              <a:rPr lang="ru-RU" b="1" dirty="0" smtClean="0">
                <a:solidFill>
                  <a:schemeClr val="bg1"/>
                </a:solidFill>
              </a:rPr>
              <a:t>, коли </a:t>
            </a:r>
            <a:r>
              <a:rPr lang="ru-RU" b="1" dirty="0" err="1" smtClean="0">
                <a:solidFill>
                  <a:schemeClr val="bg1"/>
                </a:solidFill>
              </a:rPr>
              <a:t>ця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кількість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збільшилася</a:t>
            </a:r>
            <a:r>
              <a:rPr lang="ru-RU" b="1" dirty="0" smtClean="0">
                <a:solidFill>
                  <a:schemeClr val="bg1"/>
                </a:solidFill>
              </a:rPr>
              <a:t> до шести </a:t>
            </a:r>
            <a:r>
              <a:rPr lang="ru-RU" b="1" dirty="0" err="1" smtClean="0">
                <a:solidFill>
                  <a:schemeClr val="bg1"/>
                </a:solidFill>
              </a:rPr>
              <a:t>мільярдів</a:t>
            </a:r>
            <a:r>
              <a:rPr lang="ru-RU" b="1" dirty="0" smtClean="0">
                <a:solidFill>
                  <a:schemeClr val="bg1"/>
                </a:solidFill>
              </a:rPr>
              <a:t>, люди стали </a:t>
            </a:r>
            <a:r>
              <a:rPr lang="ru-RU" b="1" dirty="0" err="1" smtClean="0">
                <a:solidFill>
                  <a:schemeClr val="bg1"/>
                </a:solidFill>
              </a:rPr>
              <a:t>замислюватися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b="1" dirty="0" smtClean="0">
                <a:solidFill>
                  <a:schemeClr val="bg1"/>
                </a:solidFill>
              </a:rPr>
              <a:t> ними </a:t>
            </a:r>
            <a:r>
              <a:rPr lang="ru-RU" b="1" dirty="0" err="1" smtClean="0">
                <a:solidFill>
                  <a:schemeClr val="bg1"/>
                </a:solidFill>
              </a:rPr>
              <a:t>природних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ресурсів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перевищує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допустимі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норми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Населення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нашої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планети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невпинно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зростає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кожним</a:t>
            </a:r>
            <a:r>
              <a:rPr lang="ru-RU" b="1" dirty="0" smtClean="0">
                <a:solidFill>
                  <a:schemeClr val="bg1"/>
                </a:solidFill>
              </a:rPr>
              <a:t> роком </a:t>
            </a:r>
            <a:r>
              <a:rPr lang="ru-RU" b="1" dirty="0" err="1" smtClean="0">
                <a:solidFill>
                  <a:schemeClr val="bg1"/>
                </a:solidFill>
              </a:rPr>
              <a:t>темпи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витіснення</a:t>
            </a:r>
            <a:r>
              <a:rPr lang="ru-RU" b="1" dirty="0" smtClean="0">
                <a:solidFill>
                  <a:schemeClr val="bg1"/>
                </a:solidFill>
              </a:rPr>
              <a:t> нами </a:t>
            </a:r>
            <a:r>
              <a:rPr lang="ru-RU" b="1" dirty="0" err="1" smtClean="0">
                <a:solidFill>
                  <a:schemeClr val="bg1"/>
                </a:solidFill>
              </a:rPr>
              <a:t>різних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видів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тварин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викликає</a:t>
            </a:r>
            <a:r>
              <a:rPr lang="ru-RU" b="1" dirty="0" smtClean="0">
                <a:solidFill>
                  <a:schemeClr val="bg1"/>
                </a:solidFill>
              </a:rPr>
              <a:t> все </a:t>
            </a:r>
            <a:r>
              <a:rPr lang="ru-RU" b="1" dirty="0" err="1" smtClean="0">
                <a:solidFill>
                  <a:schemeClr val="bg1"/>
                </a:solidFill>
              </a:rPr>
              <a:t>більше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тривоги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jankoy.org.ua/wp-content/uploads/2013/07/global-noe-potepl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</a:rPr>
              <a:t>З</a:t>
            </a:r>
            <a:r>
              <a:rPr lang="ru-RU" sz="4800" b="1" i="1" dirty="0" err="1" smtClean="0">
                <a:solidFill>
                  <a:schemeClr val="bg1"/>
                </a:solidFill>
              </a:rPr>
              <a:t>агроза</a:t>
            </a:r>
            <a:r>
              <a:rPr lang="ru-RU" sz="4800" b="1" i="1" dirty="0" smtClean="0">
                <a:solidFill>
                  <a:schemeClr val="bg1"/>
                </a:solidFill>
              </a:rPr>
              <a:t> глобального </a:t>
            </a:r>
            <a:r>
              <a:rPr lang="ru-RU" sz="4800" b="1" i="1" dirty="0" err="1" smtClean="0">
                <a:solidFill>
                  <a:schemeClr val="bg1"/>
                </a:solidFill>
              </a:rPr>
              <a:t>потепління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988840"/>
            <a:ext cx="7772400" cy="4572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Згідно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оцінками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Міжурядової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комісії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кліматичних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змін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протягом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останнього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століття</a:t>
            </a:r>
            <a:r>
              <a:rPr lang="ru-RU" b="1" dirty="0" smtClean="0">
                <a:solidFill>
                  <a:schemeClr val="bg1"/>
                </a:solidFill>
              </a:rPr>
              <a:t> температура на </a:t>
            </a:r>
            <a:r>
              <a:rPr lang="ru-RU" b="1" dirty="0" err="1" smtClean="0">
                <a:solidFill>
                  <a:schemeClr val="bg1"/>
                </a:solidFill>
              </a:rPr>
              <a:t>Землі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може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підвищитися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</a:t>
            </a:r>
            <a:r>
              <a:rPr lang="ru-RU" b="1" dirty="0" smtClean="0">
                <a:solidFill>
                  <a:schemeClr val="bg1"/>
                </a:solidFill>
              </a:rPr>
              <a:t> 3,5 градуса за </a:t>
            </a:r>
            <a:r>
              <a:rPr lang="ru-RU" b="1" dirty="0" err="1" smtClean="0">
                <a:solidFill>
                  <a:schemeClr val="bg1"/>
                </a:solidFill>
              </a:rPr>
              <a:t>Цельсієм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Таке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різке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потепління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може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викликати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зникнення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деяких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видів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тварин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рослин</a:t>
            </a:r>
            <a:r>
              <a:rPr lang="ru-RU" b="1" dirty="0" smtClean="0">
                <a:solidFill>
                  <a:schemeClr val="bg1"/>
                </a:solidFill>
              </a:rPr>
              <a:t>. За </a:t>
            </a:r>
            <a:r>
              <a:rPr lang="ru-RU" b="1" dirty="0" err="1" smtClean="0">
                <a:solidFill>
                  <a:schemeClr val="bg1"/>
                </a:solidFill>
              </a:rPr>
              <a:t>даними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досліджень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підвищення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температури</a:t>
            </a:r>
            <a:r>
              <a:rPr lang="ru-RU" b="1" dirty="0" smtClean="0">
                <a:solidFill>
                  <a:schemeClr val="bg1"/>
                </a:solidFill>
              </a:rPr>
              <a:t> води — одна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при­чин </a:t>
            </a:r>
            <a:r>
              <a:rPr lang="ru-RU" b="1" dirty="0" err="1" smtClean="0">
                <a:solidFill>
                  <a:schemeClr val="bg1"/>
                </a:solidFill>
              </a:rPr>
              <a:t>загибелі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коралових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рифів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які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середовищем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життя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багатьох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морських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організмів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solidFill>
                  <a:schemeClr val="tx1"/>
                </a:solidFill>
              </a:rPr>
              <a:t>Загроза</a:t>
            </a:r>
            <a:r>
              <a:rPr lang="ru-RU" sz="4800" b="1" dirty="0" smtClean="0">
                <a:solidFill>
                  <a:schemeClr val="tx1"/>
                </a:solidFill>
              </a:rPr>
              <a:t> глобального </a:t>
            </a:r>
            <a:r>
              <a:rPr lang="ru-RU" sz="4800" b="1" dirty="0" err="1" smtClean="0">
                <a:solidFill>
                  <a:schemeClr val="tx1"/>
                </a:solidFill>
              </a:rPr>
              <a:t>потепління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За </a:t>
            </a:r>
            <a:r>
              <a:rPr lang="ru-RU" b="1" dirty="0" err="1" smtClean="0"/>
              <a:t>оцінками</a:t>
            </a:r>
            <a:r>
              <a:rPr lang="ru-RU" b="1" dirty="0" smtClean="0"/>
              <a:t> </a:t>
            </a:r>
            <a:r>
              <a:rPr lang="ru-RU" b="1" dirty="0" err="1" smtClean="0"/>
              <a:t>вчених</a:t>
            </a:r>
            <a:r>
              <a:rPr lang="ru-RU" b="1" dirty="0" smtClean="0"/>
              <a:t>, </a:t>
            </a:r>
            <a:r>
              <a:rPr lang="ru-RU" b="1" dirty="0" err="1" smtClean="0"/>
              <a:t>підняття</a:t>
            </a:r>
            <a:r>
              <a:rPr lang="ru-RU" b="1" dirty="0" smtClean="0"/>
              <a:t> </a:t>
            </a:r>
            <a:r>
              <a:rPr lang="ru-RU" b="1" dirty="0" err="1" smtClean="0"/>
              <a:t>рівня</a:t>
            </a:r>
            <a:r>
              <a:rPr lang="ru-RU" b="1" dirty="0" smtClean="0"/>
              <a:t> </a:t>
            </a:r>
            <a:r>
              <a:rPr lang="ru-RU" b="1" dirty="0" err="1" smtClean="0"/>
              <a:t>Світового</a:t>
            </a:r>
            <a:r>
              <a:rPr lang="ru-RU" b="1" dirty="0" smtClean="0"/>
              <a:t> океану на 1 м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призвести</a:t>
            </a:r>
            <a:r>
              <a:rPr lang="ru-RU" b="1" dirty="0" smtClean="0"/>
              <a:t> до </a:t>
            </a:r>
            <a:r>
              <a:rPr lang="ru-RU" b="1" dirty="0" err="1" smtClean="0"/>
              <a:t>затоплення</a:t>
            </a:r>
            <a:r>
              <a:rPr lang="ru-RU" b="1" dirty="0" smtClean="0"/>
              <a:t> великих </a:t>
            </a:r>
            <a:r>
              <a:rPr lang="ru-RU" b="1" dirty="0" err="1" smtClean="0"/>
              <a:t>прибережних</a:t>
            </a:r>
            <a:r>
              <a:rPr lang="ru-RU" b="1" dirty="0" smtClean="0"/>
              <a:t> </a:t>
            </a:r>
            <a:r>
              <a:rPr lang="ru-RU" b="1" dirty="0" err="1" smtClean="0"/>
              <a:t>ділянок</a:t>
            </a:r>
            <a:r>
              <a:rPr lang="ru-RU" b="1" dirty="0" smtClean="0"/>
              <a:t> </a:t>
            </a:r>
            <a:r>
              <a:rPr lang="ru-RU" b="1" dirty="0" err="1" smtClean="0"/>
              <a:t>заболочених</a:t>
            </a:r>
            <a:r>
              <a:rPr lang="ru-RU" b="1" dirty="0" smtClean="0"/>
              <a:t> земель, </a:t>
            </a:r>
            <a:r>
              <a:rPr lang="ru-RU" b="1" dirty="0" err="1" smtClean="0"/>
              <a:t>багатих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різноманітною</a:t>
            </a:r>
            <a:r>
              <a:rPr lang="ru-RU" b="1" dirty="0" smtClean="0"/>
              <a:t> флорою та фауною. </a:t>
            </a:r>
            <a:r>
              <a:rPr lang="ru-RU" b="1" dirty="0" err="1" smtClean="0"/>
              <a:t>Деякі</a:t>
            </a:r>
            <a:r>
              <a:rPr lang="ru-RU" b="1" dirty="0" smtClean="0"/>
              <a:t> </a:t>
            </a:r>
            <a:r>
              <a:rPr lang="ru-RU" b="1" dirty="0" err="1" smtClean="0"/>
              <a:t>вчені</a:t>
            </a:r>
            <a:r>
              <a:rPr lang="ru-RU" b="1" dirty="0" smtClean="0"/>
              <a:t> </a:t>
            </a:r>
            <a:r>
              <a:rPr lang="ru-RU" b="1" dirty="0" err="1" smtClean="0"/>
              <a:t>вважають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глобальне</a:t>
            </a:r>
            <a:r>
              <a:rPr lang="ru-RU" b="1" dirty="0" smtClean="0"/>
              <a:t> </a:t>
            </a:r>
            <a:r>
              <a:rPr lang="ru-RU" b="1" dirty="0" err="1" smtClean="0"/>
              <a:t>потепління</a:t>
            </a:r>
            <a:r>
              <a:rPr lang="ru-RU" b="1" dirty="0" smtClean="0"/>
              <a:t> </a:t>
            </a:r>
            <a:r>
              <a:rPr lang="ru-RU" b="1" dirty="0" err="1" smtClean="0"/>
              <a:t>викличе</a:t>
            </a:r>
            <a:r>
              <a:rPr lang="ru-RU" b="1" dirty="0" smtClean="0"/>
              <a:t> </a:t>
            </a:r>
            <a:r>
              <a:rPr lang="ru-RU" b="1" dirty="0" err="1" smtClean="0"/>
              <a:t>танення</a:t>
            </a:r>
            <a:r>
              <a:rPr lang="ru-RU" b="1" dirty="0" smtClean="0"/>
              <a:t> </a:t>
            </a:r>
            <a:r>
              <a:rPr lang="ru-RU" b="1" dirty="0" err="1" smtClean="0"/>
              <a:t>льодового</a:t>
            </a:r>
            <a:r>
              <a:rPr lang="ru-RU" b="1" dirty="0" smtClean="0"/>
              <a:t> </a:t>
            </a:r>
            <a:r>
              <a:rPr lang="ru-RU" b="1" dirty="0" err="1" smtClean="0"/>
              <a:t>покриву</a:t>
            </a:r>
            <a:r>
              <a:rPr lang="ru-RU" b="1" dirty="0" smtClean="0"/>
              <a:t> </a:t>
            </a:r>
            <a:r>
              <a:rPr lang="ru-RU" b="1" dirty="0" err="1" smtClean="0"/>
              <a:t>Гренландії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Антарктиди</a:t>
            </a:r>
            <a:r>
              <a:rPr lang="ru-RU" b="1" dirty="0" smtClean="0"/>
              <a:t>, а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загрожує</a:t>
            </a:r>
            <a:r>
              <a:rPr lang="ru-RU" b="1" dirty="0" smtClean="0"/>
              <a:t> </a:t>
            </a:r>
            <a:r>
              <a:rPr lang="ru-RU" b="1" dirty="0" err="1" smtClean="0"/>
              <a:t>екологічною</a:t>
            </a:r>
            <a:r>
              <a:rPr lang="ru-RU" b="1" dirty="0" smtClean="0"/>
              <a:t> катастрофою.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chemeClr val="tx1"/>
                </a:solidFill>
              </a:rPr>
              <a:t>Наслідки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2204864"/>
            <a:ext cx="7772400" cy="3493368"/>
          </a:xfrm>
        </p:spPr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ru-RU" b="1" dirty="0" smtClean="0"/>
              <a:t>- </a:t>
            </a:r>
            <a:r>
              <a:rPr lang="ru-RU" b="1" dirty="0" err="1" smtClean="0"/>
              <a:t>зменшення</a:t>
            </a:r>
            <a:r>
              <a:rPr lang="ru-RU" b="1" dirty="0" smtClean="0"/>
              <a:t> видового </a:t>
            </a:r>
            <a:r>
              <a:rPr lang="ru-RU" b="1" dirty="0" err="1" smtClean="0"/>
              <a:t>різноманіття</a:t>
            </a:r>
            <a:endParaRPr lang="ru-RU" b="1" dirty="0" smtClean="0"/>
          </a:p>
          <a:p>
            <a:pPr algn="ctr">
              <a:buFont typeface="Wingdings" pitchFamily="2" charset="2"/>
              <a:buChar char="q"/>
            </a:pPr>
            <a:r>
              <a:rPr lang="ru-RU" b="1" dirty="0" smtClean="0"/>
              <a:t>- </a:t>
            </a:r>
            <a:r>
              <a:rPr lang="ru-RU" b="1" dirty="0" err="1" smtClean="0"/>
              <a:t>порушення</a:t>
            </a:r>
            <a:r>
              <a:rPr lang="ru-RU" b="1" dirty="0" smtClean="0"/>
              <a:t> </a:t>
            </a:r>
            <a:r>
              <a:rPr lang="ru-RU" b="1" dirty="0" err="1" smtClean="0"/>
              <a:t>природнього</a:t>
            </a:r>
            <a:r>
              <a:rPr lang="ru-RU" b="1" dirty="0" smtClean="0"/>
              <a:t> балансу</a:t>
            </a:r>
          </a:p>
          <a:p>
            <a:pPr algn="ctr">
              <a:buFont typeface="Wingdings" pitchFamily="2" charset="2"/>
              <a:buChar char="q"/>
            </a:pPr>
            <a:r>
              <a:rPr lang="ru-RU" b="1" dirty="0" smtClean="0"/>
              <a:t>- </a:t>
            </a:r>
            <a:r>
              <a:rPr lang="ru-RU" b="1" dirty="0" err="1" smtClean="0"/>
              <a:t>втрата</a:t>
            </a:r>
            <a:r>
              <a:rPr lang="ru-RU" b="1" dirty="0" smtClean="0"/>
              <a:t> </a:t>
            </a:r>
            <a:r>
              <a:rPr lang="ru-RU" b="1" dirty="0" err="1" smtClean="0"/>
              <a:t>певних</a:t>
            </a:r>
            <a:r>
              <a:rPr lang="ru-RU" b="1" dirty="0" smtClean="0"/>
              <a:t> </a:t>
            </a:r>
            <a:r>
              <a:rPr lang="ru-RU" b="1" dirty="0" err="1" smtClean="0"/>
              <a:t>генів</a:t>
            </a:r>
            <a:r>
              <a:rPr lang="ru-RU" b="1" dirty="0" smtClean="0"/>
              <a:t> в </a:t>
            </a:r>
            <a:r>
              <a:rPr lang="ru-RU" b="1" dirty="0" err="1" smtClean="0"/>
              <a:t>природі</a:t>
            </a:r>
            <a:endParaRPr lang="ru-RU" b="1" dirty="0" smtClean="0"/>
          </a:p>
          <a:p>
            <a:pPr algn="ctr">
              <a:buFont typeface="Wingdings" pitchFamily="2" charset="2"/>
              <a:buChar char="q"/>
            </a:pPr>
            <a:r>
              <a:rPr lang="ru-RU" b="1" dirty="0" smtClean="0"/>
              <a:t>- </a:t>
            </a:r>
            <a:r>
              <a:rPr lang="ru-RU" b="1" dirty="0" err="1" smtClean="0"/>
              <a:t>нестабільність</a:t>
            </a:r>
            <a:r>
              <a:rPr lang="ru-RU" b="1" dirty="0" smtClean="0"/>
              <a:t> </a:t>
            </a:r>
            <a:r>
              <a:rPr lang="ru-RU" b="1" dirty="0" err="1" smtClean="0"/>
              <a:t>екосистем</a:t>
            </a:r>
            <a:r>
              <a:rPr lang="ru-RU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4.bp.blogspot.com/-Lff2FsYiSNE/TmRbn2kebLI/AAAAAAAAA2w/8yuaDb4u3Og/s1600/Ecosystem-definitio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60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solidFill>
                  <a:schemeClr val="tx1"/>
                </a:solidFill>
              </a:rPr>
              <a:t>Біорізноманіття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У </a:t>
            </a:r>
            <a:r>
              <a:rPr lang="ru-RU" b="1" dirty="0" err="1" smtClean="0"/>
              <a:t>Конвенції</a:t>
            </a:r>
            <a:r>
              <a:rPr lang="ru-RU" b="1" dirty="0" smtClean="0"/>
              <a:t> про </a:t>
            </a:r>
            <a:r>
              <a:rPr lang="ru-RU" b="1" dirty="0" err="1" smtClean="0"/>
              <a:t>охорону</a:t>
            </a:r>
            <a:r>
              <a:rPr lang="ru-RU" b="1" dirty="0" smtClean="0"/>
              <a:t> </a:t>
            </a:r>
            <a:r>
              <a:rPr lang="ru-RU" b="1" dirty="0" err="1" smtClean="0"/>
              <a:t>біологічного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різноманіття</a:t>
            </a:r>
            <a:r>
              <a:rPr lang="ru-RU" b="1" dirty="0" smtClean="0"/>
              <a:t> </a:t>
            </a:r>
            <a:r>
              <a:rPr lang="ru-RU" b="1" dirty="0" err="1" smtClean="0"/>
              <a:t>термін</a:t>
            </a:r>
            <a:r>
              <a:rPr lang="ru-RU" b="1" dirty="0" smtClean="0"/>
              <a:t> «</a:t>
            </a:r>
            <a:r>
              <a:rPr lang="ru-RU" b="1" dirty="0" err="1" smtClean="0"/>
              <a:t>біологічне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різноманіття</a:t>
            </a:r>
            <a:r>
              <a:rPr lang="ru-RU" b="1" dirty="0" smtClean="0"/>
              <a:t>» </a:t>
            </a:r>
            <a:r>
              <a:rPr lang="ru-RU" b="1" dirty="0" err="1" smtClean="0"/>
              <a:t>визначається</a:t>
            </a:r>
            <a:r>
              <a:rPr lang="ru-RU" b="1" dirty="0" smtClean="0"/>
              <a:t> як </a:t>
            </a:r>
            <a:r>
              <a:rPr lang="ru-RU" b="1" dirty="0" err="1" smtClean="0"/>
              <a:t>різноманітність</a:t>
            </a:r>
            <a:r>
              <a:rPr lang="ru-RU" b="1" dirty="0" smtClean="0"/>
              <a:t> </a:t>
            </a:r>
            <a:r>
              <a:rPr lang="ru-RU" b="1" dirty="0" err="1" smtClean="0"/>
              <a:t>живих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організмів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усіх</a:t>
            </a:r>
            <a:r>
              <a:rPr lang="ru-RU" b="1" dirty="0" smtClean="0"/>
              <a:t> </a:t>
            </a:r>
            <a:r>
              <a:rPr lang="ru-RU" b="1" dirty="0" err="1" smtClean="0"/>
              <a:t>джерел</a:t>
            </a:r>
            <a:r>
              <a:rPr lang="ru-RU" b="1" dirty="0" smtClean="0"/>
              <a:t>, </a:t>
            </a:r>
            <a:r>
              <a:rPr lang="ru-RU" b="1" dirty="0" err="1" smtClean="0"/>
              <a:t>включаючи</a:t>
            </a:r>
            <a:r>
              <a:rPr lang="ru-RU" b="1" dirty="0" smtClean="0"/>
              <a:t> </a:t>
            </a:r>
            <a:r>
              <a:rPr lang="ru-RU" b="1" dirty="0" err="1" smtClean="0"/>
              <a:t>наземні</a:t>
            </a:r>
            <a:r>
              <a:rPr lang="ru-RU" b="1" dirty="0" smtClean="0"/>
              <a:t>, </a:t>
            </a:r>
            <a:r>
              <a:rPr lang="ru-RU" b="1" dirty="0" err="1" smtClean="0"/>
              <a:t>морські</a:t>
            </a:r>
            <a:r>
              <a:rPr lang="ru-RU" b="1" dirty="0" smtClean="0"/>
              <a:t> та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водні</a:t>
            </a:r>
            <a:r>
              <a:rPr lang="ru-RU" b="1" dirty="0" smtClean="0"/>
              <a:t> </a:t>
            </a:r>
            <a:r>
              <a:rPr lang="ru-RU" b="1" dirty="0" err="1" smtClean="0"/>
              <a:t>екосистеми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екологічні</a:t>
            </a:r>
            <a:r>
              <a:rPr lang="ru-RU" b="1" dirty="0" smtClean="0"/>
              <a:t> </a:t>
            </a:r>
            <a:r>
              <a:rPr lang="ru-RU" b="1" dirty="0" err="1" smtClean="0"/>
              <a:t>комплекси</a:t>
            </a:r>
            <a:r>
              <a:rPr lang="ru-RU" b="1" dirty="0" smtClean="0"/>
              <a:t>, </a:t>
            </a:r>
            <a:r>
              <a:rPr lang="ru-RU" b="1" dirty="0" err="1" smtClean="0"/>
              <a:t>частиною</a:t>
            </a:r>
            <a:r>
              <a:rPr lang="ru-RU" b="1" dirty="0" smtClean="0"/>
              <a:t> </a:t>
            </a:r>
            <a:r>
              <a:rPr lang="ru-RU" b="1" dirty="0" err="1" smtClean="0"/>
              <a:t>яких</a:t>
            </a:r>
            <a:r>
              <a:rPr lang="ru-RU" b="1" dirty="0" smtClean="0"/>
              <a:t> вони </a:t>
            </a:r>
            <a:r>
              <a:rPr lang="ru-RU" b="1" dirty="0" err="1" smtClean="0"/>
              <a:t>є</a:t>
            </a:r>
            <a:r>
              <a:rPr lang="ru-RU" b="1" dirty="0" smtClean="0"/>
              <a:t>;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поняття</a:t>
            </a:r>
            <a:r>
              <a:rPr lang="ru-RU" b="1" dirty="0" smtClean="0"/>
              <a:t> </a:t>
            </a:r>
            <a:r>
              <a:rPr lang="ru-RU" b="1" dirty="0" err="1" smtClean="0"/>
              <a:t>включає</a:t>
            </a:r>
            <a:r>
              <a:rPr lang="ru-RU" b="1" dirty="0" smtClean="0"/>
              <a:t> в себе </a:t>
            </a:r>
            <a:r>
              <a:rPr lang="ru-RU" b="1" dirty="0" err="1" smtClean="0"/>
              <a:t>різноманітність</a:t>
            </a:r>
            <a:r>
              <a:rPr lang="ru-RU" b="1" dirty="0" smtClean="0"/>
              <a:t> у рамках виду, </a:t>
            </a:r>
            <a:r>
              <a:rPr lang="ru-RU" b="1" dirty="0" err="1" smtClean="0"/>
              <a:t>між</a:t>
            </a:r>
            <a:r>
              <a:rPr lang="ru-RU" b="1" dirty="0" smtClean="0"/>
              <a:t> видами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різноманітність</a:t>
            </a:r>
            <a:r>
              <a:rPr lang="ru-RU" b="1" dirty="0" smtClean="0"/>
              <a:t> </a:t>
            </a:r>
            <a:r>
              <a:rPr lang="ru-RU" b="1" dirty="0" err="1" smtClean="0"/>
              <a:t>екосистем</a:t>
            </a:r>
            <a:r>
              <a:rPr lang="ru-RU" b="1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ics.livejournal.com/yulia_grinhuk/pic/0002a0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chemeClr val="tx1"/>
                </a:solidFill>
              </a:rPr>
              <a:t>Застосування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err="1" smtClean="0">
                <a:solidFill>
                  <a:schemeClr val="tx1"/>
                </a:solidFill>
              </a:rPr>
              <a:t>терміну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Поняття</a:t>
            </a:r>
            <a:r>
              <a:rPr lang="ru-RU" b="1" dirty="0" smtClean="0">
                <a:solidFill>
                  <a:srgbClr val="0070C0"/>
                </a:solidFill>
              </a:rPr>
              <a:t> «</a:t>
            </a:r>
            <a:r>
              <a:rPr lang="ru-RU" b="1" dirty="0" err="1" smtClean="0">
                <a:solidFill>
                  <a:srgbClr val="0070C0"/>
                </a:solidFill>
              </a:rPr>
              <a:t>біорізноманіття</a:t>
            </a:r>
            <a:r>
              <a:rPr lang="ru-RU" b="1" dirty="0" smtClean="0">
                <a:solidFill>
                  <a:srgbClr val="0070C0"/>
                </a:solidFill>
              </a:rPr>
              <a:t>» почало широко </a:t>
            </a:r>
            <a:r>
              <a:rPr lang="ru-RU" b="1" dirty="0" err="1" smtClean="0">
                <a:solidFill>
                  <a:srgbClr val="0070C0"/>
                </a:solidFill>
              </a:rPr>
              <a:t>застосовуватися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після</a:t>
            </a:r>
            <a:r>
              <a:rPr lang="ru-RU" b="1" dirty="0" smtClean="0">
                <a:solidFill>
                  <a:srgbClr val="0070C0"/>
                </a:solidFill>
              </a:rPr>
              <a:t> того, як 1986 року в США </a:t>
            </a:r>
            <a:r>
              <a:rPr lang="ru-RU" b="1" dirty="0" err="1" smtClean="0">
                <a:solidFill>
                  <a:srgbClr val="0070C0"/>
                </a:solidFill>
              </a:rPr>
              <a:t>відбувся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Національний</a:t>
            </a:r>
            <a:r>
              <a:rPr lang="ru-RU" b="1" dirty="0" smtClean="0">
                <a:solidFill>
                  <a:srgbClr val="0070C0"/>
                </a:solidFill>
              </a:rPr>
              <a:t> форум </a:t>
            </a:r>
            <a:r>
              <a:rPr lang="ru-RU" b="1" dirty="0" err="1" smtClean="0">
                <a:solidFill>
                  <a:srgbClr val="0070C0"/>
                </a:solidFill>
              </a:rPr>
              <a:t>з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біорізноманіття</a:t>
            </a:r>
            <a:r>
              <a:rPr lang="ru-RU" b="1" dirty="0" smtClean="0">
                <a:solidFill>
                  <a:srgbClr val="0070C0"/>
                </a:solidFill>
              </a:rPr>
              <a:t>, а 1988 року за результатами </a:t>
            </a:r>
            <a:r>
              <a:rPr lang="ru-RU" b="1" dirty="0" err="1" smtClean="0">
                <a:solidFill>
                  <a:srgbClr val="0070C0"/>
                </a:solidFill>
              </a:rPr>
              <a:t>його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діяльності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відомий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американський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біолог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Едвард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Вілсон</a:t>
            </a:r>
            <a:r>
              <a:rPr lang="ru-RU" b="1" dirty="0" smtClean="0">
                <a:solidFill>
                  <a:srgbClr val="0070C0"/>
                </a:solidFill>
              </a:rPr>
              <a:t> видав книжку «</a:t>
            </a:r>
            <a:r>
              <a:rPr lang="ru-RU" b="1" dirty="0" err="1" smtClean="0">
                <a:solidFill>
                  <a:srgbClr val="0070C0"/>
                </a:solidFill>
              </a:rPr>
              <a:t>Біорізноманіття</a:t>
            </a:r>
            <a:r>
              <a:rPr lang="ru-RU" b="1" dirty="0" smtClean="0">
                <a:solidFill>
                  <a:srgbClr val="0070C0"/>
                </a:solidFill>
              </a:rPr>
              <a:t>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dok.znaimo.com.ua/pars_docs/refs/1/736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300" b="1" dirty="0" smtClean="0">
                <a:solidFill>
                  <a:schemeClr val="tx1"/>
                </a:solidFill>
              </a:rPr>
              <a:t>Причини </a:t>
            </a:r>
            <a:r>
              <a:rPr lang="ru-RU" sz="5300" b="1" dirty="0" err="1" smtClean="0">
                <a:solidFill>
                  <a:schemeClr val="tx1"/>
                </a:solidFill>
              </a:rPr>
              <a:t>деградації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772816"/>
            <a:ext cx="7772400" cy="367092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i="1" dirty="0" err="1" smtClean="0"/>
              <a:t>Руйнування</a:t>
            </a:r>
            <a:r>
              <a:rPr lang="ru-RU" b="1" i="1" dirty="0" smtClean="0"/>
              <a:t> природного </a:t>
            </a:r>
            <a:r>
              <a:rPr lang="ru-RU" b="1" i="1" dirty="0" err="1" smtClean="0"/>
              <a:t>середовища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життя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i="1" dirty="0" err="1" smtClean="0"/>
              <a:t>Чужорідні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види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i="1" dirty="0" err="1" smtClean="0"/>
              <a:t>Надмірна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експлуатація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природних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ресурсів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i="1" dirty="0" err="1" smtClean="0"/>
              <a:t>Швидке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зростання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населення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i="1" dirty="0" err="1" smtClean="0"/>
              <a:t>Загроза</a:t>
            </a:r>
            <a:r>
              <a:rPr lang="ru-RU" b="1" i="1" dirty="0" smtClean="0"/>
              <a:t> глобального </a:t>
            </a:r>
            <a:r>
              <a:rPr lang="ru-RU" b="1" i="1" dirty="0" err="1" smtClean="0"/>
              <a:t>потепління</a:t>
            </a:r>
            <a:endParaRPr lang="ru-RU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cs.livejournal.com/ingrid_inkeri/pic/0001gs5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731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err="1" smtClean="0">
                <a:solidFill>
                  <a:schemeClr val="bg1"/>
                </a:solidFill>
              </a:rPr>
              <a:t>Руйнування</a:t>
            </a:r>
            <a:r>
              <a:rPr lang="ru-RU" sz="4800" b="1" i="1" dirty="0" smtClean="0">
                <a:solidFill>
                  <a:schemeClr val="bg1"/>
                </a:solidFill>
              </a:rPr>
              <a:t> природного </a:t>
            </a:r>
            <a:r>
              <a:rPr lang="ru-RU" sz="4800" b="1" i="1" dirty="0" err="1" smtClean="0">
                <a:solidFill>
                  <a:schemeClr val="bg1"/>
                </a:solidFill>
              </a:rPr>
              <a:t>середовища</a:t>
            </a:r>
            <a:r>
              <a:rPr lang="ru-RU" sz="4800" b="1" i="1" dirty="0" smtClean="0">
                <a:solidFill>
                  <a:schemeClr val="bg1"/>
                </a:solidFill>
              </a:rPr>
              <a:t> </a:t>
            </a:r>
            <a:r>
              <a:rPr lang="ru-RU" sz="4800" b="1" i="1" dirty="0" err="1" smtClean="0">
                <a:solidFill>
                  <a:schemeClr val="bg1"/>
                </a:solidFill>
              </a:rPr>
              <a:t>життя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988840"/>
            <a:ext cx="7772400" cy="4572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Це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основна</a:t>
            </a:r>
            <a:r>
              <a:rPr lang="ru-RU" b="1" dirty="0" smtClean="0">
                <a:solidFill>
                  <a:schemeClr val="bg1"/>
                </a:solidFill>
              </a:rPr>
              <a:t> причина </a:t>
            </a:r>
            <a:r>
              <a:rPr lang="ru-RU" b="1" dirty="0" err="1" smtClean="0">
                <a:solidFill>
                  <a:schemeClr val="bg1"/>
                </a:solidFill>
              </a:rPr>
              <a:t>вимирання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біологічних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видів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Сюди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належить</a:t>
            </a:r>
            <a:r>
              <a:rPr lang="ru-RU" b="1" dirty="0" smtClean="0">
                <a:solidFill>
                  <a:schemeClr val="bg1"/>
                </a:solidFill>
              </a:rPr>
              <a:t> заготовка </a:t>
            </a:r>
            <a:r>
              <a:rPr lang="ru-RU" b="1" dirty="0" err="1" smtClean="0">
                <a:solidFill>
                  <a:schemeClr val="bg1"/>
                </a:solidFill>
              </a:rPr>
              <a:t>деревини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добування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корисних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копалин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вируб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лісу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пасовища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будівництво</a:t>
            </a:r>
            <a:r>
              <a:rPr lang="ru-RU" b="1" dirty="0" smtClean="0">
                <a:solidFill>
                  <a:schemeClr val="bg1"/>
                </a:solidFill>
              </a:rPr>
              <a:t> дамб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автомагістралей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місці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незайманих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ділянок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дикої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природи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Екосистеми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змушені</a:t>
            </a:r>
            <a:r>
              <a:rPr lang="ru-RU" b="1" dirty="0" smtClean="0">
                <a:solidFill>
                  <a:schemeClr val="bg1"/>
                </a:solidFill>
              </a:rPr>
              <a:t> «</a:t>
            </a:r>
            <a:r>
              <a:rPr lang="ru-RU" b="1" dirty="0" err="1" smtClean="0">
                <a:solidFill>
                  <a:schemeClr val="bg1"/>
                </a:solidFill>
              </a:rPr>
              <a:t>відступати</a:t>
            </a:r>
            <a:r>
              <a:rPr lang="ru-RU" b="1" dirty="0" smtClean="0">
                <a:solidFill>
                  <a:schemeClr val="bg1"/>
                </a:solidFill>
              </a:rPr>
              <a:t>», а флора </a:t>
            </a:r>
            <a:r>
              <a:rPr lang="ru-RU" b="1" dirty="0" err="1" smtClean="0">
                <a:solidFill>
                  <a:schemeClr val="bg1"/>
                </a:solidFill>
              </a:rPr>
              <a:t>й</a:t>
            </a:r>
            <a:r>
              <a:rPr lang="ru-RU" b="1" dirty="0" smtClean="0">
                <a:solidFill>
                  <a:schemeClr val="bg1"/>
                </a:solidFill>
              </a:rPr>
              <a:t> фауна,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живе</a:t>
            </a:r>
            <a:r>
              <a:rPr lang="ru-RU" b="1" dirty="0" smtClean="0">
                <a:solidFill>
                  <a:schemeClr val="bg1"/>
                </a:solidFill>
              </a:rPr>
              <a:t> в них, </a:t>
            </a:r>
            <a:r>
              <a:rPr lang="ru-RU" b="1" dirty="0" err="1" smtClean="0">
                <a:solidFill>
                  <a:schemeClr val="bg1"/>
                </a:solidFill>
              </a:rPr>
              <a:t>утрачає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необхідні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умови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існування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err="1" smtClean="0">
                <a:solidFill>
                  <a:schemeClr val="tx1"/>
                </a:solidFill>
              </a:rPr>
              <a:t>Руйнування</a:t>
            </a:r>
            <a:r>
              <a:rPr lang="ru-RU" sz="4800" b="1" i="1" dirty="0" smtClean="0">
                <a:solidFill>
                  <a:schemeClr val="tx1"/>
                </a:solidFill>
              </a:rPr>
              <a:t> природного </a:t>
            </a:r>
            <a:r>
              <a:rPr lang="ru-RU" sz="4800" b="1" i="1" dirty="0" err="1" smtClean="0">
                <a:solidFill>
                  <a:schemeClr val="tx1"/>
                </a:solidFill>
              </a:rPr>
              <a:t>середовища</a:t>
            </a:r>
            <a:r>
              <a:rPr lang="ru-RU" sz="4800" b="1" i="1" dirty="0" smtClean="0">
                <a:solidFill>
                  <a:schemeClr val="tx1"/>
                </a:solidFill>
              </a:rPr>
              <a:t> </a:t>
            </a:r>
            <a:r>
              <a:rPr lang="ru-RU" sz="4800" b="1" i="1" dirty="0" err="1" smtClean="0">
                <a:solidFill>
                  <a:schemeClr val="tx1"/>
                </a:solidFill>
              </a:rPr>
              <a:t>життя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2286000"/>
            <a:ext cx="7772400" cy="4572000"/>
          </a:xfrm>
        </p:spPr>
        <p:txBody>
          <a:bodyPr/>
          <a:lstStyle/>
          <a:p>
            <a:r>
              <a:rPr lang="ru-RU" b="1" dirty="0" err="1" smtClean="0"/>
              <a:t>Природне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середовище</a:t>
            </a:r>
            <a:r>
              <a:rPr lang="ru-RU" b="1" dirty="0" smtClean="0"/>
              <a:t> </a:t>
            </a:r>
            <a:r>
              <a:rPr lang="ru-RU" b="1" dirty="0" err="1" smtClean="0"/>
              <a:t>розчленовується</a:t>
            </a:r>
            <a:r>
              <a:rPr lang="ru-RU" b="1" dirty="0" smtClean="0"/>
              <a:t>, </a:t>
            </a:r>
            <a:r>
              <a:rPr lang="ru-RU" b="1" dirty="0" err="1" smtClean="0"/>
              <a:t>руйнується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знищується</a:t>
            </a:r>
            <a:r>
              <a:rPr lang="ru-RU" b="1" dirty="0" smtClean="0"/>
              <a:t>. </a:t>
            </a:r>
            <a:r>
              <a:rPr lang="ru-RU" b="1" dirty="0" err="1" smtClean="0"/>
              <a:t>Порушуються</a:t>
            </a:r>
            <a:r>
              <a:rPr lang="ru-RU" b="1" dirty="0" smtClean="0"/>
              <a:t> </a:t>
            </a:r>
            <a:r>
              <a:rPr lang="ru-RU" b="1" dirty="0" err="1" smtClean="0"/>
              <a:t>маршрути</a:t>
            </a:r>
            <a:r>
              <a:rPr lang="ru-RU" b="1" dirty="0" smtClean="0"/>
              <a:t> </a:t>
            </a:r>
            <a:r>
              <a:rPr lang="ru-RU" b="1" dirty="0" err="1" smtClean="0"/>
              <a:t>міграцій</a:t>
            </a:r>
            <a:r>
              <a:rPr lang="ru-RU" b="1" dirty="0" smtClean="0"/>
              <a:t>. </a:t>
            </a:r>
            <a:r>
              <a:rPr lang="ru-RU" b="1" dirty="0" err="1" smtClean="0"/>
              <a:t>Генетичне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різноманіття</a:t>
            </a:r>
            <a:r>
              <a:rPr lang="ru-RU" b="1" dirty="0" smtClean="0"/>
              <a:t> </a:t>
            </a:r>
            <a:r>
              <a:rPr lang="ru-RU" b="1" dirty="0" err="1" smtClean="0"/>
              <a:t>бідніє</a:t>
            </a:r>
            <a:r>
              <a:rPr lang="ru-RU" b="1" dirty="0" smtClean="0"/>
              <a:t>. </a:t>
            </a:r>
            <a:r>
              <a:rPr lang="ru-RU" b="1" dirty="0" err="1" smtClean="0"/>
              <a:t>Популяції</a:t>
            </a:r>
            <a:r>
              <a:rPr lang="ru-RU" b="1" dirty="0" smtClean="0"/>
              <a:t> </a:t>
            </a:r>
            <a:r>
              <a:rPr lang="ru-RU" b="1" dirty="0" err="1" smtClean="0"/>
              <a:t>тварин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рослин</a:t>
            </a:r>
            <a:r>
              <a:rPr lang="ru-RU" b="1" dirty="0" smtClean="0"/>
              <a:t> не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протистояти</a:t>
            </a:r>
            <a:r>
              <a:rPr lang="ru-RU" b="1" dirty="0" smtClean="0"/>
              <a:t> хворобам та </a:t>
            </a:r>
            <a:r>
              <a:rPr lang="ru-RU" b="1" dirty="0" err="1" smtClean="0"/>
              <a:t>іншим</a:t>
            </a:r>
            <a:r>
              <a:rPr lang="ru-RU" b="1" dirty="0" smtClean="0"/>
              <a:t> </a:t>
            </a:r>
            <a:r>
              <a:rPr lang="ru-RU" b="1" dirty="0" err="1" smtClean="0"/>
              <a:t>несприятливим</a:t>
            </a:r>
            <a:r>
              <a:rPr lang="ru-RU" b="1" dirty="0" smtClean="0"/>
              <a:t> факторам. </a:t>
            </a:r>
            <a:r>
              <a:rPr lang="ru-RU" b="1" dirty="0" err="1" smtClean="0"/>
              <a:t>Урешті-решт</a:t>
            </a:r>
            <a:r>
              <a:rPr lang="ru-RU" b="1" dirty="0" smtClean="0"/>
              <a:t> </a:t>
            </a:r>
            <a:r>
              <a:rPr lang="ru-RU" b="1" dirty="0" err="1" smtClean="0"/>
              <a:t>біологічні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один за одним </a:t>
            </a:r>
            <a:r>
              <a:rPr lang="ru-RU" b="1" dirty="0" err="1" smtClean="0"/>
              <a:t>вимирають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err="1" smtClean="0">
                <a:solidFill>
                  <a:schemeClr val="tx1"/>
                </a:solidFill>
              </a:rPr>
              <a:t>Чужорідні</a:t>
            </a:r>
            <a:r>
              <a:rPr lang="ru-RU" sz="4800" b="1" i="1" dirty="0" smtClean="0">
                <a:solidFill>
                  <a:schemeClr val="tx1"/>
                </a:solidFill>
              </a:rPr>
              <a:t> </a:t>
            </a:r>
            <a:r>
              <a:rPr lang="ru-RU" sz="4800" b="1" i="1" dirty="0" err="1" smtClean="0">
                <a:solidFill>
                  <a:schemeClr val="tx1"/>
                </a:solidFill>
              </a:rPr>
              <a:t>види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Коли </a:t>
            </a:r>
            <a:r>
              <a:rPr lang="ru-RU" b="1" dirty="0" err="1" smtClean="0"/>
              <a:t>людина</a:t>
            </a:r>
            <a:r>
              <a:rPr lang="ru-RU" b="1" dirty="0" smtClean="0"/>
              <a:t> ввозить у </a:t>
            </a:r>
            <a:r>
              <a:rPr lang="ru-RU" b="1" dirty="0" err="1" smtClean="0"/>
              <a:t>будь-яку</a:t>
            </a:r>
            <a:r>
              <a:rPr lang="ru-RU" b="1" dirty="0" smtClean="0"/>
              <a:t> </a:t>
            </a:r>
            <a:r>
              <a:rPr lang="ru-RU" b="1" dirty="0" err="1" smtClean="0"/>
              <a:t>екосистему</a:t>
            </a:r>
            <a:r>
              <a:rPr lang="ru-RU" b="1" dirty="0" smtClean="0"/>
              <a:t> </a:t>
            </a:r>
            <a:r>
              <a:rPr lang="ru-RU" b="1" dirty="0" err="1" smtClean="0"/>
              <a:t>чужорідні</a:t>
            </a:r>
            <a:r>
              <a:rPr lang="ru-RU" b="1" dirty="0" smtClean="0"/>
              <a:t> </a:t>
            </a:r>
            <a:r>
              <a:rPr lang="ru-RU" b="1" dirty="0" err="1" smtClean="0"/>
              <a:t>біологічні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, вони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зайняти</a:t>
            </a:r>
            <a:r>
              <a:rPr lang="ru-RU" b="1" dirty="0" smtClean="0"/>
              <a:t> </a:t>
            </a:r>
            <a:r>
              <a:rPr lang="ru-RU" b="1" dirty="0" err="1" smtClean="0"/>
              <a:t>екологічні</a:t>
            </a:r>
            <a:r>
              <a:rPr lang="ru-RU" b="1" dirty="0" smtClean="0"/>
              <a:t> </a:t>
            </a:r>
            <a:r>
              <a:rPr lang="ru-RU" b="1" dirty="0" err="1" smtClean="0"/>
              <a:t>ніші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до того належали </a:t>
            </a:r>
            <a:r>
              <a:rPr lang="ru-RU" b="1" dirty="0" err="1" smtClean="0"/>
              <a:t>іншим</a:t>
            </a:r>
            <a:r>
              <a:rPr lang="ru-RU" b="1" dirty="0" smtClean="0"/>
              <a:t> видам. </a:t>
            </a:r>
            <a:r>
              <a:rPr lang="ru-RU" b="1" dirty="0" err="1" smtClean="0"/>
              <a:t>Іноді</a:t>
            </a:r>
            <a:r>
              <a:rPr lang="ru-RU" b="1" dirty="0" smtClean="0"/>
              <a:t> </a:t>
            </a:r>
            <a:r>
              <a:rPr lang="ru-RU" b="1" dirty="0" err="1" smtClean="0"/>
              <a:t>чужорідні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змінюють</a:t>
            </a:r>
            <a:r>
              <a:rPr lang="ru-RU" b="1" dirty="0" smtClean="0"/>
              <a:t> </a:t>
            </a:r>
            <a:r>
              <a:rPr lang="ru-RU" b="1" dirty="0" err="1" smtClean="0"/>
              <a:t>усю</a:t>
            </a:r>
            <a:r>
              <a:rPr lang="ru-RU" b="1" dirty="0" smtClean="0"/>
              <a:t> </a:t>
            </a:r>
            <a:r>
              <a:rPr lang="ru-RU" b="1" dirty="0" err="1" smtClean="0"/>
              <a:t>екосистему</a:t>
            </a:r>
            <a:r>
              <a:rPr lang="ru-RU" b="1" dirty="0" smtClean="0"/>
              <a:t> </a:t>
            </a:r>
            <a:r>
              <a:rPr lang="ru-RU" b="1" dirty="0" err="1" smtClean="0"/>
              <a:t>настільки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витісняють</a:t>
            </a:r>
            <a:r>
              <a:rPr lang="ru-RU" b="1" dirty="0" smtClean="0"/>
              <a:t>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,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приносять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собою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хвороби</a:t>
            </a:r>
            <a:r>
              <a:rPr lang="ru-RU" b="1" dirty="0" smtClean="0"/>
              <a:t>, </a:t>
            </a:r>
            <a:r>
              <a:rPr lang="ru-RU" b="1" dirty="0" err="1" smtClean="0"/>
              <a:t>проти</a:t>
            </a:r>
            <a:r>
              <a:rPr lang="ru-RU" b="1" dirty="0" smtClean="0"/>
              <a:t> </a:t>
            </a:r>
            <a:r>
              <a:rPr lang="ru-RU" b="1" dirty="0" err="1" smtClean="0"/>
              <a:t>яких</a:t>
            </a:r>
            <a:r>
              <a:rPr lang="ru-RU" b="1" dirty="0" smtClean="0"/>
              <a:t> у них </a:t>
            </a:r>
            <a:r>
              <a:rPr lang="ru-RU" b="1" dirty="0" err="1" smtClean="0"/>
              <a:t>немає</a:t>
            </a:r>
            <a:r>
              <a:rPr lang="ru-RU" b="1" dirty="0" smtClean="0"/>
              <a:t> </a:t>
            </a:r>
            <a:r>
              <a:rPr lang="ru-RU" b="1" dirty="0" err="1" smtClean="0"/>
              <a:t>імунітету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err="1" smtClean="0">
                <a:solidFill>
                  <a:schemeClr val="tx1"/>
                </a:solidFill>
              </a:rPr>
              <a:t>Надмірна</a:t>
            </a:r>
            <a:r>
              <a:rPr lang="ru-RU" sz="4800" b="1" i="1" dirty="0" smtClean="0">
                <a:solidFill>
                  <a:schemeClr val="tx1"/>
                </a:solidFill>
              </a:rPr>
              <a:t> </a:t>
            </a:r>
            <a:r>
              <a:rPr lang="ru-RU" sz="4800" b="1" i="1" dirty="0" err="1" smtClean="0">
                <a:solidFill>
                  <a:schemeClr val="tx1"/>
                </a:solidFill>
              </a:rPr>
              <a:t>експлуатація</a:t>
            </a:r>
            <a:r>
              <a:rPr lang="ru-RU" sz="4800" b="1" i="1" dirty="0" smtClean="0">
                <a:solidFill>
                  <a:schemeClr val="tx1"/>
                </a:solidFill>
              </a:rPr>
              <a:t> </a:t>
            </a:r>
            <a:r>
              <a:rPr lang="ru-RU" sz="4800" b="1" i="1" dirty="0" err="1" smtClean="0">
                <a:solidFill>
                  <a:schemeClr val="tx1"/>
                </a:solidFill>
              </a:rPr>
              <a:t>природних</a:t>
            </a:r>
            <a:r>
              <a:rPr lang="ru-RU" sz="4800" b="1" i="1" dirty="0" smtClean="0">
                <a:solidFill>
                  <a:schemeClr val="tx1"/>
                </a:solidFill>
              </a:rPr>
              <a:t> </a:t>
            </a:r>
            <a:r>
              <a:rPr lang="ru-RU" sz="4800" b="1" i="1" dirty="0" err="1" smtClean="0">
                <a:solidFill>
                  <a:schemeClr val="tx1"/>
                </a:solidFill>
              </a:rPr>
              <a:t>ресурсів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2060848"/>
            <a:ext cx="7772400" cy="4572000"/>
          </a:xfrm>
        </p:spPr>
        <p:txBody>
          <a:bodyPr/>
          <a:lstStyle/>
          <a:p>
            <a:r>
              <a:rPr lang="ru-RU" b="1" dirty="0" err="1" smtClean="0"/>
              <a:t>Деякі</a:t>
            </a:r>
            <a:r>
              <a:rPr lang="ru-RU" b="1" dirty="0" smtClean="0"/>
              <a:t> </a:t>
            </a:r>
            <a:r>
              <a:rPr lang="ru-RU" b="1" dirty="0" err="1" smtClean="0"/>
              <a:t>біологічні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гинуть </a:t>
            </a:r>
            <a:r>
              <a:rPr lang="ru-RU" b="1" dirty="0" err="1" smtClean="0"/>
              <a:t>саме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цієї</a:t>
            </a:r>
            <a:r>
              <a:rPr lang="ru-RU" b="1" dirty="0" smtClean="0"/>
              <a:t> причини. </a:t>
            </a:r>
            <a:r>
              <a:rPr lang="ru-RU" b="1" dirty="0" err="1" smtClean="0"/>
              <a:t>Яскравий</a:t>
            </a:r>
            <a:r>
              <a:rPr lang="ru-RU" b="1" dirty="0" smtClean="0"/>
              <a:t> приклад </a:t>
            </a:r>
            <a:r>
              <a:rPr lang="ru-RU" b="1" dirty="0" err="1" smtClean="0"/>
              <a:t>цього</a:t>
            </a:r>
            <a:r>
              <a:rPr lang="ru-RU" b="1" dirty="0" smtClean="0"/>
              <a:t> — </a:t>
            </a:r>
            <a:r>
              <a:rPr lang="ru-RU" b="1" dirty="0" err="1" smtClean="0"/>
              <a:t>мандруючий</a:t>
            </a:r>
            <a:r>
              <a:rPr lang="ru-RU" b="1" dirty="0" smtClean="0"/>
              <a:t> голуб. На початку </a:t>
            </a:r>
            <a:r>
              <a:rPr lang="en-US" b="1" dirty="0" smtClean="0"/>
              <a:t>XIX </a:t>
            </a:r>
            <a:r>
              <a:rPr lang="ru-RU" b="1" dirty="0" err="1" smtClean="0"/>
              <a:t>століття</a:t>
            </a:r>
            <a:r>
              <a:rPr lang="ru-RU" b="1" dirty="0" smtClean="0"/>
              <a:t> </a:t>
            </a:r>
            <a:r>
              <a:rPr lang="ru-RU" b="1" dirty="0" err="1" smtClean="0"/>
              <a:t>популяція</a:t>
            </a:r>
            <a:r>
              <a:rPr lang="ru-RU" b="1" dirty="0" smtClean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птахів</a:t>
            </a:r>
            <a:r>
              <a:rPr lang="ru-RU" b="1" dirty="0" smtClean="0"/>
              <a:t> у </a:t>
            </a:r>
            <a:r>
              <a:rPr lang="ru-RU" b="1" dirty="0" err="1" smtClean="0"/>
              <a:t>Північній</a:t>
            </a:r>
            <a:r>
              <a:rPr lang="ru-RU" b="1" dirty="0" smtClean="0"/>
              <a:t> </a:t>
            </a:r>
            <a:r>
              <a:rPr lang="ru-RU" b="1" dirty="0" err="1" smtClean="0"/>
              <a:t>Америці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найчисельнішою</a:t>
            </a:r>
            <a:r>
              <a:rPr lang="ru-RU" b="1" dirty="0" smtClean="0"/>
              <a:t>. Але </a:t>
            </a:r>
            <a:r>
              <a:rPr lang="ru-RU" b="1" dirty="0" err="1" smtClean="0"/>
              <a:t>наприкінці</a:t>
            </a:r>
            <a:r>
              <a:rPr lang="ru-RU" b="1" dirty="0" smtClean="0"/>
              <a:t> того ж </a:t>
            </a:r>
            <a:r>
              <a:rPr lang="ru-RU" b="1" dirty="0" err="1" smtClean="0"/>
              <a:t>століття</a:t>
            </a:r>
            <a:r>
              <a:rPr lang="ru-RU" b="1" dirty="0" smtClean="0"/>
              <a:t>, у </a:t>
            </a:r>
            <a:r>
              <a:rPr lang="ru-RU" b="1" dirty="0" err="1" smtClean="0"/>
              <a:t>результаті</a:t>
            </a:r>
            <a:r>
              <a:rPr lang="ru-RU" b="1" dirty="0" smtClean="0"/>
              <a:t> </a:t>
            </a:r>
            <a:r>
              <a:rPr lang="ru-RU" b="1" dirty="0" err="1" smtClean="0"/>
              <a:t>полювання</a:t>
            </a:r>
            <a:r>
              <a:rPr lang="ru-RU" b="1" dirty="0" smtClean="0"/>
              <a:t> на них, </a:t>
            </a:r>
            <a:r>
              <a:rPr lang="ru-RU" b="1" dirty="0" err="1" smtClean="0"/>
              <a:t>цей</a:t>
            </a:r>
            <a:r>
              <a:rPr lang="ru-RU" b="1" dirty="0" smtClean="0"/>
              <a:t> вид </a:t>
            </a:r>
            <a:r>
              <a:rPr lang="ru-RU" b="1" dirty="0" err="1" smtClean="0"/>
              <a:t>опинився</a:t>
            </a:r>
            <a:r>
              <a:rPr lang="ru-RU" b="1" dirty="0" smtClean="0"/>
              <a:t> на </a:t>
            </a:r>
            <a:r>
              <a:rPr lang="ru-RU" b="1" dirty="0" err="1" smtClean="0"/>
              <a:t>межі</a:t>
            </a:r>
            <a:r>
              <a:rPr lang="ru-RU" b="1" dirty="0" smtClean="0"/>
              <a:t> </a:t>
            </a:r>
            <a:r>
              <a:rPr lang="ru-RU" b="1" dirty="0" err="1" smtClean="0"/>
              <a:t>зникнення</a:t>
            </a:r>
            <a:r>
              <a:rPr lang="ru-RU" b="1" dirty="0" smtClean="0"/>
              <a:t>, а у </a:t>
            </a:r>
            <a:r>
              <a:rPr lang="ru-RU" b="1" dirty="0" err="1" smtClean="0"/>
              <a:t>вересні</a:t>
            </a:r>
            <a:r>
              <a:rPr lang="ru-RU" b="1" dirty="0" smtClean="0"/>
              <a:t> 1914 року в зоопарку </a:t>
            </a:r>
            <a:r>
              <a:rPr lang="ru-RU" b="1" dirty="0" err="1" smtClean="0"/>
              <a:t>міста</a:t>
            </a:r>
            <a:r>
              <a:rPr lang="ru-RU" b="1" dirty="0" smtClean="0"/>
              <a:t> </a:t>
            </a:r>
            <a:r>
              <a:rPr lang="ru-RU" b="1" dirty="0" err="1" smtClean="0"/>
              <a:t>Цінціннаті</a:t>
            </a:r>
            <a:r>
              <a:rPr lang="ru-RU" b="1" dirty="0" smtClean="0"/>
              <a:t> помер </a:t>
            </a:r>
            <a:r>
              <a:rPr lang="ru-RU" b="1" dirty="0" err="1" smtClean="0"/>
              <a:t>останній</a:t>
            </a:r>
            <a:r>
              <a:rPr lang="ru-RU" b="1" dirty="0" smtClean="0"/>
              <a:t> </a:t>
            </a:r>
            <a:r>
              <a:rPr lang="ru-RU" b="1" dirty="0" err="1" smtClean="0"/>
              <a:t>мандруючий</a:t>
            </a:r>
            <a:r>
              <a:rPr lang="ru-RU" b="1" dirty="0" smtClean="0"/>
              <a:t> голуб.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</TotalTime>
  <Words>524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Причини і наслідки деградації біорізноманіття </vt:lpstr>
      <vt:lpstr>Біорізноманіття</vt:lpstr>
      <vt:lpstr>Застосування терміну</vt:lpstr>
      <vt:lpstr>Слайд 4</vt:lpstr>
      <vt:lpstr>Причини деградації</vt:lpstr>
      <vt:lpstr>Руйнування природного середовища життя</vt:lpstr>
      <vt:lpstr>Руйнування природного середовища життя</vt:lpstr>
      <vt:lpstr>Чужорідні види</vt:lpstr>
      <vt:lpstr>Надмірна експлуатація природних ресурсів</vt:lpstr>
      <vt:lpstr>Швидке зростання населення</vt:lpstr>
      <vt:lpstr>Загроза глобального потепління</vt:lpstr>
      <vt:lpstr>Загроза глобального потепління</vt:lpstr>
      <vt:lpstr>Наслідки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Причини і наслідки деградації біорізноманіття</dc:title>
  <dc:creator>User</dc:creator>
  <cp:lastModifiedBy>User</cp:lastModifiedBy>
  <cp:revision>3</cp:revision>
  <dcterms:created xsi:type="dcterms:W3CDTF">2014-04-29T17:34:24Z</dcterms:created>
  <dcterms:modified xsi:type="dcterms:W3CDTF">2014-04-29T17:58:24Z</dcterms:modified>
</cp:coreProperties>
</file>