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A104-18BF-48F7-B89A-16644DF76745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76DE-378D-42B5-89C9-20C62DACC74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76DE-378D-42B5-89C9-20C62DACC74C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96%D0%BE%D1%81%D1%84%D0%B5%D1%80%D0%B0" TargetMode="External"/><Relationship Id="rId2" Type="http://schemas.openxmlformats.org/officeDocument/2006/relationships/hyperlink" Target="http://pidruchniki.ws/11510513/geografiya/biosfer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o-planete.ru/wp-content/uploads/2012/11/%D0%B1%D0%B8%D0%BE%D1%81%D1%84%D0%B5%D1%80%D0%B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928802"/>
            <a:ext cx="6429388" cy="1928826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БІОСФЕРА ТА ЇЇ МЕЖІ</a:t>
            </a:r>
            <a:endParaRPr lang="uk-UA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714884"/>
            <a:ext cx="5218086" cy="124645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</a:t>
            </a:r>
          </a:p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11-А класу</a:t>
            </a:r>
          </a:p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Очеретяна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Каріна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Рівні організації живої матерії</a:t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143900" cy="328614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Клітинний рівень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 algn="ctr">
              <a:buNone/>
            </a:pPr>
            <a:r>
              <a:rPr lang="uk-UA" dirty="0" smtClean="0"/>
              <a:t> 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Клітина</a:t>
            </a:r>
            <a:r>
              <a:rPr lang="uk-UA" dirty="0" smtClean="0"/>
              <a:t> — елементарна одиниця цього рівня. </a:t>
            </a:r>
            <a:endParaRPr lang="uk-UA" dirty="0" smtClean="0"/>
          </a:p>
          <a:p>
            <a:pPr marL="571500" indent="-571500" algn="ctr">
              <a:buNone/>
            </a:pPr>
            <a:r>
              <a:rPr lang="uk-UA" dirty="0" smtClean="0"/>
              <a:t>Елементарне </a:t>
            </a:r>
            <a:r>
              <a:rPr lang="uk-UA" dirty="0" smtClean="0"/>
              <a:t>явище виявляється в реакціях клітинного метаболізму, що складають основу потоків речовин, енергії, інформації. Завдяки діяльності клітини речовини, що надходять ззовні, перетворюються в субстрати та енергію, які використовуються в </a:t>
            </a:r>
            <a:r>
              <a:rPr lang="uk-UA" dirty="0" err="1" smtClean="0"/>
              <a:t>процесібіосинтезу</a:t>
            </a:r>
            <a:r>
              <a:rPr lang="uk-UA" dirty="0" smtClean="0"/>
              <a:t> білків та інших сполук, потрібних організму.</a:t>
            </a:r>
          </a:p>
          <a:p>
            <a:endParaRPr lang="uk-UA" dirty="0"/>
          </a:p>
        </p:txBody>
      </p:sp>
      <p:pic>
        <p:nvPicPr>
          <p:cNvPr id="26626" name="Picture 2" descr="http://www.origins.org.ua/pictures/600px-Biological_cell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57150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Рівні організації живої матерії</a:t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072462" cy="350046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Організменний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рівень. </a:t>
            </a:r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ctr">
              <a:buNone/>
            </a:pPr>
            <a:r>
              <a:rPr lang="uk-UA" dirty="0" smtClean="0"/>
              <a:t>Елементарна </a:t>
            </a:r>
            <a:r>
              <a:rPr lang="uk-UA" dirty="0" smtClean="0"/>
              <a:t>одиниця цього рівня —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особина </a:t>
            </a:r>
            <a:r>
              <a:rPr lang="uk-UA" dirty="0" smtClean="0"/>
              <a:t>в її розвитку від моменту зародження до припинення існування в якості живої системи. Закономірні зміни організму в індивідуальному розвитку складають елементарне явище даного рівня. Ці зміни забезпечують ріст організму, диференціацію його частин і одночасно інтеграцію розвитку в єдине ціле. </a:t>
            </a:r>
          </a:p>
          <a:p>
            <a:endParaRPr lang="uk-UA" dirty="0"/>
          </a:p>
        </p:txBody>
      </p:sp>
      <p:pic>
        <p:nvPicPr>
          <p:cNvPr id="25604" name="Picture 4" descr="http://www.kislorod.biz/uploads/articles/1430_1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857628"/>
            <a:ext cx="1826493" cy="2710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Рівні організації живої матерії</a:t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072462" cy="40719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Популяційно-видовий рівень.</a:t>
            </a:r>
            <a:r>
              <a:rPr lang="uk-UA" dirty="0" smtClean="0"/>
              <a:t> </a:t>
            </a:r>
            <a:endParaRPr lang="uk-UA" dirty="0" smtClean="0"/>
          </a:p>
          <a:p>
            <a:pPr algn="ctr">
              <a:buNone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Популяція</a:t>
            </a:r>
            <a:r>
              <a:rPr lang="uk-UA" dirty="0" smtClean="0"/>
              <a:t> — елементарна одиниця цього рівня.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Популяція</a:t>
            </a:r>
            <a:r>
              <a:rPr lang="uk-UA" dirty="0" smtClean="0"/>
              <a:t> — це сукупність особин одного виду, що заселяють один ареал протягом тривалого часу і відносно відокремлені від інших популяцій цього ж виду. Об'єднання особин у популяцію відбувається завдяки спільності генофонду, що використовується в процесі статевого розмноження для створення генотипів особин наступних поколінь.</a:t>
            </a:r>
          </a:p>
          <a:p>
            <a:endParaRPr lang="uk-UA" dirty="0"/>
          </a:p>
        </p:txBody>
      </p:sp>
      <p:pic>
        <p:nvPicPr>
          <p:cNvPr id="24577" name="Picture 1" descr="C:\Users\Карин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256"/>
            <a:ext cx="3500462" cy="235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Карина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86256"/>
            <a:ext cx="2643206" cy="237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Рівні організації живої матерії</a:t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072462" cy="4000528"/>
          </a:xfrm>
        </p:spPr>
        <p:txBody>
          <a:bodyPr/>
          <a:lstStyle/>
          <a:p>
            <a:pPr marL="571500" indent="-571500">
              <a:buFont typeface="+mj-lt"/>
              <a:buAutoNum type="romanUcPeriod" startAt="5"/>
            </a:pP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Екосистемний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рівень.</a:t>
            </a:r>
          </a:p>
          <a:p>
            <a:pPr algn="ctr">
              <a:buNone/>
            </a:pPr>
            <a:r>
              <a:rPr lang="uk-UA" dirty="0" smtClean="0"/>
              <a:t>Елементарна </a:t>
            </a:r>
            <a:r>
              <a:rPr lang="uk-UA" dirty="0" smtClean="0"/>
              <a:t>одиниця цього рівня — 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екосистема</a:t>
            </a:r>
            <a:r>
              <a:rPr lang="uk-UA" dirty="0" smtClean="0"/>
              <a:t> (сукупність популяцій різних видів, які заселяють територію з визначеними абіотичними показниками і зв'язані між собою та навколишнім середовищем обміном речовин, енергії та інформації). Екосистеми об'єднані на планеті в єдиний комплекс </a:t>
            </a:r>
            <a:r>
              <a:rPr lang="uk-UA" dirty="0" err="1" smtClean="0"/>
              <a:t>—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біосферу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27650" name="Picture 2" descr="http://vremiadengi.com/ifls/small-image/120726-154912-8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3571900" cy="268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Карина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952632"/>
            <a:ext cx="4286280" cy="2548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428652"/>
            <a:ext cx="7239000" cy="1143000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072494" cy="574138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Біосфера</a:t>
            </a:r>
            <a:r>
              <a:rPr lang="uk-UA" dirty="0" smtClean="0"/>
              <a:t> — природна підсистема географічної оболонки, що являє собою </a:t>
            </a:r>
            <a:r>
              <a:rPr lang="uk-UA" dirty="0" err="1" smtClean="0"/>
              <a:t>глобальнупланетарну</a:t>
            </a:r>
            <a:r>
              <a:rPr lang="uk-UA" dirty="0" smtClean="0"/>
              <a:t> екосистему (населена живими організмами). </a:t>
            </a:r>
          </a:p>
          <a:p>
            <a:r>
              <a:rPr lang="uk-UA" dirty="0" smtClean="0"/>
              <a:t>Біосфери на інших планетах, окрім Землі, невідомі. Вважається, що бактеріальні біосфери або подібні до них можуть існувати на Марсі,Венері, Європі, Титані і ймовірно інших малих планетах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до </a:t>
            </a:r>
            <a:r>
              <a:rPr lang="ru-RU" dirty="0" err="1" smtClean="0"/>
              <a:t>висоти</a:t>
            </a:r>
            <a:r>
              <a:rPr lang="ru-RU" dirty="0" smtClean="0"/>
              <a:t> озонового шару (20—25 км), </a:t>
            </a:r>
            <a:r>
              <a:rPr lang="ru-RU" dirty="0" err="1" smtClean="0"/>
              <a:t>верхні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кори </a:t>
            </a:r>
            <a:r>
              <a:rPr lang="ru-RU" dirty="0" err="1" smtClean="0"/>
              <a:t>і</a:t>
            </a:r>
            <a:r>
              <a:rPr lang="ru-RU" dirty="0" smtClean="0"/>
              <a:t> всю </a:t>
            </a:r>
            <a:r>
              <a:rPr lang="ru-RU" dirty="0" err="1" smtClean="0"/>
              <a:t>гідросферу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У ній зародилося і розвинулося життя в усій різноманітності форм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Має</a:t>
            </a:r>
            <a:r>
              <a:rPr lang="ru-RU" dirty="0" smtClean="0"/>
              <a:t> 5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живої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pidruchniki.ws/11510513/geografiya/biosfera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http://uk.wikipedia.org/wiki/%</a:t>
            </a:r>
            <a:r>
              <a:rPr lang="en-US" dirty="0" smtClean="0">
                <a:hlinkClick r:id="rId3"/>
              </a:rPr>
              <a:t>D0%91%D1%96%D0%BE%D1%81%D1%84%D0%B5%D1%80%D0%B0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t.gdefon.com/wallpapers_original/wallpapers/372602_solnce_ulybka_luchi_radost_nastroenie_risunok_mini_1920x144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28" y="3857628"/>
            <a:ext cx="6858048" cy="2868168"/>
          </a:xfrm>
        </p:spPr>
        <p:txBody>
          <a:bodyPr/>
          <a:lstStyle/>
          <a:p>
            <a:r>
              <a:rPr lang="uk-UA" sz="6000" dirty="0" smtClean="0"/>
              <a:t>Дякую за увагу!</a:t>
            </a:r>
            <a:endParaRPr lang="uk-UA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lkyland.com/media/cache/posts/2012/12/24/c240ff2798654e9796f554d74696233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3214710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Поняття </a:t>
            </a:r>
            <a:r>
              <a:rPr lang="uk-UA" dirty="0" smtClean="0"/>
              <a:t>про </a:t>
            </a:r>
            <a:r>
              <a:rPr lang="uk-UA" dirty="0" smtClean="0"/>
              <a:t>біосферу</a:t>
            </a:r>
          </a:p>
          <a:p>
            <a:r>
              <a:rPr lang="uk-UA" dirty="0" smtClean="0"/>
              <a:t>Царства </a:t>
            </a:r>
            <a:r>
              <a:rPr lang="uk-UA" dirty="0" smtClean="0"/>
              <a:t>живої </a:t>
            </a:r>
            <a:r>
              <a:rPr lang="uk-UA" dirty="0" smtClean="0"/>
              <a:t>природи</a:t>
            </a:r>
          </a:p>
          <a:p>
            <a:r>
              <a:rPr lang="uk-UA" dirty="0" smtClean="0"/>
              <a:t>Взаємодія організмів з оболонками біосфери</a:t>
            </a:r>
          </a:p>
          <a:p>
            <a:r>
              <a:rPr lang="uk-UA" dirty="0" smtClean="0"/>
              <a:t>Рівні організації живої матерії</a:t>
            </a:r>
            <a:br>
              <a:rPr lang="uk-UA" dirty="0" smtClean="0"/>
            </a:b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_nynzPUAw9PKgcMvYCjZCg-6zi6GoE8S03ozB_DZemnNyZ3wJ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29000"/>
            <a:ext cx="2071702" cy="3113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Дізнатися, що являє собою біосфера.</a:t>
            </a:r>
          </a:p>
          <a:p>
            <a:r>
              <a:rPr lang="uk-UA" sz="2800" dirty="0" smtClean="0"/>
              <a:t>Навчитися давати характеристику біосфери.</a:t>
            </a:r>
          </a:p>
          <a:p>
            <a:r>
              <a:rPr lang="uk-UA" sz="2800" dirty="0" smtClean="0"/>
              <a:t>Поглибити свої знання в області екології.</a:t>
            </a:r>
            <a:endParaRPr lang="uk-U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Поняття про біосферу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571480"/>
            <a:ext cx="8001056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Біосфера</a:t>
            </a:r>
            <a:r>
              <a:rPr lang="uk-UA" dirty="0" err="1" smtClean="0"/>
              <a:t>—</a:t>
            </a:r>
            <a:r>
              <a:rPr lang="uk-UA" dirty="0" smtClean="0"/>
              <a:t> </a:t>
            </a:r>
            <a:r>
              <a:rPr lang="uk-UA" dirty="0" smtClean="0"/>
              <a:t>природна підсистема географічної оболонки, що являє </a:t>
            </a:r>
            <a:r>
              <a:rPr lang="uk-UA" dirty="0" smtClean="0"/>
              <a:t>собою </a:t>
            </a:r>
            <a:r>
              <a:rPr lang="uk-UA" dirty="0" err="1" smtClean="0"/>
              <a:t>глобальнупланетарну</a:t>
            </a:r>
            <a:r>
              <a:rPr lang="uk-UA" dirty="0" smtClean="0"/>
              <a:t> екосистему (населена </a:t>
            </a:r>
            <a:r>
              <a:rPr lang="uk-UA" dirty="0" smtClean="0"/>
              <a:t>    живими </a:t>
            </a:r>
            <a:r>
              <a:rPr lang="uk-UA" dirty="0" smtClean="0"/>
              <a:t>організмами).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Маса </a:t>
            </a:r>
            <a:r>
              <a:rPr lang="uk-UA" dirty="0" smtClean="0"/>
              <a:t>біосфери — близько 0,05% маси Землі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Біосфера</a:t>
            </a:r>
            <a:r>
              <a:rPr lang="uk-UA" dirty="0" smtClean="0"/>
              <a:t> </a:t>
            </a:r>
            <a:r>
              <a:rPr lang="uk-UA" dirty="0" smtClean="0"/>
              <a:t>— це загально планетна оболонка, склад, будова й енергетика якої зумовлені минулою і сучасною діяльністю всієї сукупності живих організмів на Землі.</a:t>
            </a:r>
            <a:endParaRPr lang="uk-UA" dirty="0"/>
          </a:p>
        </p:txBody>
      </p:sp>
      <p:pic>
        <p:nvPicPr>
          <p:cNvPr id="18434" name="Picture 2" descr="http://galina.shh.com.ua/wp-content/uploads/2012/05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18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001056" cy="421484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Охоплює частину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висоти озонового шару (20—25 км), верхні шари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земної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всю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гідросферу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dirty="0" smtClean="0"/>
              <a:t> </a:t>
            </a:r>
            <a:r>
              <a:rPr lang="uk-UA" dirty="0" smtClean="0"/>
              <a:t>Нижня межа опускається в середньому на 2— З км на суші і на 1—2 км нижче дна </a:t>
            </a:r>
            <a:r>
              <a:rPr lang="uk-UA" dirty="0" smtClean="0"/>
              <a:t>океану.</a:t>
            </a:r>
          </a:p>
          <a:p>
            <a:r>
              <a:rPr lang="uk-UA" dirty="0" smtClean="0"/>
              <a:t>Нижня </a:t>
            </a:r>
            <a:r>
              <a:rPr lang="uk-UA" dirty="0" smtClean="0"/>
              <a:t>термічна межа біосфери зумовлена високими температурами глибинних верств земної </a:t>
            </a:r>
            <a:r>
              <a:rPr lang="uk-UA" dirty="0" smtClean="0"/>
              <a:t>кори.</a:t>
            </a:r>
          </a:p>
          <a:p>
            <a:r>
              <a:rPr lang="uk-UA" dirty="0" smtClean="0"/>
              <a:t>Верхня </a:t>
            </a:r>
            <a:r>
              <a:rPr lang="uk-UA" dirty="0" smtClean="0"/>
              <a:t>— наявністю короткохвильового ультрафіолетового проміння, від якого живі організми захищені озоновим шаром. Потужність її змінюється від 13 км у полярних широтах до 22 км на екваторі.</a:t>
            </a:r>
            <a:endParaRPr lang="uk-UA" dirty="0"/>
          </a:p>
        </p:txBody>
      </p:sp>
      <p:pic>
        <p:nvPicPr>
          <p:cNvPr id="4" name="Picture 2" descr="http://3.bp.blogspot.com/-tUmeFtswcYc/TylE3f0h2sI/AAAAAAAAALE/WTKThb_ppZI/s1600/earths-atmospher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11676"/>
            <a:ext cx="2294862" cy="244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s://encrypted-tbn3.gstatic.com/images?q=tbn:ANd9GcQLaw5fQZ33YlQKL4n-EWzE6Qnuqqb_xUB8iNBFDo_PSVJw_kFl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143380"/>
            <a:ext cx="1762125" cy="26003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4" descr="http://www.374.ru/images/2007-09/12/5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6"/>
            <a:ext cx="320016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28652"/>
            <a:ext cx="7239000" cy="1143000"/>
          </a:xfrm>
        </p:spPr>
        <p:txBody>
          <a:bodyPr/>
          <a:lstStyle/>
          <a:p>
            <a:r>
              <a:rPr lang="uk-UA" dirty="0" smtClean="0"/>
              <a:t>Біосфера </a:t>
            </a:r>
            <a:r>
              <a:rPr lang="uk-UA" dirty="0" smtClean="0"/>
              <a:t>є: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642918"/>
            <a:ext cx="8429684" cy="25003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складною</a:t>
            </a:r>
            <a:r>
              <a:rPr lang="uk-UA" dirty="0" smtClean="0"/>
              <a:t>, цілісною, організованою і саморегульованою екологічною системою, в якій під впливом живих організмів відбуваються акумуляція, трансформація і перерозподіл величезних ресурсів речовини й енергії. 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У </a:t>
            </a:r>
            <a:r>
              <a:rPr lang="uk-UA" dirty="0" smtClean="0"/>
              <a:t>ній зародилося і розвинулося життя в усій різноманітності форм.</a:t>
            </a:r>
            <a:endParaRPr lang="uk-UA" dirty="0"/>
          </a:p>
        </p:txBody>
      </p:sp>
      <p:pic>
        <p:nvPicPr>
          <p:cNvPr id="19460" name="Picture 4" descr="http://angelinos.narod.ru/biosfe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4929222" cy="3505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Усі організми об'єднуються 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чотири</a:t>
            </a:r>
            <a:r>
              <a:rPr lang="uk-UA" dirty="0" smtClean="0"/>
              <a:t> царства живої природи: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3786214" cy="2748278"/>
          </a:xfrm>
        </p:spPr>
        <p:txBody>
          <a:bodyPr/>
          <a:lstStyle/>
          <a:p>
            <a:r>
              <a:rPr lang="uk-UA" dirty="0" smtClean="0"/>
              <a:t>рослини </a:t>
            </a:r>
            <a:r>
              <a:rPr lang="uk-UA" sz="1600" dirty="0" smtClean="0"/>
              <a:t>(до 500 тис. видів)</a:t>
            </a:r>
            <a:r>
              <a:rPr lang="uk-UA" dirty="0" smtClean="0"/>
              <a:t>, </a:t>
            </a:r>
            <a:endParaRPr lang="uk-UA" dirty="0" smtClean="0"/>
          </a:p>
          <a:p>
            <a:r>
              <a:rPr lang="uk-UA" dirty="0" smtClean="0"/>
              <a:t>тварини </a:t>
            </a:r>
            <a:r>
              <a:rPr lang="uk-UA" sz="1600" dirty="0" smtClean="0"/>
              <a:t>(до 1,5 мли видів</a:t>
            </a:r>
            <a:r>
              <a:rPr lang="uk-UA" sz="1600" dirty="0" smtClean="0"/>
              <a:t>)</a:t>
            </a:r>
            <a:r>
              <a:rPr lang="uk-UA" dirty="0" smtClean="0"/>
              <a:t>,</a:t>
            </a:r>
          </a:p>
          <a:p>
            <a:r>
              <a:rPr lang="uk-UA" dirty="0" smtClean="0"/>
              <a:t>гриби </a:t>
            </a:r>
            <a:r>
              <a:rPr lang="uk-UA" sz="1600" dirty="0" smtClean="0"/>
              <a:t>(понад 100 тис. видів), </a:t>
            </a:r>
            <a:endParaRPr lang="uk-UA" sz="1600" dirty="0" smtClean="0"/>
          </a:p>
          <a:p>
            <a:r>
              <a:rPr lang="uk-UA" dirty="0" smtClean="0"/>
              <a:t>бактерії </a:t>
            </a:r>
            <a:r>
              <a:rPr lang="uk-UA" sz="1600" dirty="0" smtClean="0"/>
              <a:t>(мікроскопічні, часто одноклітинні організми)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1506" name="Picture 2" descr="http://img.desktopwallpapers.ru/animals/pics/small-red-p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fresher.ru/images/yadovitye-griby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571900" cy="177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luxfon.com/large/201203/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357298"/>
            <a:ext cx="388622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s://encrypted-tbn3.gstatic.com/images?q=tbn:ANd9GcSXLN8q-rHlwRIJ4i3HWq-C5xYl7gs33GaRf_tRnkh_U7dhBdXO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286388"/>
            <a:ext cx="3429024" cy="146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28652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/>
              <a:t>Взаємодія з іншими оболонками</a:t>
            </a:r>
            <a:endParaRPr lang="uk-UA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072462" cy="45720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живих організмів позначається на всіх оболонках Землі: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Атмосфера. </a:t>
            </a:r>
            <a:r>
              <a:rPr lang="uk-UA" dirty="0" smtClean="0"/>
              <a:t>Вплив організмів пов'язаний з фотосинтезом. Рослини поглинають вуглекислий газ і виділяють </a:t>
            </a:r>
            <a:r>
              <a:rPr lang="uk-UA" dirty="0" smtClean="0"/>
              <a:t>кисень</a:t>
            </a:r>
            <a:endParaRPr lang="uk-UA" dirty="0" smtClean="0"/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Гідросфера</a:t>
            </a:r>
            <a:r>
              <a:rPr lang="uk-UA" dirty="0" smtClean="0"/>
              <a:t>. Організми забирають з води морів і океанів необхідні речовини </a:t>
            </a:r>
            <a:r>
              <a:rPr lang="uk-UA" dirty="0" smtClean="0"/>
              <a:t>на </a:t>
            </a:r>
            <a:r>
              <a:rPr lang="uk-UA" dirty="0" smtClean="0"/>
              <a:t>побудову своїх кістяків, панцирів, черепашок, мушель.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Літосфера. </a:t>
            </a:r>
            <a:r>
              <a:rPr lang="uk-UA" dirty="0" smtClean="0"/>
              <a:t>З решток організмів утворюються осадові гірські породи органічного </a:t>
            </a:r>
            <a:r>
              <a:rPr lang="uk-UA" dirty="0" smtClean="0"/>
              <a:t>походження, </a:t>
            </a:r>
            <a:r>
              <a:rPr lang="uk-UA" dirty="0" smtClean="0"/>
              <a:t>а також деякі форми </a:t>
            </a:r>
            <a:r>
              <a:rPr lang="uk-UA" dirty="0" smtClean="0"/>
              <a:t>поверхні. </a:t>
            </a:r>
            <a:r>
              <a:rPr lang="uk-UA" dirty="0" smtClean="0"/>
              <a:t>З іншого боку організми руйнують гірські </a:t>
            </a:r>
            <a:r>
              <a:rPr lang="uk-UA" dirty="0" smtClean="0"/>
              <a:t>породи.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2530" name="Picture 2" descr="https://encrypted-tbn0.gstatic.com/images?q=tbn:ANd9GcSnBQX10nOEdj-tfafBlvtGiqGGG_I3At63-LFtDSD3wZsVwsO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636"/>
            <a:ext cx="4572032" cy="1741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Рівні організації живої матерії</a:t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7786742" cy="3071834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uk-UA" sz="3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Молекулярно-генетичний рівень</a:t>
            </a:r>
            <a:r>
              <a:rPr lang="uk-UA" sz="3300" dirty="0" smtClean="0"/>
              <a:t>.</a:t>
            </a:r>
          </a:p>
          <a:p>
            <a:pPr marL="571500" indent="-571500" algn="ctr">
              <a:buNone/>
            </a:pPr>
            <a:r>
              <a:rPr lang="uk-UA" dirty="0" smtClean="0"/>
              <a:t> </a:t>
            </a:r>
            <a:r>
              <a:rPr lang="uk-UA" dirty="0" smtClean="0"/>
              <a:t>Елементарна одиниця цього рівня — 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 </a:t>
            </a:r>
            <a:r>
              <a:rPr lang="uk-UA" dirty="0" smtClean="0"/>
              <a:t>— фрагмент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 ДНК</a:t>
            </a:r>
            <a:r>
              <a:rPr lang="uk-UA" dirty="0" smtClean="0"/>
              <a:t>, в якому записана інформація про первинну структуру однієї білкової молекули. Елементарне явище полягає в процесі редуплікації ДНК. Життєвий субстрат для всіх живих організмів — приблизно 20 різних амінокислот і 5 різних азотистих основ, що входять до складу нуклеїнових кислот. Енергія запасається у молекулах АТФ.</a:t>
            </a:r>
          </a:p>
          <a:p>
            <a:endParaRPr lang="uk-UA" dirty="0"/>
          </a:p>
        </p:txBody>
      </p:sp>
      <p:pic>
        <p:nvPicPr>
          <p:cNvPr id="23554" name="Picture 2" descr="http://futurecenter.in.ua/wp-content/uploads/2013/05/DNK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929066"/>
            <a:ext cx="417633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62E313"/>
      </a:accent1>
      <a:accent2>
        <a:srgbClr val="FFFF00"/>
      </a:accent2>
      <a:accent3>
        <a:srgbClr val="DE6C36"/>
      </a:accent3>
      <a:accent4>
        <a:srgbClr val="F9B639"/>
      </a:accent4>
      <a:accent5>
        <a:srgbClr val="C5E359"/>
      </a:accent5>
      <a:accent6>
        <a:srgbClr val="FA8D3D"/>
      </a:accent6>
      <a:hlink>
        <a:srgbClr val="FFDE66"/>
      </a:hlink>
      <a:folHlink>
        <a:srgbClr val="5FE15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220</TotalTime>
  <Words>304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БІОСФЕРА ТА ЇЇ МЕЖІ</vt:lpstr>
      <vt:lpstr>План:</vt:lpstr>
      <vt:lpstr>Мета:</vt:lpstr>
      <vt:lpstr>Поняття про біосферу </vt:lpstr>
      <vt:lpstr>Слайд 5</vt:lpstr>
      <vt:lpstr>Біосфера є:</vt:lpstr>
      <vt:lpstr>Усі організми об'єднуються у чотири царства живої природи:</vt:lpstr>
      <vt:lpstr>Взаємодія з іншими оболонками</vt:lpstr>
      <vt:lpstr>Рівні організації живої матерії </vt:lpstr>
      <vt:lpstr>Рівні організації живої матерії </vt:lpstr>
      <vt:lpstr>Рівні організації живої матерії </vt:lpstr>
      <vt:lpstr>Рівні організації живої матерії </vt:lpstr>
      <vt:lpstr>Рівні організації живої матерії </vt:lpstr>
      <vt:lpstr>Висновок:</vt:lpstr>
      <vt:lpstr>Джерела: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23</cp:revision>
  <dcterms:created xsi:type="dcterms:W3CDTF">2014-03-05T14:24:30Z</dcterms:created>
  <dcterms:modified xsi:type="dcterms:W3CDTF">2014-03-05T18:15:04Z</dcterms:modified>
</cp:coreProperties>
</file>