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6800"/>
    <a:srgbClr val="F2AD00"/>
    <a:srgbClr val="C08900"/>
    <a:srgbClr val="E6A4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114" y="-3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nchor="ct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ru-RU" smtClean="0"/>
              <a:t>Образец заголовка</a:t>
            </a:r>
            <a:endParaRPr kumimoji="0"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ru-RU" smtClean="0"/>
              <a:t>Образец подзаголовка</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7" name="Group 6"/>
          <p:cNvGrpSpPr/>
          <p:nvPr/>
        </p:nvGrpSpPr>
        <p:grpSpPr>
          <a:xfrm>
            <a:off x="2207747" y="1332379"/>
            <a:ext cx="6482858" cy="144000"/>
            <a:chOff x="2214546" y="1427612"/>
            <a:chExt cx="6482858" cy="144000"/>
          </a:xfrm>
        </p:grpSpPr>
        <p:sp>
          <p:nvSpPr>
            <p:cNvPr id="8" name="Chevron 7"/>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9" name="Rectangle 8"/>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7" name="Group 23"/>
          <p:cNvGrpSpPr/>
          <p:nvPr/>
        </p:nvGrpSpPr>
        <p:grpSpPr>
          <a:xfrm>
            <a:off x="2207747" y="1332379"/>
            <a:ext cx="6482858" cy="144000"/>
            <a:chOff x="2214546" y="1427612"/>
            <a:chExt cx="6482858" cy="144000"/>
          </a:xfrm>
        </p:grpSpPr>
        <p:sp>
          <p:nvSpPr>
            <p:cNvPr id="10" name="Chevron 9"/>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23" name="Rectangle 22"/>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8" name="Group 7"/>
          <p:cNvGrpSpPr/>
          <p:nvPr/>
        </p:nvGrpSpPr>
        <p:grpSpPr>
          <a:xfrm>
            <a:off x="2207747" y="1332379"/>
            <a:ext cx="6482858" cy="144000"/>
            <a:chOff x="2214546" y="1427612"/>
            <a:chExt cx="6482858" cy="144000"/>
          </a:xfrm>
        </p:grpSpPr>
        <p:sp>
          <p:nvSpPr>
            <p:cNvPr id="9" name="Chevron 8"/>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0" name="Rectangle 9"/>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A009892A-0574-4753-B3B5-882803074C2D}"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10" name="Group 9"/>
          <p:cNvGrpSpPr/>
          <p:nvPr/>
        </p:nvGrpSpPr>
        <p:grpSpPr>
          <a:xfrm>
            <a:off x="2207747" y="1332379"/>
            <a:ext cx="6482858" cy="144000"/>
            <a:chOff x="2214546" y="1427612"/>
            <a:chExt cx="6482858" cy="144000"/>
          </a:xfrm>
        </p:grpSpPr>
        <p:sp>
          <p:nvSpPr>
            <p:cNvPr id="11" name="Chevron 10"/>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2" name="Rectangle 11"/>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A009892A-0574-4753-B3B5-882803074C2D}" type="datetimeFigureOut">
              <a:rPr lang="en-US" smtClean="0"/>
              <a:pPr/>
              <a:t>5/10/2011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pSp>
        <p:nvGrpSpPr>
          <p:cNvPr id="6" name="Group 5"/>
          <p:cNvGrpSpPr/>
          <p:nvPr/>
        </p:nvGrpSpPr>
        <p:grpSpPr>
          <a:xfrm>
            <a:off x="2207747" y="1332379"/>
            <a:ext cx="6482858" cy="144000"/>
            <a:chOff x="2214546" y="1427612"/>
            <a:chExt cx="6482858" cy="144000"/>
          </a:xfrm>
        </p:grpSpPr>
        <p:sp>
          <p:nvSpPr>
            <p:cNvPr id="7" name="Chevron 6"/>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8" name="Rectangle 7"/>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A009892A-0574-4753-B3B5-882803074C2D}" type="datetimeFigureOut">
              <a:rPr lang="en-US" smtClean="0"/>
              <a:pPr/>
              <a:t>5/10/2011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9892A-0574-4753-B3B5-882803074C2D}" type="datetimeFigureOut">
              <a:rPr lang="en-US" smtClean="0"/>
              <a:pPr/>
              <a:t>5/10/2011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nchor="ctr">
            <a:normAutofit/>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kumimoji="0" lang="ru-RU" smtClean="0"/>
              <a:t>Образец заголовка</a:t>
            </a:r>
            <a:endParaRPr kumimoji="0"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A009892A-0574-4753-B3B5-882803074C2D}"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nchor="ctr">
            <a:normAutofit/>
          </a:bodyPr>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kumimoji="0" lang="ru-RU" smtClean="0"/>
              <a:t>Образец заголовка</a:t>
            </a:r>
            <a:endParaRPr kumimoji="0"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ru-RU" smtClean="0"/>
              <a:t>Вставка рисунка</a:t>
            </a:r>
            <a:endParaRPr kumimoji="0" lang="en-US"/>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A009892A-0574-4753-B3B5-882803074C2D}"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3">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marL="0" algn="ctr" rtl="0" eaLnBrk="1" latinLnBrk="0" hangingPunct="1"/>
            <a:endParaRPr kumimoji="0" lang="zh-CN" altLang="en-US" kern="1200">
              <a:solidFill>
                <a:schemeClr val="lt1"/>
              </a:solidFill>
              <a:latin typeface="+mn-lt"/>
              <a:ea typeface="+mn-ea"/>
              <a:cs typeface="+mn-cs"/>
            </a:endParaRPr>
          </a:p>
        </p:txBody>
      </p:sp>
      <p:grpSp>
        <p:nvGrpSpPr>
          <p:cNvPr id="8" name="Group 17"/>
          <p:cNvGrpSpPr/>
          <p:nvPr/>
        </p:nvGrpSpPr>
        <p:grpSpPr>
          <a:xfrm>
            <a:off x="0" y="6570024"/>
            <a:ext cx="9144000" cy="288000"/>
            <a:chOff x="0" y="6353387"/>
            <a:chExt cx="9144000" cy="361763"/>
          </a:xfrm>
        </p:grpSpPr>
        <p:grpSp>
          <p:nvGrpSpPr>
            <p:cNvPr id="9" name="Group 16"/>
            <p:cNvGrpSpPr/>
            <p:nvPr/>
          </p:nvGrpSpPr>
          <p:grpSpPr>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grpSp>
          <p:nvGrpSpPr>
            <p:cNvPr id="15" name="Group 15"/>
            <p:cNvGrpSpPr/>
            <p:nvPr/>
          </p:nvGrpSpPr>
          <p:grpSpPr>
            <a:xfrm>
              <a:off x="8640700" y="6354583"/>
              <a:ext cx="503300" cy="360567"/>
              <a:chOff x="8640700" y="6354583"/>
              <a:chExt cx="503300" cy="360567"/>
            </a:xfrm>
          </p:grpSpPr>
          <p:sp>
            <p:nvSpPr>
              <p:cNvPr id="12" name="Chevron 11"/>
              <p:cNvSpPr/>
              <p:nvPr userDrawn="1"/>
            </p:nvSpPr>
            <p:spPr>
              <a:xfrm flipH="1">
                <a:off x="8640700" y="6354583"/>
                <a:ext cx="249884" cy="360000"/>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3" name="Chevron 12"/>
              <p:cNvSpPr/>
              <p:nvPr userDrawn="1"/>
            </p:nvSpPr>
            <p:spPr>
              <a:xfrm flipH="1">
                <a:off x="8767248" y="6355150"/>
                <a:ext cx="249884" cy="360000"/>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4" name="Chevron 13"/>
              <p:cNvSpPr/>
              <p:nvPr userDrawn="1"/>
            </p:nvSpPr>
            <p:spPr>
              <a:xfrm flipH="1">
                <a:off x="8894116" y="6355000"/>
                <a:ext cx="249884" cy="360000"/>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Date Placeholder 3"/>
          <p:cNvSpPr>
            <a:spLocks noGrp="1"/>
          </p:cNvSpPr>
          <p:nvPr>
            <p:ph type="dt" sz="half" idx="2"/>
          </p:nvPr>
        </p:nvSpPr>
        <p:spPr>
          <a:xfrm>
            <a:off x="0" y="6570000"/>
            <a:ext cx="1643042" cy="288000"/>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A009892A-0574-4753-B3B5-882803074C2D}" type="datetimeFigureOut">
              <a:rPr lang="en-US" smtClean="0"/>
              <a:pPr/>
              <a:t>5/10/2011</a:t>
            </a:fld>
            <a:endParaRPr lang="en-US"/>
          </a:p>
        </p:txBody>
      </p:sp>
      <p:sp>
        <p:nvSpPr>
          <p:cNvPr id="5" name="Footer Placeholder 4"/>
          <p:cNvSpPr>
            <a:spLocks noGrp="1"/>
          </p:cNvSpPr>
          <p:nvPr>
            <p:ph type="ftr" sz="quarter" idx="3"/>
          </p:nvPr>
        </p:nvSpPr>
        <p:spPr>
          <a:xfrm>
            <a:off x="1643042" y="6570000"/>
            <a:ext cx="4214842" cy="288000"/>
          </a:xfrm>
          <a:prstGeom prst="rect">
            <a:avLst/>
          </a:prstGeom>
        </p:spPr>
        <p:txBody>
          <a:bodyPr vert="horz" rtlCol="0" anchor="ctr"/>
          <a:lstStyle>
            <a:lvl1pPr algn="l" eaLnBrk="1" latinLnBrk="0" hangingPunct="1">
              <a:defRPr kumimoji="0" sz="1200">
                <a:solidFill>
                  <a:schemeClr val="tx1">
                    <a:tint val="85000"/>
                  </a:schemeClr>
                </a:solidFill>
              </a:defRPr>
            </a:lvl1pPr>
          </a:lstStyle>
          <a:p>
            <a:endParaRPr lang="en-US"/>
          </a:p>
        </p:txBody>
      </p:sp>
      <p:sp>
        <p:nvSpPr>
          <p:cNvPr id="6" name="Slide Number Placeholder 5"/>
          <p:cNvSpPr>
            <a:spLocks noGrp="1"/>
          </p:cNvSpPr>
          <p:nvPr>
            <p:ph type="sldNum" sz="quarter" idx="4"/>
          </p:nvPr>
        </p:nvSpPr>
        <p:spPr>
          <a:xfrm>
            <a:off x="8572528" y="6570000"/>
            <a:ext cx="571472" cy="288000"/>
          </a:xfrm>
          <a:prstGeom prst="rect">
            <a:avLst/>
          </a:prstGeom>
        </p:spPr>
        <p:txBody>
          <a:bodyPr vert="horz" rtlCol="0" anchor="ctr"/>
          <a:lstStyle>
            <a:lvl1pPr algn="ctr" eaLnBrk="1" latinLnBrk="0" hangingPunct="1">
              <a:defRPr kumimoji="0" sz="1200">
                <a:solidFill>
                  <a:schemeClr val="tx1">
                    <a:tint val="95000"/>
                  </a:schemeClr>
                </a:solidFill>
              </a:defRPr>
            </a:lvl1pPr>
          </a:lstStyle>
          <a:p>
            <a:fld id="{35100B4B-F5D2-44DD-9A19-A980681504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randomBar/>
  </p:transition>
  <p:txStyles>
    <p:titleStyle>
      <a:lvl1pPr algn="ctr" rtl="0" eaLnBrk="1" latinLnBrk="0" hangingPunct="1">
        <a:spcBef>
          <a:spcPct val="0"/>
        </a:spcBef>
        <a:buNone/>
        <a:defRPr kumimoji="0"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81560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sz="4700" b="1" i="1" cap="none" spc="0" dirty="0" smtClean="0">
                <a:ln>
                  <a:solidFill>
                    <a:schemeClr val="accent1">
                      <a:lumMod val="50000"/>
                    </a:schemeClr>
                  </a:solidFill>
                </a:ln>
                <a:solidFill>
                  <a:srgbClr val="E6A400"/>
                </a:solidFill>
                <a:effectLst/>
                <a:latin typeface="+mj-lt"/>
              </a:rPr>
              <a:t>Значення та охорона тварин</a:t>
            </a:r>
            <a:endParaRPr lang="uk-UA" sz="4700" b="1" i="1" cap="none" spc="0" dirty="0">
              <a:ln>
                <a:solidFill>
                  <a:schemeClr val="accent1">
                    <a:lumMod val="50000"/>
                  </a:schemeClr>
                </a:solidFill>
              </a:ln>
              <a:solidFill>
                <a:srgbClr val="E6A400"/>
              </a:solidFill>
              <a:effectLst/>
              <a:latin typeface="+mj-lt"/>
            </a:endParaRPr>
          </a:p>
        </p:txBody>
      </p:sp>
      <p:sp>
        <p:nvSpPr>
          <p:cNvPr id="5" name="Rectangle 3"/>
          <p:cNvSpPr>
            <a:spLocks noGrp="1" noChangeArrowheads="1"/>
          </p:cNvSpPr>
          <p:nvPr>
            <p:ph type="subTitle" idx="1"/>
          </p:nvPr>
        </p:nvSpPr>
        <p:spPr>
          <a:xfrm>
            <a:off x="6151567" y="5470535"/>
            <a:ext cx="2992433" cy="1316051"/>
          </a:xfrm>
        </p:spPr>
        <p:txBody>
          <a:bodyPr>
            <a:normAutofit/>
          </a:bodyPr>
          <a:lstStyle/>
          <a:p>
            <a:pPr algn="ctr" eaLnBrk="1" hangingPunct="1"/>
            <a:r>
              <a:rPr lang="uk-UA" sz="2000" dirty="0" smtClean="0">
                <a:solidFill>
                  <a:srgbClr val="926800"/>
                </a:solidFill>
                <a:latin typeface="Candara" pitchFamily="34" charset="0"/>
              </a:rPr>
              <a:t>Підготувала</a:t>
            </a:r>
          </a:p>
          <a:p>
            <a:pPr algn="ctr" eaLnBrk="1" hangingPunct="1"/>
            <a:r>
              <a:rPr lang="uk-UA" sz="2000" dirty="0" smtClean="0">
                <a:solidFill>
                  <a:srgbClr val="926800"/>
                </a:solidFill>
                <a:latin typeface="Candara" pitchFamily="34" charset="0"/>
              </a:rPr>
              <a:t>учениця 8-В класу</a:t>
            </a:r>
          </a:p>
          <a:p>
            <a:pPr algn="ctr" eaLnBrk="1" hangingPunct="1"/>
            <a:r>
              <a:rPr lang="uk-UA" sz="2000" dirty="0" err="1" smtClean="0">
                <a:solidFill>
                  <a:srgbClr val="926800"/>
                </a:solidFill>
                <a:latin typeface="Candara" pitchFamily="34" charset="0"/>
              </a:rPr>
              <a:t>Кошина</a:t>
            </a:r>
            <a:r>
              <a:rPr lang="uk-UA" sz="2000" dirty="0" smtClean="0">
                <a:solidFill>
                  <a:srgbClr val="926800"/>
                </a:solidFill>
                <a:latin typeface="Candara" pitchFamily="34" charset="0"/>
              </a:rPr>
              <a:t> Анна</a:t>
            </a:r>
            <a:endParaRPr lang="en-US" sz="2000" dirty="0" smtClean="0">
              <a:solidFill>
                <a:srgbClr val="926800"/>
              </a:solidFill>
              <a:latin typeface="Candara" pitchFamily="34" charset="0"/>
            </a:endParaRPr>
          </a:p>
        </p:txBody>
      </p:sp>
      <p:pic>
        <p:nvPicPr>
          <p:cNvPr id="1026" name="Picture 2" descr="D:\Аня ;)\Школа\Биология\Animal_diversity_October_2007.jpg"/>
          <p:cNvPicPr>
            <a:picLocks noChangeAspect="1" noChangeArrowheads="1"/>
          </p:cNvPicPr>
          <p:nvPr/>
        </p:nvPicPr>
        <p:blipFill>
          <a:blip r:embed="rId2"/>
          <a:srcRect b="24275"/>
          <a:stretch>
            <a:fillRect/>
          </a:stretch>
        </p:blipFill>
        <p:spPr bwMode="auto">
          <a:xfrm>
            <a:off x="1428728" y="928670"/>
            <a:ext cx="5343562" cy="4857784"/>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 presetClass="entr" presetSubtype="10"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par>
                          <p:cTn id="18" fill="hold">
                            <p:stCondLst>
                              <p:cond delay="2000"/>
                            </p:stCondLst>
                            <p:childTnLst>
                              <p:par>
                                <p:cTn id="19" presetID="3" presetClass="entr" presetSubtype="10" fill="hold" grpId="0"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blinds(horizontal)">
                                      <p:cBhvr>
                                        <p:cTn id="21" dur="500"/>
                                        <p:tgtEl>
                                          <p:spTgt spid="5">
                                            <p:txEl>
                                              <p:pRg st="1" end="1"/>
                                            </p:txEl>
                                          </p:spTgt>
                                        </p:tgtEl>
                                      </p:cBhvr>
                                    </p:animEffect>
                                  </p:childTnLst>
                                </p:cTn>
                              </p:par>
                            </p:childTnLst>
                          </p:cTn>
                        </p:par>
                        <p:par>
                          <p:cTn id="22" fill="hold">
                            <p:stCondLst>
                              <p:cond delay="2500"/>
                            </p:stCondLst>
                            <p:childTnLst>
                              <p:par>
                                <p:cTn id="23" presetID="3" presetClass="entr" presetSubtype="10"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linds(horizontal)">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4200" b="1" i="1" dirty="0" smtClean="0">
                <a:ln>
                  <a:solidFill>
                    <a:schemeClr val="accent1">
                      <a:lumMod val="50000"/>
                    </a:schemeClr>
                  </a:solidFill>
                </a:ln>
                <a:solidFill>
                  <a:srgbClr val="E6A400"/>
                </a:solidFill>
                <a:latin typeface="+mj-lt"/>
              </a:rPr>
              <a:t>Червона книга</a:t>
            </a:r>
            <a:endParaRPr lang="uk-UA" sz="4200" b="1" i="1" cap="none" spc="0" dirty="0">
              <a:ln>
                <a:solidFill>
                  <a:schemeClr val="accent1">
                    <a:lumMod val="50000"/>
                  </a:schemeClr>
                </a:solidFill>
              </a:ln>
              <a:solidFill>
                <a:srgbClr val="E6A400"/>
              </a:solidFill>
              <a:effectLst/>
              <a:latin typeface="+mj-lt"/>
            </a:endParaRPr>
          </a:p>
        </p:txBody>
      </p:sp>
      <p:sp>
        <p:nvSpPr>
          <p:cNvPr id="5" name="Rectangle 3"/>
          <p:cNvSpPr txBox="1">
            <a:spLocks noChangeArrowheads="1"/>
          </p:cNvSpPr>
          <p:nvPr/>
        </p:nvSpPr>
        <p:spPr>
          <a:xfrm>
            <a:off x="0" y="500042"/>
            <a:ext cx="5214942" cy="3214710"/>
          </a:xfrm>
          <a:prstGeom prst="rect">
            <a:avLst/>
          </a:prstGeom>
        </p:spPr>
        <p:txBody>
          <a:bodyPr vert="horz" rtlCol="0">
            <a:noAutofit/>
          </a:bodyPr>
          <a:lstStyle/>
          <a:p>
            <a:pPr indent="180000">
              <a:lnSpc>
                <a:spcPct val="120000"/>
              </a:lnSpc>
              <a:spcBef>
                <a:spcPct val="20000"/>
              </a:spcBef>
              <a:buClr>
                <a:schemeClr val="tx2"/>
              </a:buClr>
              <a:buSzPct val="50000"/>
            </a:pPr>
            <a:r>
              <a:rPr lang="uk-UA" sz="1400" dirty="0" smtClean="0">
                <a:solidFill>
                  <a:srgbClr val="926800"/>
                </a:solidFill>
                <a:latin typeface="Candara" pitchFamily="34" charset="0"/>
              </a:rPr>
              <a:t>Серед найважливіших заходів щодо охорони тварин слід назвати такі: по-перше, виховання </a:t>
            </a:r>
            <a:r>
              <a:rPr lang="uk-UA" sz="1400" dirty="0" err="1" smtClean="0">
                <a:solidFill>
                  <a:srgbClr val="926800"/>
                </a:solidFill>
                <a:latin typeface="Candara" pitchFamily="34" charset="0"/>
              </a:rPr>
              <a:t>природоохронної</a:t>
            </a:r>
            <a:r>
              <a:rPr lang="uk-UA" sz="1400" dirty="0" smtClean="0">
                <a:solidFill>
                  <a:srgbClr val="926800"/>
                </a:solidFill>
                <a:latin typeface="Candara" pitchFamily="34" charset="0"/>
              </a:rPr>
              <a:t> свідомості у людей з дитинства до похилого віку всіма можли­вими </a:t>
            </a:r>
            <a:r>
              <a:rPr lang="uk-UA" sz="1400" dirty="0" err="1" smtClean="0">
                <a:solidFill>
                  <a:srgbClr val="926800"/>
                </a:solidFill>
                <a:latin typeface="Candara" pitchFamily="34" charset="0"/>
              </a:rPr>
              <a:t>сучас-ними</a:t>
            </a:r>
            <a:r>
              <a:rPr lang="uk-UA" sz="1400" dirty="0" smtClean="0">
                <a:solidFill>
                  <a:srgbClr val="926800"/>
                </a:solidFill>
                <a:latin typeface="Candara" pitchFamily="34" charset="0"/>
              </a:rPr>
              <a:t> засобами; по-друге - найсуворіша боротьба з </a:t>
            </a:r>
            <a:r>
              <a:rPr lang="uk-UA" sz="1400" dirty="0" err="1" smtClean="0">
                <a:solidFill>
                  <a:srgbClr val="926800"/>
                </a:solidFill>
                <a:latin typeface="Candara" pitchFamily="34" charset="0"/>
              </a:rPr>
              <a:t>браконь-єрством</a:t>
            </a:r>
            <a:r>
              <a:rPr lang="uk-UA" sz="1400" dirty="0" smtClean="0">
                <a:solidFill>
                  <a:srgbClr val="926800"/>
                </a:solidFill>
                <a:latin typeface="Candara" pitchFamily="34" charset="0"/>
              </a:rPr>
              <a:t>, посилення інспекторського контролю в лісах, степах, на водоймах і річках; по-третє - допомога звірям: підгодівля їх у скрутні періоди, охорона від епіде­мій і антропогенних </a:t>
            </a:r>
            <a:r>
              <a:rPr lang="uk-UA" sz="1400" dirty="0" err="1" smtClean="0">
                <a:solidFill>
                  <a:srgbClr val="926800"/>
                </a:solidFill>
                <a:latin typeface="Candara" pitchFamily="34" charset="0"/>
              </a:rPr>
              <a:t>за-бруднень</a:t>
            </a:r>
            <a:r>
              <a:rPr lang="uk-UA" sz="1400" dirty="0" smtClean="0">
                <a:solidFill>
                  <a:srgbClr val="926800"/>
                </a:solidFill>
                <a:latin typeface="Candara" pitchFamily="34" charset="0"/>
              </a:rPr>
              <a:t>, розселення в зручних для існування місцях, контроль за кількістю хижаків. Крім того, необхідні ретельне дослідження рідкісних і зникаю­чих видів, причин їх вимирання, розробка наукових основ для покращання ситуації, екологічних прогнозів на основі  результатів екологічного моніторингу</a:t>
            </a:r>
            <a:r>
              <a:rPr lang="uk-UA" sz="1400" dirty="0" smtClean="0">
                <a:solidFill>
                  <a:srgbClr val="926800"/>
                </a:solidFill>
                <a:latin typeface="Candara" pitchFamily="34" charset="0"/>
              </a:rPr>
              <a:t>.</a:t>
            </a:r>
          </a:p>
          <a:p>
            <a:pPr lvl="0" indent="180000">
              <a:lnSpc>
                <a:spcPct val="120000"/>
              </a:lnSpc>
              <a:spcBef>
                <a:spcPct val="20000"/>
              </a:spcBef>
              <a:buClr>
                <a:schemeClr val="tx2"/>
              </a:buClr>
              <a:buSzPct val="50000"/>
            </a:pPr>
            <a:endParaRPr lang="uk-UA" sz="1400" dirty="0" smtClean="0">
              <a:solidFill>
                <a:srgbClr val="926800"/>
              </a:solidFill>
              <a:latin typeface="Candara" pitchFamily="34" charset="0"/>
            </a:endParaRPr>
          </a:p>
        </p:txBody>
      </p:sp>
      <p:sp>
        <p:nvSpPr>
          <p:cNvPr id="8" name="Прямоугольник 7"/>
          <p:cNvSpPr/>
          <p:nvPr/>
        </p:nvSpPr>
        <p:spPr>
          <a:xfrm>
            <a:off x="3571868" y="3571876"/>
            <a:ext cx="5572132" cy="652486"/>
          </a:xfrm>
          <a:prstGeom prst="rect">
            <a:avLst/>
          </a:prstGeom>
        </p:spPr>
        <p:txBody>
          <a:bodyPr wrap="square">
            <a:spAutoFit/>
          </a:bodyPr>
          <a:lstStyle/>
          <a:p>
            <a:pPr lvl="0" indent="180000">
              <a:lnSpc>
                <a:spcPct val="120000"/>
              </a:lnSpc>
              <a:spcBef>
                <a:spcPct val="20000"/>
              </a:spcBef>
              <a:buClr>
                <a:schemeClr val="tx2"/>
              </a:buClr>
              <a:buSzPct val="50000"/>
            </a:pPr>
            <a:endParaRPr lang="uk-UA" sz="1400" dirty="0" smtClean="0">
              <a:solidFill>
                <a:srgbClr val="926800"/>
              </a:solidFill>
            </a:endParaRPr>
          </a:p>
          <a:p>
            <a:pPr indent="180000">
              <a:lnSpc>
                <a:spcPct val="120000"/>
              </a:lnSpc>
              <a:spcBef>
                <a:spcPct val="20000"/>
              </a:spcBef>
              <a:buClr>
                <a:schemeClr val="tx2"/>
              </a:buClr>
              <a:buSzPct val="50000"/>
            </a:pPr>
            <a:endParaRPr lang="uk-UA" sz="1400" dirty="0" smtClean="0">
              <a:solidFill>
                <a:srgbClr val="926800"/>
              </a:solidFill>
            </a:endParaRPr>
          </a:p>
        </p:txBody>
      </p:sp>
      <p:pic>
        <p:nvPicPr>
          <p:cNvPr id="7" name="Picture 2" descr="D:\Аня ;)\Школа\Биология\1222544249_squirrel48_1600x1200.jpg"/>
          <p:cNvPicPr>
            <a:picLocks noChangeAspect="1" noChangeArrowheads="1"/>
          </p:cNvPicPr>
          <p:nvPr/>
        </p:nvPicPr>
        <p:blipFill>
          <a:blip r:embed="rId2"/>
          <a:srcRect b="5314"/>
          <a:stretch>
            <a:fillRect/>
          </a:stretch>
        </p:blipFill>
        <p:spPr bwMode="auto">
          <a:xfrm>
            <a:off x="5149336" y="571481"/>
            <a:ext cx="3923258" cy="2786082"/>
          </a:xfrm>
          <a:prstGeom prst="rect">
            <a:avLst/>
          </a:prstGeom>
          <a:noFill/>
          <a:ln>
            <a:solidFill>
              <a:schemeClr val="tx1"/>
            </a:solidFill>
          </a:ln>
          <a:effectLst>
            <a:outerShdw blurRad="50800" dist="38100" dir="2700000" algn="tl" rotWithShape="0">
              <a:prstClr val="black">
                <a:alpha val="40000"/>
              </a:prstClr>
            </a:outerShdw>
          </a:effectLst>
        </p:spPr>
      </p:pic>
      <p:sp>
        <p:nvSpPr>
          <p:cNvPr id="10" name="Прямоугольник 9"/>
          <p:cNvSpPr/>
          <p:nvPr/>
        </p:nvSpPr>
        <p:spPr>
          <a:xfrm>
            <a:off x="0" y="3500438"/>
            <a:ext cx="9144000" cy="3237809"/>
          </a:xfrm>
          <a:prstGeom prst="rect">
            <a:avLst/>
          </a:prstGeom>
        </p:spPr>
        <p:txBody>
          <a:bodyPr wrap="square">
            <a:spAutoFit/>
          </a:bodyPr>
          <a:lstStyle/>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Велике </a:t>
            </a:r>
            <a:r>
              <a:rPr lang="uk-UA" sz="1400" dirty="0" smtClean="0">
                <a:solidFill>
                  <a:srgbClr val="926800"/>
                </a:solidFill>
                <a:latin typeface="Candara" pitchFamily="34" charset="0"/>
              </a:rPr>
              <a:t>значення має також рекультивація зруйнованих людиною ландшафтів, відновлених </a:t>
            </a:r>
            <a:r>
              <a:rPr lang="uk-UA" sz="1400" dirty="0" smtClean="0">
                <a:solidFill>
                  <a:srgbClr val="926800"/>
                </a:solidFill>
                <a:latin typeface="Candara" pitchFamily="34" charset="0"/>
              </a:rPr>
              <a:t>ґрунтів, </a:t>
            </a:r>
            <a:r>
              <a:rPr lang="uk-UA" sz="1400" dirty="0" smtClean="0">
                <a:solidFill>
                  <a:srgbClr val="926800"/>
                </a:solidFill>
                <a:latin typeface="Candara" pitchFamily="34" charset="0"/>
              </a:rPr>
              <a:t>пасовиськ, лу­ків, лісів, водойм згідно з науково обґрунтованими далеко­глядними планами, активний розвиток заповідної справи. Добровільна робота з охорони тваринного світу не повинна обмежуватися знанням того, що не слід розоряти пташиних гнізд і мурашників, знищувати джмелів та інших корисних комах. Для цього недостатньо також виготовити й розвісити кілька шпаківень. Знання шкільного курсу «Тварини» допоможе кожному правильно і розумно поводити себе на природі, розвивати в себе уміння аналізувати всі господарські рішення, що приймаються щодо збереження природи. </a:t>
            </a:r>
          </a:p>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Фахівці з охорони природи систематично укладають списки найбільш рідкісних видів рослин і тварин, які знаходяться під загрозою вимирання, вони публікуються в так званих Червоних книгах. Міжнародна спілка охорони природних ресурсів (МСОП) не тільки публікує ці списки, але і збирає інформацію про причини, які призвели до зникнення, вживає засобів, які б призупинили вимирання та підвищили чисельність видів, що знаходяться під загрозою.</a:t>
            </a:r>
            <a:endParaRPr lang="uk-UA" sz="1400" dirty="0" smtClean="0">
              <a:solidFill>
                <a:srgbClr val="926800"/>
              </a:solidFill>
              <a:latin typeface="Candara"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571868" y="3571876"/>
            <a:ext cx="5572132" cy="652486"/>
          </a:xfrm>
          <a:prstGeom prst="rect">
            <a:avLst/>
          </a:prstGeom>
        </p:spPr>
        <p:txBody>
          <a:bodyPr wrap="square">
            <a:spAutoFit/>
          </a:bodyPr>
          <a:lstStyle/>
          <a:p>
            <a:pPr lvl="0" indent="180000">
              <a:lnSpc>
                <a:spcPct val="120000"/>
              </a:lnSpc>
              <a:spcBef>
                <a:spcPct val="20000"/>
              </a:spcBef>
              <a:buClr>
                <a:schemeClr val="tx2"/>
              </a:buClr>
              <a:buSzPct val="50000"/>
            </a:pPr>
            <a:endParaRPr lang="uk-UA" sz="1400" dirty="0" smtClean="0">
              <a:solidFill>
                <a:srgbClr val="926800"/>
              </a:solidFill>
            </a:endParaRPr>
          </a:p>
          <a:p>
            <a:pPr indent="180000">
              <a:lnSpc>
                <a:spcPct val="120000"/>
              </a:lnSpc>
              <a:spcBef>
                <a:spcPct val="20000"/>
              </a:spcBef>
              <a:buClr>
                <a:schemeClr val="tx2"/>
              </a:buClr>
              <a:buSzPct val="50000"/>
            </a:pPr>
            <a:endParaRPr lang="uk-UA" sz="1400" dirty="0" smtClean="0">
              <a:solidFill>
                <a:srgbClr val="926800"/>
              </a:solidFill>
            </a:endParaRPr>
          </a:p>
        </p:txBody>
      </p:sp>
      <p:pic>
        <p:nvPicPr>
          <p:cNvPr id="9219" name="Picture 3" descr="D:\Аня ;)\Школа\Биология\hayvan20masaustu20resim206iw7.jpg"/>
          <p:cNvPicPr>
            <a:picLocks noChangeAspect="1" noChangeArrowheads="1"/>
          </p:cNvPicPr>
          <p:nvPr/>
        </p:nvPicPr>
        <p:blipFill>
          <a:blip r:embed="rId2"/>
          <a:srcRect/>
          <a:stretch>
            <a:fillRect/>
          </a:stretch>
        </p:blipFill>
        <p:spPr bwMode="auto">
          <a:xfrm>
            <a:off x="214282" y="160672"/>
            <a:ext cx="8643998" cy="6482998"/>
          </a:xfrm>
          <a:prstGeom prst="rect">
            <a:avLst/>
          </a:prstGeom>
          <a:noFill/>
          <a:ln>
            <a:solidFill>
              <a:schemeClr val="tx1"/>
            </a:solidFill>
          </a:ln>
          <a:effectLst>
            <a:outerShdw blurRad="50800" dist="38100" dir="2700000" algn="tl" rotWithShape="0">
              <a:prstClr val="black">
                <a:alpha val="40000"/>
              </a:prstClr>
            </a:outerShdw>
          </a:effectLst>
        </p:spPr>
      </p:pic>
      <p:sp>
        <p:nvSpPr>
          <p:cNvPr id="10" name="Прямоугольник 9"/>
          <p:cNvSpPr/>
          <p:nvPr/>
        </p:nvSpPr>
        <p:spPr>
          <a:xfrm>
            <a:off x="285720" y="142852"/>
            <a:ext cx="5610831" cy="110799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uk-UA" sz="6600" b="1" cap="none" spc="150" dirty="0" smtClean="0">
                <a:ln w="3175">
                  <a:solidFill>
                    <a:schemeClr val="bg1">
                      <a:lumMod val="75000"/>
                    </a:schemeClr>
                  </a:solidFill>
                </a:ln>
                <a:solidFill>
                  <a:srgbClr val="F8F8F8"/>
                </a:solidFill>
                <a:effectLst>
                  <a:outerShdw blurRad="25400" algn="tl" rotWithShape="0">
                    <a:srgbClr val="000000">
                      <a:alpha val="43000"/>
                    </a:srgbClr>
                  </a:outerShdw>
                </a:effectLst>
                <a:latin typeface="Monotype Corsiva" pitchFamily="66" charset="0"/>
              </a:rPr>
              <a:t>Дякую за увагу!</a:t>
            </a:r>
            <a:endParaRPr lang="uk-UA" sz="6600" b="1" cap="none" spc="150" dirty="0">
              <a:ln w="3175">
                <a:solidFill>
                  <a:schemeClr val="bg1">
                    <a:lumMod val="75000"/>
                  </a:schemeClr>
                </a:solidFill>
              </a:ln>
              <a:solidFill>
                <a:srgbClr val="F8F8F8"/>
              </a:solidFill>
              <a:effectLst>
                <a:outerShdw blurRad="25400" algn="tl" rotWithShape="0">
                  <a:srgbClr val="000000">
                    <a:alpha val="43000"/>
                  </a:srgbClr>
                </a:outerShdw>
              </a:effectLst>
              <a:latin typeface="Monotype Corsiva" pitchFamily="66"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2000"/>
                                        <p:tgtEl>
                                          <p:spTgt spid="92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4200" b="1" i="1" cap="none" spc="0" dirty="0" smtClean="0">
                <a:ln>
                  <a:solidFill>
                    <a:schemeClr val="accent1">
                      <a:lumMod val="50000"/>
                    </a:schemeClr>
                  </a:solidFill>
                </a:ln>
                <a:solidFill>
                  <a:srgbClr val="E6A400"/>
                </a:solidFill>
                <a:effectLst/>
                <a:latin typeface="+mj-lt"/>
              </a:rPr>
              <a:t>Джерела</a:t>
            </a:r>
            <a:endParaRPr lang="uk-UA" sz="4200" b="1" i="1" cap="none" spc="0" dirty="0">
              <a:ln>
                <a:solidFill>
                  <a:schemeClr val="accent1">
                    <a:lumMod val="50000"/>
                  </a:schemeClr>
                </a:solidFill>
              </a:ln>
              <a:solidFill>
                <a:srgbClr val="E6A400"/>
              </a:solidFill>
              <a:effectLst/>
              <a:latin typeface="+mj-lt"/>
            </a:endParaRPr>
          </a:p>
        </p:txBody>
      </p:sp>
      <p:sp>
        <p:nvSpPr>
          <p:cNvPr id="5" name="Rectangle 3"/>
          <p:cNvSpPr txBox="1">
            <a:spLocks noChangeArrowheads="1"/>
          </p:cNvSpPr>
          <p:nvPr/>
        </p:nvSpPr>
        <p:spPr>
          <a:xfrm>
            <a:off x="142844" y="1000108"/>
            <a:ext cx="5214942" cy="3214710"/>
          </a:xfrm>
          <a:prstGeom prst="rect">
            <a:avLst/>
          </a:prstGeom>
        </p:spPr>
        <p:txBody>
          <a:bodyPr vert="horz" rtlCol="0">
            <a:noAutofit/>
          </a:bodyPr>
          <a:lstStyle/>
          <a:p>
            <a:pPr indent="180000">
              <a:lnSpc>
                <a:spcPct val="120000"/>
              </a:lnSpc>
              <a:spcBef>
                <a:spcPct val="20000"/>
              </a:spcBef>
              <a:buClr>
                <a:schemeClr val="tx2"/>
              </a:buClr>
              <a:buSzPct val="50000"/>
              <a:buFont typeface="Wingdings" pitchFamily="2" charset="2"/>
              <a:buChar char="v"/>
            </a:pPr>
            <a:r>
              <a:rPr lang="en-US" sz="1600" dirty="0" smtClean="0">
                <a:solidFill>
                  <a:srgbClr val="926800"/>
                </a:solidFill>
                <a:latin typeface="Candara" pitchFamily="34" charset="0"/>
              </a:rPr>
              <a:t>ua.textreferat.com</a:t>
            </a:r>
            <a:endParaRPr lang="uk-UA" sz="1600" dirty="0" smtClean="0">
              <a:solidFill>
                <a:srgbClr val="926800"/>
              </a:solidFill>
              <a:latin typeface="Candara" pitchFamily="34" charset="0"/>
            </a:endParaRPr>
          </a:p>
          <a:p>
            <a:pPr indent="180000">
              <a:lnSpc>
                <a:spcPct val="120000"/>
              </a:lnSpc>
              <a:spcBef>
                <a:spcPct val="20000"/>
              </a:spcBef>
              <a:buClr>
                <a:schemeClr val="tx2"/>
              </a:buClr>
              <a:buSzPct val="50000"/>
              <a:buFont typeface="Wingdings" pitchFamily="2" charset="2"/>
              <a:buChar char="v"/>
            </a:pPr>
            <a:r>
              <a:rPr lang="en-US" sz="1600" dirty="0" smtClean="0">
                <a:solidFill>
                  <a:srgbClr val="926800"/>
                </a:solidFill>
                <a:latin typeface="Candara" pitchFamily="34" charset="0"/>
              </a:rPr>
              <a:t>eco.dt-kt.net</a:t>
            </a:r>
            <a:endParaRPr lang="uk-UA" sz="1600" dirty="0" smtClean="0">
              <a:solidFill>
                <a:srgbClr val="926800"/>
              </a:solidFill>
              <a:latin typeface="Candara" pitchFamily="34" charset="0"/>
            </a:endParaRPr>
          </a:p>
          <a:p>
            <a:pPr indent="180000">
              <a:lnSpc>
                <a:spcPct val="120000"/>
              </a:lnSpc>
              <a:spcBef>
                <a:spcPct val="20000"/>
              </a:spcBef>
              <a:buClr>
                <a:schemeClr val="tx2"/>
              </a:buClr>
              <a:buSzPct val="50000"/>
              <a:buFont typeface="Wingdings" pitchFamily="2" charset="2"/>
              <a:buChar char="v"/>
            </a:pPr>
            <a:r>
              <a:rPr lang="en-US" sz="1600" dirty="0" smtClean="0">
                <a:solidFill>
                  <a:srgbClr val="926800"/>
                </a:solidFill>
                <a:latin typeface="Candara" pitchFamily="34" charset="0"/>
              </a:rPr>
              <a:t>repetitor.ua </a:t>
            </a:r>
            <a:endParaRPr lang="uk-UA" sz="1600" dirty="0" smtClean="0">
              <a:solidFill>
                <a:srgbClr val="926800"/>
              </a:solidFill>
              <a:latin typeface="Candara" pitchFamily="34" charset="0"/>
            </a:endParaRPr>
          </a:p>
        </p:txBody>
      </p:sp>
      <p:sp>
        <p:nvSpPr>
          <p:cNvPr id="8" name="Прямоугольник 7"/>
          <p:cNvSpPr/>
          <p:nvPr/>
        </p:nvSpPr>
        <p:spPr>
          <a:xfrm>
            <a:off x="3571868" y="3571876"/>
            <a:ext cx="5572132" cy="652486"/>
          </a:xfrm>
          <a:prstGeom prst="rect">
            <a:avLst/>
          </a:prstGeom>
        </p:spPr>
        <p:txBody>
          <a:bodyPr wrap="square">
            <a:spAutoFit/>
          </a:bodyPr>
          <a:lstStyle/>
          <a:p>
            <a:pPr lvl="0" indent="180000">
              <a:lnSpc>
                <a:spcPct val="120000"/>
              </a:lnSpc>
              <a:spcBef>
                <a:spcPct val="20000"/>
              </a:spcBef>
              <a:buClr>
                <a:schemeClr val="tx2"/>
              </a:buClr>
              <a:buSzPct val="50000"/>
            </a:pPr>
            <a:endParaRPr lang="uk-UA" sz="1400" dirty="0" smtClean="0">
              <a:solidFill>
                <a:srgbClr val="926800"/>
              </a:solidFill>
            </a:endParaRPr>
          </a:p>
          <a:p>
            <a:pPr indent="180000">
              <a:lnSpc>
                <a:spcPct val="120000"/>
              </a:lnSpc>
              <a:spcBef>
                <a:spcPct val="20000"/>
              </a:spcBef>
              <a:buClr>
                <a:schemeClr val="tx2"/>
              </a:buClr>
              <a:buSzPct val="50000"/>
            </a:pPr>
            <a:endParaRPr lang="uk-UA" sz="1400" dirty="0" smtClean="0">
              <a:solidFill>
                <a:srgbClr val="926800"/>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4200" b="1" i="1" cap="none" spc="0" dirty="0" smtClean="0">
                <a:ln>
                  <a:solidFill>
                    <a:schemeClr val="accent1">
                      <a:lumMod val="50000"/>
                    </a:schemeClr>
                  </a:solidFill>
                </a:ln>
                <a:solidFill>
                  <a:srgbClr val="E6A400"/>
                </a:solidFill>
                <a:effectLst/>
                <a:latin typeface="+mj-lt"/>
              </a:rPr>
              <a:t>Значення тварин у природі</a:t>
            </a:r>
            <a:endParaRPr lang="uk-UA" sz="4200" b="1" i="1" cap="none" spc="0" dirty="0">
              <a:ln>
                <a:solidFill>
                  <a:schemeClr val="accent1">
                    <a:lumMod val="50000"/>
                  </a:schemeClr>
                </a:solidFill>
              </a:ln>
              <a:solidFill>
                <a:srgbClr val="E6A400"/>
              </a:solidFill>
              <a:effectLst/>
              <a:latin typeface="+mj-lt"/>
            </a:endParaRPr>
          </a:p>
        </p:txBody>
      </p:sp>
      <p:sp>
        <p:nvSpPr>
          <p:cNvPr id="5" name="Rectangle 3"/>
          <p:cNvSpPr txBox="1">
            <a:spLocks noChangeArrowheads="1"/>
          </p:cNvSpPr>
          <p:nvPr/>
        </p:nvSpPr>
        <p:spPr>
          <a:xfrm>
            <a:off x="0" y="714356"/>
            <a:ext cx="4572000" cy="2928958"/>
          </a:xfrm>
          <a:prstGeom prst="rect">
            <a:avLst/>
          </a:prstGeom>
        </p:spPr>
        <p:txBody>
          <a:bodyPr vert="horz" rtlCol="0">
            <a:normAutofit fontScale="62500" lnSpcReduction="20000"/>
          </a:bodyPr>
          <a:lstStyle/>
          <a:p>
            <a:pPr lvl="0" indent="180000">
              <a:lnSpc>
                <a:spcPct val="120000"/>
              </a:lnSpc>
              <a:spcBef>
                <a:spcPct val="20000"/>
              </a:spcBef>
              <a:buClr>
                <a:schemeClr val="tx2"/>
              </a:buClr>
              <a:buSzPct val="50000"/>
            </a:pPr>
            <a:r>
              <a:rPr lang="uk-UA" sz="2400" dirty="0" smtClean="0">
                <a:solidFill>
                  <a:srgbClr val="926800"/>
                </a:solidFill>
                <a:latin typeface="Candara" pitchFamily="34" charset="0"/>
              </a:rPr>
              <a:t>Тваринний світ є важливою частиною біосфери Землі і, разом з рослинами, тварини відіграють виключно важливу роль в міграції хімічних елементів, яка лежить в основі існуючого в природі взаємозв'язку. Тварини є споживачами органічної речовини, яка створюється рослинами в процесі фотосинтезу. Харчуючись рослинами і один одним, тварини приймають участь в біологічному кругообігу речовин, а також в кругообігу речовини планети. Тому роль тварин в розвитку і підтриманні життя на Землі є великою і різнобічною.</a:t>
            </a:r>
          </a:p>
          <a:p>
            <a:pPr lvl="0" indent="180000">
              <a:spcBef>
                <a:spcPct val="20000"/>
              </a:spcBef>
              <a:buClr>
                <a:schemeClr val="tx2"/>
              </a:buClr>
              <a:buSzPct val="50000"/>
            </a:pPr>
            <a:endParaRPr lang="uk-UA" sz="2000" dirty="0" smtClean="0">
              <a:solidFill>
                <a:srgbClr val="926800"/>
              </a:solidFill>
            </a:endParaRPr>
          </a:p>
        </p:txBody>
      </p:sp>
      <p:pic>
        <p:nvPicPr>
          <p:cNvPr id="2050" name="Picture 2" descr="D:\Аня ;)\Школа\Биология\1288255094_1-8.jpg"/>
          <p:cNvPicPr>
            <a:picLocks noChangeAspect="1" noChangeArrowheads="1"/>
          </p:cNvPicPr>
          <p:nvPr/>
        </p:nvPicPr>
        <p:blipFill>
          <a:blip r:embed="rId2"/>
          <a:srcRect l="18334" t="16332" r="11666" b="14573"/>
          <a:stretch>
            <a:fillRect/>
          </a:stretch>
        </p:blipFill>
        <p:spPr bwMode="auto">
          <a:xfrm>
            <a:off x="4643438" y="714356"/>
            <a:ext cx="4078460" cy="2670420"/>
          </a:xfrm>
          <a:prstGeom prst="rect">
            <a:avLst/>
          </a:prstGeom>
          <a:noFill/>
          <a:ln>
            <a:solidFill>
              <a:schemeClr val="tx1"/>
            </a:solidFill>
          </a:ln>
          <a:effectLst>
            <a:outerShdw blurRad="50800" dist="38100" dir="2700000" algn="tl" rotWithShape="0">
              <a:prstClr val="black">
                <a:alpha val="40000"/>
              </a:prstClr>
            </a:outerShdw>
          </a:effectLst>
        </p:spPr>
      </p:pic>
      <p:sp>
        <p:nvSpPr>
          <p:cNvPr id="7" name="Прямоугольник 6"/>
          <p:cNvSpPr/>
          <p:nvPr/>
        </p:nvSpPr>
        <p:spPr>
          <a:xfrm>
            <a:off x="0" y="3357562"/>
            <a:ext cx="9144000" cy="3231654"/>
          </a:xfrm>
          <a:prstGeom prst="rect">
            <a:avLst/>
          </a:prstGeom>
        </p:spPr>
        <p:txBody>
          <a:bodyPr wrap="square">
            <a:spAutoFit/>
          </a:bodyPr>
          <a:lstStyle/>
          <a:p>
            <a:pPr lvl="0" indent="180000">
              <a:spcBef>
                <a:spcPct val="20000"/>
              </a:spcBef>
              <a:buClr>
                <a:schemeClr val="tx2"/>
              </a:buClr>
              <a:buSzPct val="50000"/>
            </a:pPr>
            <a:r>
              <a:rPr lang="uk-UA" sz="1500" dirty="0" smtClean="0">
                <a:solidFill>
                  <a:srgbClr val="926800"/>
                </a:solidFill>
                <a:latin typeface="Candara" pitchFamily="34" charset="0"/>
              </a:rPr>
              <a:t>Тварини відіграють важливу роль у формуванні ландшафтів, адже за рахунок морських, переважно одноклітинних, тварин проходить формування осадових порід (крейди, вапняку тощо), а діяльність представників </a:t>
            </a:r>
            <a:r>
              <a:rPr lang="uk-UA" sz="1500" dirty="0" err="1" smtClean="0">
                <a:solidFill>
                  <a:srgbClr val="926800"/>
                </a:solidFill>
                <a:latin typeface="Candara" pitchFamily="34" charset="0"/>
              </a:rPr>
              <a:t>кішковопорожнистих</a:t>
            </a:r>
            <a:r>
              <a:rPr lang="uk-UA" sz="1500" dirty="0" smtClean="0">
                <a:solidFill>
                  <a:srgbClr val="926800"/>
                </a:solidFill>
                <a:latin typeface="Candara" pitchFamily="34" charset="0"/>
              </a:rPr>
              <a:t> тварин - коралових поліпів - зумовлює формування в теплих морях </a:t>
            </a:r>
            <a:r>
              <a:rPr lang="uk-UA" sz="1500" dirty="0" err="1" smtClean="0">
                <a:solidFill>
                  <a:srgbClr val="926800"/>
                </a:solidFill>
                <a:latin typeface="Candara" pitchFamily="34" charset="0"/>
              </a:rPr>
              <a:t>багаточисельних</a:t>
            </a:r>
            <a:r>
              <a:rPr lang="uk-UA" sz="1500" dirty="0" smtClean="0">
                <a:solidFill>
                  <a:srgbClr val="926800"/>
                </a:solidFill>
                <a:latin typeface="Candara" pitchFamily="34" charset="0"/>
              </a:rPr>
              <a:t> коралових рифів та островів. Тварини відіграють важливу роль в утворенні ґрунтів та кори вивітрювання. В ґрунтах присутні в значних кількостях круглі хробаки, мурахи, жуки та їх лялечки, землерийки та інші тварини, які розпушують ґрунт, сприяють його аерації і проникненню в нього вологи, збагачують органічними речовинами і підвищують родючість.</a:t>
            </a:r>
          </a:p>
          <a:p>
            <a:pPr lvl="0" indent="180000">
              <a:spcBef>
                <a:spcPct val="20000"/>
              </a:spcBef>
              <a:buClr>
                <a:schemeClr val="tx2"/>
              </a:buClr>
              <a:buSzPct val="50000"/>
            </a:pPr>
            <a:r>
              <a:rPr lang="uk-UA" sz="1500" dirty="0" smtClean="0">
                <a:solidFill>
                  <a:srgbClr val="926800"/>
                </a:solidFill>
                <a:latin typeface="Candara" pitchFamily="34" charset="0"/>
              </a:rPr>
              <a:t>За участю тварин формується хімічний склад підземних і ґрунтових вод, виникає особлива приземна атмосфера.</a:t>
            </a:r>
          </a:p>
          <a:p>
            <a:pPr lvl="0" indent="180000">
              <a:spcBef>
                <a:spcPct val="20000"/>
              </a:spcBef>
              <a:buClr>
                <a:schemeClr val="tx2"/>
              </a:buClr>
              <a:buSzPct val="50000"/>
            </a:pPr>
            <a:r>
              <a:rPr lang="uk-UA" sz="1500" dirty="0" smtClean="0">
                <a:solidFill>
                  <a:srgbClr val="926800"/>
                </a:solidFill>
                <a:latin typeface="Candara" pitchFamily="34" charset="0"/>
              </a:rPr>
              <a:t>Тварини значного впливу надають на життя рослин і ці взаємозв'язки між ними є основою підтримання "системи динамічної рівноваги" в живій природі. При цьому, ряд тварин є шкідниками, які викликають захворювання та пошкодження рослин.</a:t>
            </a:r>
          </a:p>
          <a:p>
            <a:pPr lvl="0" indent="180000">
              <a:spcBef>
                <a:spcPct val="20000"/>
              </a:spcBef>
              <a:buClr>
                <a:schemeClr val="tx2"/>
              </a:buClr>
              <a:buSzPct val="50000"/>
            </a:pPr>
            <a:r>
              <a:rPr lang="uk-UA" sz="1500" dirty="0" smtClean="0">
                <a:solidFill>
                  <a:srgbClr val="926800"/>
                </a:solidFill>
                <a:latin typeface="Candara" pitchFamily="34" charset="0"/>
              </a:rPr>
              <a:t>Отже, тварини є важливими компонентами екосистем, роль яких є важливою і різнобічною.</a:t>
            </a:r>
            <a:endParaRPr lang="uk-UA" sz="1500" dirty="0" smtClean="0">
              <a:solidFill>
                <a:srgbClr val="926800"/>
              </a:solidFill>
              <a:latin typeface="Candara"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strips(downLeft)">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4200" b="1" i="1" cap="none" spc="0" dirty="0" smtClean="0">
                <a:ln>
                  <a:solidFill>
                    <a:schemeClr val="accent1">
                      <a:lumMod val="50000"/>
                    </a:schemeClr>
                  </a:solidFill>
                </a:ln>
                <a:solidFill>
                  <a:srgbClr val="E6A400"/>
                </a:solidFill>
                <a:effectLst/>
                <a:latin typeface="+mj-lt"/>
              </a:rPr>
              <a:t>Значення тварин у житті людини</a:t>
            </a:r>
            <a:endParaRPr lang="uk-UA" sz="4200" b="1" i="1" cap="none" spc="0" dirty="0">
              <a:ln>
                <a:solidFill>
                  <a:schemeClr val="accent1">
                    <a:lumMod val="50000"/>
                  </a:schemeClr>
                </a:solidFill>
              </a:ln>
              <a:solidFill>
                <a:srgbClr val="E6A400"/>
              </a:solidFill>
              <a:effectLst/>
              <a:latin typeface="+mj-lt"/>
            </a:endParaRPr>
          </a:p>
        </p:txBody>
      </p:sp>
      <p:sp>
        <p:nvSpPr>
          <p:cNvPr id="5" name="Rectangle 3"/>
          <p:cNvSpPr txBox="1">
            <a:spLocks noChangeArrowheads="1"/>
          </p:cNvSpPr>
          <p:nvPr/>
        </p:nvSpPr>
        <p:spPr>
          <a:xfrm>
            <a:off x="0" y="571480"/>
            <a:ext cx="9144000" cy="5643602"/>
          </a:xfrm>
          <a:prstGeom prst="rect">
            <a:avLst/>
          </a:prstGeom>
        </p:spPr>
        <p:txBody>
          <a:bodyPr vert="horz" rtlCol="0">
            <a:noAutofit/>
          </a:bodyPr>
          <a:lstStyle/>
          <a:p>
            <a:pPr lvl="0" indent="180000">
              <a:lnSpc>
                <a:spcPct val="120000"/>
              </a:lnSpc>
              <a:spcBef>
                <a:spcPct val="20000"/>
              </a:spcBef>
              <a:buClr>
                <a:schemeClr val="tx2"/>
              </a:buClr>
              <a:buSzPct val="50000"/>
            </a:pPr>
            <a:r>
              <a:rPr lang="uk-UA" sz="1500" dirty="0" smtClean="0">
                <a:solidFill>
                  <a:srgbClr val="926800"/>
                </a:solidFill>
                <a:latin typeface="Candara" pitchFamily="34" charset="0"/>
              </a:rPr>
              <a:t>В житті людини тварини відіграють важливу роль. Багато з них є важливим джерелом їжі і технічної </a:t>
            </a:r>
            <a:r>
              <a:rPr lang="uk-UA" sz="1500" dirty="0" smtClean="0">
                <a:solidFill>
                  <a:srgbClr val="926800"/>
                </a:solidFill>
                <a:latin typeface="Candara" pitchFamily="34" charset="0"/>
              </a:rPr>
              <a:t>сировини</a:t>
            </a:r>
            <a:r>
              <a:rPr lang="uk-UA" sz="1500" dirty="0" smtClean="0">
                <a:solidFill>
                  <a:srgbClr val="926800"/>
                </a:solidFill>
                <a:latin typeface="Candara" pitchFamily="34" charset="0"/>
              </a:rPr>
              <a:t>, зокрема сільськогосподарські тварини, риба, хутрові тварини, дичина тощо. Фауна диких тварин є природнім джерелом одомашнювання тварин. Значна кількість тварин, наприклад, птахи, метелики, </a:t>
            </a:r>
            <a:r>
              <a:rPr lang="uk-UA" sz="1500" dirty="0" smtClean="0">
                <a:solidFill>
                  <a:srgbClr val="926800"/>
                </a:solidFill>
                <a:latin typeface="Candara" pitchFamily="34" charset="0"/>
              </a:rPr>
              <a:t>акваріумні </a:t>
            </a:r>
            <a:r>
              <a:rPr lang="uk-UA" sz="1500" dirty="0" smtClean="0">
                <a:solidFill>
                  <a:srgbClr val="926800"/>
                </a:solidFill>
                <a:latin typeface="Candara" pitchFamily="34" charset="0"/>
              </a:rPr>
              <a:t>рибки тощо, є джерелом естетичної насолоди для людини. Тварин вивчають, що дає можливість </a:t>
            </a:r>
            <a:r>
              <a:rPr lang="uk-UA" sz="1500" dirty="0" smtClean="0">
                <a:solidFill>
                  <a:srgbClr val="926800"/>
                </a:solidFill>
                <a:latin typeface="Candara" pitchFamily="34" charset="0"/>
              </a:rPr>
              <a:t>зрозуміти </a:t>
            </a:r>
            <a:r>
              <a:rPr lang="uk-UA" sz="1500" dirty="0" smtClean="0">
                <a:solidFill>
                  <a:srgbClr val="926800"/>
                </a:solidFill>
                <a:latin typeface="Candara" pitchFamily="34" charset="0"/>
              </a:rPr>
              <a:t>взаємозв'язки компонентів довкілля.</a:t>
            </a:r>
          </a:p>
          <a:p>
            <a:pPr lvl="0" indent="180000">
              <a:lnSpc>
                <a:spcPct val="120000"/>
              </a:lnSpc>
              <a:spcBef>
                <a:spcPct val="20000"/>
              </a:spcBef>
              <a:buClr>
                <a:schemeClr val="tx2"/>
              </a:buClr>
              <a:buSzPct val="50000"/>
            </a:pPr>
            <a:r>
              <a:rPr lang="uk-UA" sz="1500" dirty="0" smtClean="0">
                <a:solidFill>
                  <a:srgbClr val="926800"/>
                </a:solidFill>
                <a:latin typeface="Candara" pitchFamily="34" charset="0"/>
              </a:rPr>
              <a:t>Поряд з цим, ряд тварин є шкідниками і збудниками хвороб сільськогосподарських та інших рослин, окремі види є носіями хвороб для людини, наприклад, малярійний комар, пацюк тощо, </a:t>
            </a:r>
            <a:r>
              <a:rPr lang="uk-UA" sz="1500" dirty="0" err="1" smtClean="0">
                <a:solidFill>
                  <a:srgbClr val="926800"/>
                </a:solidFill>
                <a:latin typeface="Candara" pitchFamily="34" charset="0"/>
              </a:rPr>
              <a:t>кровосмоктуючими</a:t>
            </a:r>
            <a:r>
              <a:rPr lang="uk-UA" sz="1500" dirty="0" smtClean="0">
                <a:solidFill>
                  <a:srgbClr val="926800"/>
                </a:solidFill>
                <a:latin typeface="Candara" pitchFamily="34" charset="0"/>
              </a:rPr>
              <a:t> </a:t>
            </a:r>
            <a:r>
              <a:rPr lang="uk-UA" sz="1500" dirty="0" smtClean="0">
                <a:solidFill>
                  <a:srgbClr val="926800"/>
                </a:solidFill>
                <a:latin typeface="Candara" pitchFamily="34" charset="0"/>
              </a:rPr>
              <a:t>паразитами</a:t>
            </a:r>
            <a:r>
              <a:rPr lang="uk-UA" sz="1500" dirty="0" smtClean="0">
                <a:solidFill>
                  <a:srgbClr val="926800"/>
                </a:solidFill>
                <a:latin typeface="Candara" pitchFamily="34" charset="0"/>
              </a:rPr>
              <a:t>, хижаками, для яких людина може бути жертвою, частина тварин є отруйними, наприклад, змії, </a:t>
            </a:r>
            <a:r>
              <a:rPr lang="uk-UA" sz="1500" dirty="0" smtClean="0">
                <a:solidFill>
                  <a:srgbClr val="926800"/>
                </a:solidFill>
                <a:latin typeface="Candara" pitchFamily="34" charset="0"/>
              </a:rPr>
              <a:t>медузи.</a:t>
            </a:r>
            <a:r>
              <a:rPr lang="uk-UA" sz="1500" dirty="0" smtClean="0">
                <a:solidFill>
                  <a:srgbClr val="926800"/>
                </a:solidFill>
                <a:latin typeface="Candara" pitchFamily="34" charset="0"/>
              </a:rPr>
              <a:t> Отже, тварини мають для людини як позитивне, так і </a:t>
            </a:r>
            <a:r>
              <a:rPr lang="uk-UA" sz="1500" dirty="0" smtClean="0">
                <a:solidFill>
                  <a:srgbClr val="926800"/>
                </a:solidFill>
                <a:latin typeface="Candara" pitchFamily="34" charset="0"/>
              </a:rPr>
              <a:t>негативне </a:t>
            </a:r>
            <a:r>
              <a:rPr lang="uk-UA" sz="1500" dirty="0" smtClean="0">
                <a:solidFill>
                  <a:srgbClr val="926800"/>
                </a:solidFill>
                <a:latin typeface="Candara" pitchFamily="34" charset="0"/>
              </a:rPr>
              <a:t>значення. Відносно останнього, слід бути особливо </a:t>
            </a:r>
            <a:r>
              <a:rPr lang="uk-UA" sz="1500" dirty="0" smtClean="0">
                <a:solidFill>
                  <a:srgbClr val="926800"/>
                </a:solidFill>
                <a:latin typeface="Candara" pitchFamily="34" charset="0"/>
              </a:rPr>
              <a:t>обережним</a:t>
            </a:r>
            <a:r>
              <a:rPr lang="uk-UA" sz="1500" dirty="0" smtClean="0">
                <a:solidFill>
                  <a:srgbClr val="926800"/>
                </a:solidFill>
                <a:latin typeface="Candara" pitchFamily="34" charset="0"/>
              </a:rPr>
              <a:t>, адже частина з них може знищувати шкідників і тим </a:t>
            </a:r>
            <a:r>
              <a:rPr lang="uk-UA" sz="1500" dirty="0" smtClean="0">
                <a:solidFill>
                  <a:srgbClr val="926800"/>
                </a:solidFill>
                <a:latin typeface="Candara" pitchFamily="34" charset="0"/>
              </a:rPr>
              <a:t>самим </a:t>
            </a:r>
            <a:r>
              <a:rPr lang="uk-UA" sz="1500" dirty="0" smtClean="0">
                <a:solidFill>
                  <a:srgbClr val="926800"/>
                </a:solidFill>
                <a:latin typeface="Candara" pitchFamily="34" charset="0"/>
              </a:rPr>
              <a:t>приносити людині користь, частина з них є джерелом ліків, хижаки є важелем природного відбору тварин тощо.</a:t>
            </a:r>
          </a:p>
          <a:p>
            <a:pPr lvl="0" indent="180000">
              <a:lnSpc>
                <a:spcPct val="120000"/>
              </a:lnSpc>
              <a:spcBef>
                <a:spcPct val="20000"/>
              </a:spcBef>
              <a:buClr>
                <a:schemeClr val="tx2"/>
              </a:buClr>
              <a:buSzPct val="50000"/>
            </a:pPr>
            <a:endParaRPr lang="uk-UA" sz="1500" dirty="0" smtClean="0">
              <a:solidFill>
                <a:srgbClr val="926800"/>
              </a:solidFill>
              <a:latin typeface="Candara" pitchFamily="34" charset="0"/>
            </a:endParaRPr>
          </a:p>
        </p:txBody>
      </p:sp>
      <p:pic>
        <p:nvPicPr>
          <p:cNvPr id="3074" name="Picture 2" descr="D:\Аня ;)\Школа\Биология\grunt.jpg"/>
          <p:cNvPicPr>
            <a:picLocks noChangeAspect="1" noChangeArrowheads="1"/>
          </p:cNvPicPr>
          <p:nvPr/>
        </p:nvPicPr>
        <p:blipFill>
          <a:blip r:embed="rId2"/>
          <a:srcRect/>
          <a:stretch>
            <a:fillRect/>
          </a:stretch>
        </p:blipFill>
        <p:spPr bwMode="auto">
          <a:xfrm>
            <a:off x="142844" y="3929066"/>
            <a:ext cx="3571900" cy="2678925"/>
          </a:xfrm>
          <a:prstGeom prst="rect">
            <a:avLst/>
          </a:prstGeom>
          <a:noFill/>
          <a:ln>
            <a:solidFill>
              <a:schemeClr val="tx1"/>
            </a:solidFill>
          </a:ln>
          <a:effectLst>
            <a:outerShdw blurRad="50800" dist="38100" dir="2700000" algn="tl" rotWithShape="0">
              <a:prstClr val="black">
                <a:alpha val="40000"/>
              </a:prstClr>
            </a:outerShdw>
          </a:effectLst>
        </p:spPr>
      </p:pic>
      <p:sp>
        <p:nvSpPr>
          <p:cNvPr id="8" name="Прямоугольник 7"/>
          <p:cNvSpPr/>
          <p:nvPr/>
        </p:nvSpPr>
        <p:spPr>
          <a:xfrm>
            <a:off x="3571868" y="3571876"/>
            <a:ext cx="5572132" cy="652486"/>
          </a:xfrm>
          <a:prstGeom prst="rect">
            <a:avLst/>
          </a:prstGeom>
        </p:spPr>
        <p:txBody>
          <a:bodyPr wrap="square">
            <a:spAutoFit/>
          </a:bodyPr>
          <a:lstStyle/>
          <a:p>
            <a:pPr lvl="0" indent="180000">
              <a:lnSpc>
                <a:spcPct val="120000"/>
              </a:lnSpc>
              <a:spcBef>
                <a:spcPct val="20000"/>
              </a:spcBef>
              <a:buClr>
                <a:schemeClr val="tx2"/>
              </a:buClr>
              <a:buSzPct val="50000"/>
            </a:pPr>
            <a:endParaRPr lang="uk-UA" sz="1400" dirty="0" smtClean="0">
              <a:solidFill>
                <a:srgbClr val="926800"/>
              </a:solidFill>
            </a:endParaRPr>
          </a:p>
          <a:p>
            <a:pPr indent="180000">
              <a:lnSpc>
                <a:spcPct val="120000"/>
              </a:lnSpc>
              <a:spcBef>
                <a:spcPct val="20000"/>
              </a:spcBef>
              <a:buClr>
                <a:schemeClr val="tx2"/>
              </a:buClr>
              <a:buSzPct val="50000"/>
            </a:pPr>
            <a:endParaRPr lang="uk-UA" sz="1400" dirty="0" smtClean="0">
              <a:solidFill>
                <a:srgbClr val="926800"/>
              </a:solidFill>
            </a:endParaRPr>
          </a:p>
        </p:txBody>
      </p:sp>
      <p:sp>
        <p:nvSpPr>
          <p:cNvPr id="10" name="Прямоугольник 9"/>
          <p:cNvSpPr/>
          <p:nvPr/>
        </p:nvSpPr>
        <p:spPr>
          <a:xfrm>
            <a:off x="3714744" y="3786190"/>
            <a:ext cx="5429256" cy="2862322"/>
          </a:xfrm>
          <a:prstGeom prst="rect">
            <a:avLst/>
          </a:prstGeom>
        </p:spPr>
        <p:txBody>
          <a:bodyPr wrap="square">
            <a:spAutoFit/>
          </a:bodyPr>
          <a:lstStyle/>
          <a:p>
            <a:pPr indent="180000">
              <a:lnSpc>
                <a:spcPct val="120000"/>
              </a:lnSpc>
              <a:spcBef>
                <a:spcPct val="20000"/>
              </a:spcBef>
              <a:buClr>
                <a:schemeClr val="tx2"/>
              </a:buClr>
              <a:buSzPct val="50000"/>
            </a:pPr>
            <a:r>
              <a:rPr lang="uk-UA" sz="1500" dirty="0" smtClean="0">
                <a:solidFill>
                  <a:srgbClr val="926800"/>
                </a:solidFill>
                <a:latin typeface="Candara" pitchFamily="34" charset="0"/>
              </a:rPr>
              <a:t>Тому при визначенні ступеня користі і шкоди тих чи інших видів тварин необхідно враховувати всі фактори. Вплив людини на тварин може проявлятись в збільшенні чисельності одних, скороченні чисельності - інших, вимиранні - третіх. Вплив людини на тварин здійснюється прямим шляхом - безпосереднє зниження, переселення та розведення і опосередкованим шляхом – зміною умов життя. Частина тварин піддається одночасно прямому і опосередкованому впливу людини. Безумовно, цей вплив людини на тварин може бути корисним і шкідливим. </a:t>
            </a:r>
            <a:endParaRPr lang="uk-UA" sz="1500" dirty="0" smtClean="0">
              <a:solidFill>
                <a:srgbClr val="926800"/>
              </a:solidFill>
              <a:latin typeface="Candara"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1000"/>
                                        <p:tgtEl>
                                          <p:spTgt spid="3074"/>
                                        </p:tgtEl>
                                      </p:cBhvr>
                                    </p:animEffect>
                                    <p:anim calcmode="lin" valueType="num">
                                      <p:cBhvr>
                                        <p:cTn id="19" dur="1000" fill="hold"/>
                                        <p:tgtEl>
                                          <p:spTgt spid="3074"/>
                                        </p:tgtEl>
                                        <p:attrNameLst>
                                          <p:attrName>ppt_x</p:attrName>
                                        </p:attrNameLst>
                                      </p:cBhvr>
                                      <p:tavLst>
                                        <p:tav tm="0">
                                          <p:val>
                                            <p:strVal val="#ppt_x"/>
                                          </p:val>
                                        </p:tav>
                                        <p:tav tm="100000">
                                          <p:val>
                                            <p:strVal val="#ppt_x"/>
                                          </p:val>
                                        </p:tav>
                                      </p:tavLst>
                                    </p:anim>
                                    <p:anim calcmode="lin" valueType="num">
                                      <p:cBhvr>
                                        <p:cTn id="2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4200" b="1" i="1" dirty="0" smtClean="0">
                <a:ln>
                  <a:solidFill>
                    <a:schemeClr val="accent1">
                      <a:lumMod val="50000"/>
                    </a:schemeClr>
                  </a:solidFill>
                </a:ln>
                <a:solidFill>
                  <a:srgbClr val="E6A400"/>
                </a:solidFill>
                <a:latin typeface="+mj-lt"/>
              </a:rPr>
              <a:t>Охорона риб</a:t>
            </a:r>
            <a:endParaRPr lang="uk-UA" sz="4200" b="1" i="1" cap="none" spc="0" dirty="0">
              <a:ln>
                <a:solidFill>
                  <a:schemeClr val="accent1">
                    <a:lumMod val="50000"/>
                  </a:schemeClr>
                </a:solidFill>
              </a:ln>
              <a:solidFill>
                <a:srgbClr val="E6A400"/>
              </a:solidFill>
              <a:effectLst/>
              <a:latin typeface="+mj-lt"/>
            </a:endParaRPr>
          </a:p>
        </p:txBody>
      </p:sp>
      <p:sp>
        <p:nvSpPr>
          <p:cNvPr id="5" name="Rectangle 3"/>
          <p:cNvSpPr txBox="1">
            <a:spLocks noChangeArrowheads="1"/>
          </p:cNvSpPr>
          <p:nvPr/>
        </p:nvSpPr>
        <p:spPr>
          <a:xfrm>
            <a:off x="4643438" y="571480"/>
            <a:ext cx="4500562" cy="5643602"/>
          </a:xfrm>
          <a:prstGeom prst="rect">
            <a:avLst/>
          </a:prstGeom>
        </p:spPr>
        <p:txBody>
          <a:bodyPr vert="horz" rtlCol="0">
            <a:noAutofit/>
          </a:bodyPr>
          <a:lstStyle/>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У зв'язку із все зростаючими потребами людини в харчових продуктах, удосконаленням методів і знарядь лову, з погіршенням екологічного стану багатьох водойм рибні запаси значно зменшилися і продовжують зменшуватися. Тому рибу необхідно не тільки охороняти, але і піклуватися про її </a:t>
            </a:r>
            <a:r>
              <a:rPr lang="uk-UA" sz="1400" dirty="0" smtClean="0">
                <a:solidFill>
                  <a:srgbClr val="926800"/>
                </a:solidFill>
                <a:latin typeface="Candara" pitchFamily="34" charset="0"/>
              </a:rPr>
              <a:t>розмноження. </a:t>
            </a:r>
            <a:r>
              <a:rPr lang="uk-UA" sz="1400" dirty="0" smtClean="0">
                <a:solidFill>
                  <a:srgbClr val="926800"/>
                </a:solidFill>
                <a:latin typeface="Candara" pitchFamily="34" charset="0"/>
              </a:rPr>
              <a:t>Сьогодні в нас існує Державна інспекція з охорони і відтворення рибних запасів та регулювання рибальства, яка встановлює певні обмеження вилову риби. Крім того, вона веде боротьбу з браконьєрами, тобто особами, що добувають рибу недозволеними способами, у заповідних зонах чи у заборонений час. </a:t>
            </a:r>
          </a:p>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Рибний промисел наносить дуже серйозні втрати деяким видам риб. Так, китобійний промисел, на який начебто і введена річна квота, призводить до того, </a:t>
            </a:r>
            <a:r>
              <a:rPr lang="uk-UA" sz="1400" dirty="0" smtClean="0">
                <a:solidFill>
                  <a:srgbClr val="926800"/>
                </a:solidFill>
                <a:latin typeface="Candara" pitchFamily="34" charset="0"/>
              </a:rPr>
              <a:t>що</a:t>
            </a:r>
            <a:endParaRPr lang="uk-UA" sz="1400" dirty="0" smtClean="0">
              <a:solidFill>
                <a:srgbClr val="926800"/>
              </a:solidFill>
              <a:latin typeface="Candara" pitchFamily="34" charset="0"/>
            </a:endParaRPr>
          </a:p>
        </p:txBody>
      </p:sp>
      <p:sp>
        <p:nvSpPr>
          <p:cNvPr id="8" name="Прямоугольник 7"/>
          <p:cNvSpPr/>
          <p:nvPr/>
        </p:nvSpPr>
        <p:spPr>
          <a:xfrm>
            <a:off x="3571868" y="3571876"/>
            <a:ext cx="5572132" cy="652486"/>
          </a:xfrm>
          <a:prstGeom prst="rect">
            <a:avLst/>
          </a:prstGeom>
        </p:spPr>
        <p:txBody>
          <a:bodyPr wrap="square">
            <a:spAutoFit/>
          </a:bodyPr>
          <a:lstStyle/>
          <a:p>
            <a:pPr lvl="0" indent="180000">
              <a:lnSpc>
                <a:spcPct val="120000"/>
              </a:lnSpc>
              <a:spcBef>
                <a:spcPct val="20000"/>
              </a:spcBef>
              <a:buClr>
                <a:schemeClr val="tx2"/>
              </a:buClr>
              <a:buSzPct val="50000"/>
            </a:pPr>
            <a:endParaRPr lang="uk-UA" sz="1400" dirty="0" smtClean="0">
              <a:solidFill>
                <a:srgbClr val="926800"/>
              </a:solidFill>
            </a:endParaRPr>
          </a:p>
          <a:p>
            <a:pPr indent="180000">
              <a:lnSpc>
                <a:spcPct val="120000"/>
              </a:lnSpc>
              <a:spcBef>
                <a:spcPct val="20000"/>
              </a:spcBef>
              <a:buClr>
                <a:schemeClr val="tx2"/>
              </a:buClr>
              <a:buSzPct val="50000"/>
            </a:pPr>
            <a:endParaRPr lang="uk-UA" sz="1400" dirty="0" smtClean="0">
              <a:solidFill>
                <a:srgbClr val="926800"/>
              </a:solidFill>
            </a:endParaRPr>
          </a:p>
        </p:txBody>
      </p:sp>
      <p:pic>
        <p:nvPicPr>
          <p:cNvPr id="4098" name="Picture 2" descr="D:\Аня ;)\Школа\Биология\salmon3.jpg"/>
          <p:cNvPicPr>
            <a:picLocks noChangeAspect="1" noChangeArrowheads="1"/>
          </p:cNvPicPr>
          <p:nvPr/>
        </p:nvPicPr>
        <p:blipFill>
          <a:blip r:embed="rId2"/>
          <a:srcRect/>
          <a:stretch>
            <a:fillRect/>
          </a:stretch>
        </p:blipFill>
        <p:spPr bwMode="auto">
          <a:xfrm>
            <a:off x="142844" y="714356"/>
            <a:ext cx="4507331" cy="3786158"/>
          </a:xfrm>
          <a:prstGeom prst="rect">
            <a:avLst/>
          </a:prstGeom>
          <a:noFill/>
          <a:ln>
            <a:solidFill>
              <a:schemeClr val="tx1"/>
            </a:solidFill>
          </a:ln>
          <a:effectLst>
            <a:outerShdw blurRad="50800" dist="38100" dir="2700000" algn="tl" rotWithShape="0">
              <a:prstClr val="black">
                <a:alpha val="40000"/>
              </a:prstClr>
            </a:outerShdw>
          </a:effectLst>
        </p:spPr>
      </p:pic>
      <p:sp>
        <p:nvSpPr>
          <p:cNvPr id="9" name="Прямоугольник 8"/>
          <p:cNvSpPr/>
          <p:nvPr/>
        </p:nvSpPr>
        <p:spPr>
          <a:xfrm>
            <a:off x="0" y="4500570"/>
            <a:ext cx="9144000" cy="1686616"/>
          </a:xfrm>
          <a:prstGeom prst="rect">
            <a:avLst/>
          </a:prstGeom>
        </p:spPr>
        <p:txBody>
          <a:bodyPr wrap="square">
            <a:spAutoFit/>
          </a:bodyPr>
          <a:lstStyle/>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популяції китів перебувають під загрозою вимирання. Як приклад можна навести і промисел перуанського анчоуса. Незважаючи на річну квоту видобутку анчоуса, його популяція різко скоротилася, а улови стали низькими. Виходить, що якщо не контролювати рибальський промисел і не давати можливості відновлюватися «затребуваним» популяціям, їх види будуть утрачені назавжди. </a:t>
            </a:r>
          </a:p>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Різке зниження чисельності промислової риби спостерігається не тільки на популяціях китів та анчоуса, а й на промислі північноморського оселедця і камбали, тихоокеанської сардини і лосося, північноатлантичної тріски й ін. </a:t>
            </a:r>
            <a:endParaRPr lang="uk-UA" sz="1400" dirty="0" smtClean="0">
              <a:solidFill>
                <a:srgbClr val="926800"/>
              </a:solidFill>
              <a:latin typeface="Candara"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p:cTn id="18" dur="500" fill="hold"/>
                                        <p:tgtEl>
                                          <p:spTgt spid="4098"/>
                                        </p:tgtEl>
                                        <p:attrNameLst>
                                          <p:attrName>ppt_w</p:attrName>
                                        </p:attrNameLst>
                                      </p:cBhvr>
                                      <p:tavLst>
                                        <p:tav tm="0">
                                          <p:val>
                                            <p:fltVal val="0"/>
                                          </p:val>
                                        </p:tav>
                                        <p:tav tm="100000">
                                          <p:val>
                                            <p:strVal val="#ppt_w"/>
                                          </p:val>
                                        </p:tav>
                                      </p:tavLst>
                                    </p:anim>
                                    <p:anim calcmode="lin" valueType="num">
                                      <p:cBhvr>
                                        <p:cTn id="19" dur="500" fill="hold"/>
                                        <p:tgtEl>
                                          <p:spTgt spid="4098"/>
                                        </p:tgtEl>
                                        <p:attrNameLst>
                                          <p:attrName>ppt_h</p:attrName>
                                        </p:attrNameLst>
                                      </p:cBhvr>
                                      <p:tavLst>
                                        <p:tav tm="0">
                                          <p:val>
                                            <p:fltVal val="0"/>
                                          </p:val>
                                        </p:tav>
                                        <p:tav tm="100000">
                                          <p:val>
                                            <p:strVal val="#ppt_h"/>
                                          </p:val>
                                        </p:tav>
                                      </p:tavLst>
                                    </p:anim>
                                    <p:animEffect transition="in" filter="fade">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4200" b="1" i="1" dirty="0" smtClean="0">
                <a:ln>
                  <a:solidFill>
                    <a:schemeClr val="accent1">
                      <a:lumMod val="50000"/>
                    </a:schemeClr>
                  </a:solidFill>
                </a:ln>
                <a:solidFill>
                  <a:srgbClr val="E6A400"/>
                </a:solidFill>
                <a:latin typeface="+mj-lt"/>
              </a:rPr>
              <a:t>Охорона риб</a:t>
            </a:r>
            <a:endParaRPr lang="uk-UA" sz="4200" b="1" i="1" cap="none" spc="0" dirty="0">
              <a:ln>
                <a:solidFill>
                  <a:schemeClr val="accent1">
                    <a:lumMod val="50000"/>
                  </a:schemeClr>
                </a:solidFill>
              </a:ln>
              <a:solidFill>
                <a:srgbClr val="E6A400"/>
              </a:solidFill>
              <a:effectLst/>
              <a:latin typeface="+mj-lt"/>
            </a:endParaRPr>
          </a:p>
        </p:txBody>
      </p:sp>
      <p:sp>
        <p:nvSpPr>
          <p:cNvPr id="5" name="Rectangle 3"/>
          <p:cNvSpPr txBox="1">
            <a:spLocks noChangeArrowheads="1"/>
          </p:cNvSpPr>
          <p:nvPr/>
        </p:nvSpPr>
        <p:spPr>
          <a:xfrm>
            <a:off x="0" y="571480"/>
            <a:ext cx="9144000" cy="5643602"/>
          </a:xfrm>
          <a:prstGeom prst="rect">
            <a:avLst/>
          </a:prstGeom>
        </p:spPr>
        <p:txBody>
          <a:bodyPr vert="horz" rtlCol="0">
            <a:noAutofit/>
          </a:bodyPr>
          <a:lstStyle/>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Для того щоб зупинити зникнення деяких популяцій, необхідно врегулювати їх вилов, дати можливість виживати дорослим істотам товарної кондиції, розмножуватися, забезпечити виживання та ріст молоді. Але, на жаль, багато промислових популяцій або наближаються до межі загибелі, або вже перейшли через цю межу. </a:t>
            </a:r>
          </a:p>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Повністю заборонені й суворо караються законом хижацьке винищування риб за допомогою вибухових і отруйних речовин, полювання на риб з острогою, відстріл з рушниць, перекривання рік сітками, застосування бреднів та ін. Нерестовища риб оголошені заповідними зонами, проводяться роботи з порятунку риб'ячої молоді й переселення з місць нерестовища в їхнє середовище проживання. </a:t>
            </a:r>
          </a:p>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Особливе значення надається штучному риборозведенню, ставковому рибництву, створена і посилено функціонує спеціальна галузь із ставкового рибництва. Давно переконалися в тім, що ця галузь сільського господарства при правильній її організації може приносити значні доходи без великих затрат праці. З цією метою у ставкових господарствах роблять цілу систему ставків. Для нересту влаштовують нерестові ставки, </a:t>
            </a:r>
            <a:r>
              <a:rPr lang="uk-UA" sz="1400" dirty="0" smtClean="0">
                <a:solidFill>
                  <a:srgbClr val="926800"/>
                </a:solidFill>
                <a:latin typeface="Candara" pitchFamily="34" charset="0"/>
              </a:rPr>
              <a:t>які</a:t>
            </a:r>
            <a:endParaRPr lang="uk-UA" sz="1400" dirty="0" smtClean="0">
              <a:solidFill>
                <a:srgbClr val="926800"/>
              </a:solidFill>
              <a:latin typeface="Candara" pitchFamily="34" charset="0"/>
            </a:endParaRPr>
          </a:p>
        </p:txBody>
      </p:sp>
      <p:sp>
        <p:nvSpPr>
          <p:cNvPr id="8" name="Прямоугольник 7"/>
          <p:cNvSpPr/>
          <p:nvPr/>
        </p:nvSpPr>
        <p:spPr>
          <a:xfrm>
            <a:off x="3571868" y="3571876"/>
            <a:ext cx="5572132" cy="652486"/>
          </a:xfrm>
          <a:prstGeom prst="rect">
            <a:avLst/>
          </a:prstGeom>
        </p:spPr>
        <p:txBody>
          <a:bodyPr wrap="square">
            <a:spAutoFit/>
          </a:bodyPr>
          <a:lstStyle/>
          <a:p>
            <a:pPr lvl="0" indent="180000">
              <a:lnSpc>
                <a:spcPct val="120000"/>
              </a:lnSpc>
              <a:spcBef>
                <a:spcPct val="20000"/>
              </a:spcBef>
              <a:buClr>
                <a:schemeClr val="tx2"/>
              </a:buClr>
              <a:buSzPct val="50000"/>
            </a:pPr>
            <a:endParaRPr lang="uk-UA" sz="1400" dirty="0" smtClean="0">
              <a:solidFill>
                <a:srgbClr val="926800"/>
              </a:solidFill>
            </a:endParaRPr>
          </a:p>
          <a:p>
            <a:pPr indent="180000">
              <a:lnSpc>
                <a:spcPct val="120000"/>
              </a:lnSpc>
              <a:spcBef>
                <a:spcPct val="20000"/>
              </a:spcBef>
              <a:buClr>
                <a:schemeClr val="tx2"/>
              </a:buClr>
              <a:buSzPct val="50000"/>
            </a:pPr>
            <a:endParaRPr lang="uk-UA" sz="1400" dirty="0" smtClean="0">
              <a:solidFill>
                <a:srgbClr val="926800"/>
              </a:solidFill>
            </a:endParaRPr>
          </a:p>
        </p:txBody>
      </p:sp>
      <p:pic>
        <p:nvPicPr>
          <p:cNvPr id="5122" name="Picture 2" descr="D:\Аня ;)\Школа\Биология\1271957788_1.jpg"/>
          <p:cNvPicPr>
            <a:picLocks noChangeAspect="1" noChangeArrowheads="1"/>
          </p:cNvPicPr>
          <p:nvPr/>
        </p:nvPicPr>
        <p:blipFill>
          <a:blip r:embed="rId2"/>
          <a:srcRect/>
          <a:stretch>
            <a:fillRect/>
          </a:stretch>
        </p:blipFill>
        <p:spPr bwMode="auto">
          <a:xfrm>
            <a:off x="4238656" y="3500459"/>
            <a:ext cx="4762500" cy="3000375"/>
          </a:xfrm>
          <a:prstGeom prst="rect">
            <a:avLst/>
          </a:prstGeom>
          <a:noFill/>
          <a:ln>
            <a:solidFill>
              <a:schemeClr val="tx1"/>
            </a:solidFill>
          </a:ln>
          <a:effectLst>
            <a:outerShdw blurRad="50800" dist="38100" dir="2700000" algn="tl" rotWithShape="0">
              <a:prstClr val="black">
                <a:alpha val="40000"/>
              </a:prstClr>
            </a:outerShdw>
          </a:effectLst>
        </p:spPr>
      </p:pic>
      <p:sp>
        <p:nvSpPr>
          <p:cNvPr id="6" name="Прямоугольник 5"/>
          <p:cNvSpPr/>
          <p:nvPr/>
        </p:nvSpPr>
        <p:spPr>
          <a:xfrm>
            <a:off x="0" y="3500438"/>
            <a:ext cx="4214810" cy="2419124"/>
          </a:xfrm>
          <a:prstGeom prst="rect">
            <a:avLst/>
          </a:prstGeom>
        </p:spPr>
        <p:txBody>
          <a:bodyPr wrap="square">
            <a:spAutoFit/>
          </a:bodyPr>
          <a:lstStyle/>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багаті </a:t>
            </a:r>
            <a:r>
              <a:rPr lang="uk-UA" sz="1400" dirty="0" smtClean="0">
                <a:solidFill>
                  <a:srgbClr val="926800"/>
                </a:solidFill>
                <a:latin typeface="Candara" pitchFamily="34" charset="0"/>
              </a:rPr>
              <a:t>рослинністю, — нерестовища; для зимівлі — глибокі проточні зимувальні ставки; для відгодівлі — великі й багаті кормом нагульні ставки. У ставках розводять коропів, </a:t>
            </a:r>
            <a:r>
              <a:rPr lang="uk-UA" sz="1400" dirty="0" err="1" smtClean="0">
                <a:solidFill>
                  <a:srgbClr val="926800"/>
                </a:solidFill>
                <a:latin typeface="Candara" pitchFamily="34" charset="0"/>
              </a:rPr>
              <a:t>товстолобів</a:t>
            </a:r>
            <a:r>
              <a:rPr lang="uk-UA" sz="1400" dirty="0" smtClean="0">
                <a:solidFill>
                  <a:srgbClr val="926800"/>
                </a:solidFill>
                <a:latin typeface="Candara" pitchFamily="34" charset="0"/>
              </a:rPr>
              <a:t>, амурів, линів, карасів (у тепловодних господарствах). Форель розводять у </a:t>
            </a:r>
            <a:r>
              <a:rPr lang="uk-UA" sz="1400" dirty="0" err="1" smtClean="0">
                <a:solidFill>
                  <a:srgbClr val="926800"/>
                </a:solidFill>
                <a:latin typeface="Candara" pitchFamily="34" charset="0"/>
              </a:rPr>
              <a:t>холодоводних</a:t>
            </a:r>
            <a:r>
              <a:rPr lang="uk-UA" sz="1400" dirty="0" smtClean="0">
                <a:solidFill>
                  <a:srgbClr val="926800"/>
                </a:solidFill>
                <a:latin typeface="Candara" pitchFamily="34" charset="0"/>
              </a:rPr>
              <a:t> господарствах. За останні роки широко використовується метод штучного вирощування риб у садках на підігрітих водах</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randombar(horizontal)">
                                      <p:cBhvr>
                                        <p:cTn id="18"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4200" b="1" i="1" dirty="0" smtClean="0">
                <a:ln>
                  <a:solidFill>
                    <a:schemeClr val="accent1">
                      <a:lumMod val="50000"/>
                    </a:schemeClr>
                  </a:solidFill>
                </a:ln>
                <a:solidFill>
                  <a:srgbClr val="E6A400"/>
                </a:solidFill>
                <a:latin typeface="+mj-lt"/>
              </a:rPr>
              <a:t>Значення та охорона птахів</a:t>
            </a:r>
            <a:endParaRPr lang="uk-UA" sz="4200" b="1" i="1" cap="none" spc="0" dirty="0">
              <a:ln>
                <a:solidFill>
                  <a:schemeClr val="accent1">
                    <a:lumMod val="50000"/>
                  </a:schemeClr>
                </a:solidFill>
              </a:ln>
              <a:solidFill>
                <a:srgbClr val="E6A400"/>
              </a:solidFill>
              <a:effectLst/>
              <a:latin typeface="+mj-lt"/>
            </a:endParaRPr>
          </a:p>
        </p:txBody>
      </p:sp>
      <p:sp>
        <p:nvSpPr>
          <p:cNvPr id="5" name="Rectangle 3"/>
          <p:cNvSpPr txBox="1">
            <a:spLocks noChangeArrowheads="1"/>
          </p:cNvSpPr>
          <p:nvPr/>
        </p:nvSpPr>
        <p:spPr>
          <a:xfrm>
            <a:off x="0" y="500042"/>
            <a:ext cx="5500694" cy="3357586"/>
          </a:xfrm>
          <a:prstGeom prst="rect">
            <a:avLst/>
          </a:prstGeom>
        </p:spPr>
        <p:txBody>
          <a:bodyPr vert="horz" rtlCol="0">
            <a:noAutofit/>
          </a:bodyPr>
          <a:lstStyle/>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Значення птахів у природі й у житті людини дуже велике. Переважна більшість з них живиться комахами. Птахи споживають велику кількість їжі та винищують незліченну кількість комах-шкідників. Птахи дуже ненажерливі. Так, синиця за добу з'їдає комах стільки, скільки важить сама. Найменші пташки — піночка, кропив'яник, корольок — важать по 8—10 г, а з'їдають за день до 17 г їжі, тобто майже в 2 рази більше, ніж важать самі. </a:t>
            </a:r>
          </a:p>
          <a:p>
            <a:pPr indent="180000">
              <a:lnSpc>
                <a:spcPct val="120000"/>
              </a:lnSpc>
              <a:spcBef>
                <a:spcPct val="20000"/>
              </a:spcBef>
              <a:buClr>
                <a:schemeClr val="tx2"/>
              </a:buClr>
              <a:buSzPct val="50000"/>
            </a:pPr>
            <a:r>
              <a:rPr lang="uk-UA" sz="1400" dirty="0" smtClean="0">
                <a:solidFill>
                  <a:srgbClr val="926800"/>
                </a:solidFill>
                <a:latin typeface="Candara" pitchFamily="34" charset="0"/>
              </a:rPr>
              <a:t>Чималу користь приносять хижі птахи, які живляться ослабленими тваринами і є санітарами в природі. Багато птахів, харчуючись плодами і насінням, сприяють їх поширенню. На деяких птахів існує </a:t>
            </a:r>
            <a:r>
              <a:rPr lang="uk-UA" sz="1400" dirty="0" smtClean="0">
                <a:solidFill>
                  <a:srgbClr val="926800"/>
                </a:solidFill>
                <a:latin typeface="Candara" pitchFamily="34" charset="0"/>
              </a:rPr>
              <a:t>промислове </a:t>
            </a:r>
            <a:r>
              <a:rPr lang="uk-UA" sz="1400" dirty="0" smtClean="0">
                <a:solidFill>
                  <a:srgbClr val="926800"/>
                </a:solidFill>
                <a:latin typeface="Candara" pitchFamily="34" charset="0"/>
              </a:rPr>
              <a:t>полювання (головним чином птахів сімейства курячих). Своєю красою і співом птахи приносять людині величезну естетичну насолоду. Птахів необхідно охороняти, розводити в лісопарках, садах, на полях і городах, розвішуючи штучні гнізда навесні й підгодовуючи їх узимку. Значну роль у житті людини відіграють сільськогосподарські птахи. Птахівництво </a:t>
            </a:r>
            <a:r>
              <a:rPr lang="uk-UA" sz="1400" dirty="0" smtClean="0">
                <a:solidFill>
                  <a:srgbClr val="926800"/>
                </a:solidFill>
                <a:latin typeface="Candara" pitchFamily="34" charset="0"/>
              </a:rPr>
              <a:t>— </a:t>
            </a:r>
            <a:endParaRPr lang="uk-UA" sz="1400" dirty="0" smtClean="0">
              <a:solidFill>
                <a:srgbClr val="926800"/>
              </a:solidFill>
              <a:latin typeface="Candara" pitchFamily="34" charset="0"/>
            </a:endParaRPr>
          </a:p>
        </p:txBody>
      </p:sp>
      <p:sp>
        <p:nvSpPr>
          <p:cNvPr id="8" name="Прямоугольник 7"/>
          <p:cNvSpPr/>
          <p:nvPr/>
        </p:nvSpPr>
        <p:spPr>
          <a:xfrm>
            <a:off x="3571868" y="3571876"/>
            <a:ext cx="5572132" cy="652486"/>
          </a:xfrm>
          <a:prstGeom prst="rect">
            <a:avLst/>
          </a:prstGeom>
        </p:spPr>
        <p:txBody>
          <a:bodyPr wrap="square">
            <a:spAutoFit/>
          </a:bodyPr>
          <a:lstStyle/>
          <a:p>
            <a:pPr lvl="0" indent="180000">
              <a:lnSpc>
                <a:spcPct val="120000"/>
              </a:lnSpc>
              <a:spcBef>
                <a:spcPct val="20000"/>
              </a:spcBef>
              <a:buClr>
                <a:schemeClr val="tx2"/>
              </a:buClr>
              <a:buSzPct val="50000"/>
            </a:pPr>
            <a:endParaRPr lang="uk-UA" sz="1400" dirty="0" smtClean="0">
              <a:solidFill>
                <a:srgbClr val="926800"/>
              </a:solidFill>
            </a:endParaRPr>
          </a:p>
          <a:p>
            <a:pPr indent="180000">
              <a:lnSpc>
                <a:spcPct val="120000"/>
              </a:lnSpc>
              <a:spcBef>
                <a:spcPct val="20000"/>
              </a:spcBef>
              <a:buClr>
                <a:schemeClr val="tx2"/>
              </a:buClr>
              <a:buSzPct val="50000"/>
            </a:pPr>
            <a:endParaRPr lang="uk-UA" sz="1400" dirty="0" smtClean="0">
              <a:solidFill>
                <a:srgbClr val="926800"/>
              </a:solidFill>
            </a:endParaRPr>
          </a:p>
        </p:txBody>
      </p:sp>
      <p:sp>
        <p:nvSpPr>
          <p:cNvPr id="9" name="Прямоугольник 8"/>
          <p:cNvSpPr/>
          <p:nvPr/>
        </p:nvSpPr>
        <p:spPr>
          <a:xfrm>
            <a:off x="0" y="4638475"/>
            <a:ext cx="9144000" cy="2203680"/>
          </a:xfrm>
          <a:prstGeom prst="rect">
            <a:avLst/>
          </a:prstGeom>
        </p:spPr>
        <p:txBody>
          <a:bodyPr wrap="square">
            <a:spAutoFit/>
          </a:bodyPr>
          <a:lstStyle/>
          <a:p>
            <a:pPr indent="180000">
              <a:lnSpc>
                <a:spcPct val="120000"/>
              </a:lnSpc>
              <a:spcBef>
                <a:spcPct val="20000"/>
              </a:spcBef>
              <a:buClr>
                <a:schemeClr val="tx2"/>
              </a:buClr>
              <a:buSzPct val="50000"/>
            </a:pPr>
            <a:r>
              <a:rPr lang="uk-UA" sz="1400" dirty="0" smtClean="0">
                <a:solidFill>
                  <a:srgbClr val="926800"/>
                </a:solidFill>
                <a:latin typeface="Candara" pitchFamily="34" charset="0"/>
              </a:rPr>
              <a:t>вигідна галузь тваринництва, що дає багато високоякісної продукції. Свійські птиці - це різноманітні породи курей, качок, гусей, </a:t>
            </a:r>
            <a:r>
              <a:rPr lang="uk-UA" sz="1400" dirty="0" smtClean="0">
                <a:solidFill>
                  <a:srgbClr val="926800"/>
                </a:solidFill>
                <a:latin typeface="Candara" pitchFamily="34" charset="0"/>
              </a:rPr>
              <a:t>індиків</a:t>
            </a:r>
            <a:r>
              <a:rPr lang="uk-UA" sz="1400" dirty="0" smtClean="0">
                <a:solidFill>
                  <a:srgbClr val="926800"/>
                </a:solidFill>
                <a:latin typeface="Candara" pitchFamily="34" charset="0"/>
              </a:rPr>
              <a:t>, а також у меншій кількості — фазанів, цесарок, голубів, їх м'ясо смачне і поживне, курячі яйця — один із незамінних продуктів. </a:t>
            </a:r>
          </a:p>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Завдяки завзятій селекційній роботі людиною виведені різні породи курей: яйценосні, вони дають до 250 яєць на рік і 1,5— 2,5 кг м'яса, м'ясні — дають до 3,5 кг і м’ясо-яйценосні. На цей час розведення свійських птиць поставлено на промислову основу. Робота з їх догляду і приготування для них їжі механізована. Пташенята виводяться в інкубаторах. У нашій країні особлива увага приділяється охороні птахів, занесених до Червоної книги.</a:t>
            </a:r>
            <a:endParaRPr lang="uk-UA" sz="1400" dirty="0" smtClean="0">
              <a:solidFill>
                <a:srgbClr val="926800"/>
              </a:solidFill>
              <a:latin typeface="Candara" pitchFamily="34" charset="0"/>
            </a:endParaRPr>
          </a:p>
        </p:txBody>
      </p:sp>
      <p:pic>
        <p:nvPicPr>
          <p:cNvPr id="6147" name="Picture 3" descr="D:\Аня ;)\Школа\Биология\0b0c235802fb14cc72de21ed375c60c5.jpeg"/>
          <p:cNvPicPr>
            <a:picLocks noChangeAspect="1" noChangeArrowheads="1"/>
          </p:cNvPicPr>
          <p:nvPr/>
        </p:nvPicPr>
        <p:blipFill>
          <a:blip r:embed="rId2"/>
          <a:srcRect t="5077"/>
          <a:stretch>
            <a:fillRect/>
          </a:stretch>
        </p:blipFill>
        <p:spPr bwMode="auto">
          <a:xfrm>
            <a:off x="5500694" y="642918"/>
            <a:ext cx="3399325" cy="4007173"/>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par>
                          <p:cTn id="15" fill="hold">
                            <p:stCondLst>
                              <p:cond delay="1000"/>
                            </p:stCondLst>
                            <p:childTnLst>
                              <p:par>
                                <p:cTn id="16" presetID="54" presetClass="entr" presetSubtype="0" accel="100000" fill="hold" nodeType="afterEffect">
                                  <p:stCondLst>
                                    <p:cond delay="0"/>
                                  </p:stCondLst>
                                  <p:childTnLst>
                                    <p:set>
                                      <p:cBhvr>
                                        <p:cTn id="17" dur="1" fill="hold">
                                          <p:stCondLst>
                                            <p:cond delay="0"/>
                                          </p:stCondLst>
                                        </p:cTn>
                                        <p:tgtEl>
                                          <p:spTgt spid="6147"/>
                                        </p:tgtEl>
                                        <p:attrNameLst>
                                          <p:attrName>style.visibility</p:attrName>
                                        </p:attrNameLst>
                                      </p:cBhvr>
                                      <p:to>
                                        <p:strVal val="visible"/>
                                      </p:to>
                                    </p:set>
                                    <p:anim calcmode="lin" valueType="num">
                                      <p:cBhvr>
                                        <p:cTn id="18" dur="500" fill="hold"/>
                                        <p:tgtEl>
                                          <p:spTgt spid="6147"/>
                                        </p:tgtEl>
                                        <p:attrNameLst>
                                          <p:attrName>ppt_w</p:attrName>
                                        </p:attrNameLst>
                                      </p:cBhvr>
                                      <p:tavLst>
                                        <p:tav tm="0">
                                          <p:val>
                                            <p:strVal val="#ppt_w*0.05"/>
                                          </p:val>
                                        </p:tav>
                                        <p:tav tm="100000">
                                          <p:val>
                                            <p:strVal val="#ppt_w"/>
                                          </p:val>
                                        </p:tav>
                                      </p:tavLst>
                                    </p:anim>
                                    <p:anim calcmode="lin" valueType="num">
                                      <p:cBhvr>
                                        <p:cTn id="19" dur="500" fill="hold"/>
                                        <p:tgtEl>
                                          <p:spTgt spid="6147"/>
                                        </p:tgtEl>
                                        <p:attrNameLst>
                                          <p:attrName>ppt_h</p:attrName>
                                        </p:attrNameLst>
                                      </p:cBhvr>
                                      <p:tavLst>
                                        <p:tav tm="0">
                                          <p:val>
                                            <p:strVal val="#ppt_h"/>
                                          </p:val>
                                        </p:tav>
                                        <p:tav tm="100000">
                                          <p:val>
                                            <p:strVal val="#ppt_h"/>
                                          </p:val>
                                        </p:tav>
                                      </p:tavLst>
                                    </p:anim>
                                    <p:anim calcmode="lin" valueType="num">
                                      <p:cBhvr>
                                        <p:cTn id="20" dur="500" fill="hold"/>
                                        <p:tgtEl>
                                          <p:spTgt spid="6147"/>
                                        </p:tgtEl>
                                        <p:attrNameLst>
                                          <p:attrName>ppt_x</p:attrName>
                                        </p:attrNameLst>
                                      </p:cBhvr>
                                      <p:tavLst>
                                        <p:tav tm="0">
                                          <p:val>
                                            <p:strVal val="#ppt_x-.2"/>
                                          </p:val>
                                        </p:tav>
                                        <p:tav tm="100000">
                                          <p:val>
                                            <p:strVal val="#ppt_x"/>
                                          </p:val>
                                        </p:tav>
                                      </p:tavLst>
                                    </p:anim>
                                    <p:anim calcmode="lin" valueType="num">
                                      <p:cBhvr>
                                        <p:cTn id="21" dur="500" fill="hold"/>
                                        <p:tgtEl>
                                          <p:spTgt spid="6147"/>
                                        </p:tgtEl>
                                        <p:attrNameLst>
                                          <p:attrName>ppt_y</p:attrName>
                                        </p:attrNameLst>
                                      </p:cBhvr>
                                      <p:tavLst>
                                        <p:tav tm="0">
                                          <p:val>
                                            <p:strVal val="#ppt_y"/>
                                          </p:val>
                                        </p:tav>
                                        <p:tav tm="100000">
                                          <p:val>
                                            <p:strVal val="#ppt_y"/>
                                          </p:val>
                                        </p:tav>
                                      </p:tavLst>
                                    </p:anim>
                                    <p:animEffect transition="in" filter="fade">
                                      <p:cBhvr>
                                        <p:cTn id="2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4200" b="1" i="1" dirty="0" smtClean="0">
                <a:ln>
                  <a:solidFill>
                    <a:schemeClr val="accent1">
                      <a:lumMod val="50000"/>
                    </a:schemeClr>
                  </a:solidFill>
                </a:ln>
                <a:solidFill>
                  <a:srgbClr val="E6A400"/>
                </a:solidFill>
                <a:latin typeface="+mj-lt"/>
              </a:rPr>
              <a:t>Значення та охорона </a:t>
            </a:r>
            <a:r>
              <a:rPr lang="uk-UA" sz="4200" b="1" i="1" dirty="0" smtClean="0">
                <a:ln>
                  <a:solidFill>
                    <a:schemeClr val="accent1">
                      <a:lumMod val="50000"/>
                    </a:schemeClr>
                  </a:solidFill>
                </a:ln>
                <a:solidFill>
                  <a:srgbClr val="E6A400"/>
                </a:solidFill>
                <a:latin typeface="+mj-lt"/>
              </a:rPr>
              <a:t>ссавців</a:t>
            </a:r>
            <a:endParaRPr lang="uk-UA" sz="4200" b="1" i="1" cap="none" spc="0" dirty="0">
              <a:ln>
                <a:solidFill>
                  <a:schemeClr val="accent1">
                    <a:lumMod val="50000"/>
                  </a:schemeClr>
                </a:solidFill>
              </a:ln>
              <a:solidFill>
                <a:srgbClr val="E6A400"/>
              </a:solidFill>
              <a:effectLst/>
              <a:latin typeface="+mj-lt"/>
            </a:endParaRPr>
          </a:p>
        </p:txBody>
      </p:sp>
      <p:sp>
        <p:nvSpPr>
          <p:cNvPr id="5" name="Rectangle 3"/>
          <p:cNvSpPr txBox="1">
            <a:spLocks noChangeArrowheads="1"/>
          </p:cNvSpPr>
          <p:nvPr/>
        </p:nvSpPr>
        <p:spPr>
          <a:xfrm>
            <a:off x="0" y="642918"/>
            <a:ext cx="9144000" cy="3357586"/>
          </a:xfrm>
          <a:prstGeom prst="rect">
            <a:avLst/>
          </a:prstGeom>
        </p:spPr>
        <p:txBody>
          <a:bodyPr vert="horz" rtlCol="0">
            <a:noAutofit/>
          </a:bodyPr>
          <a:lstStyle/>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Значення ссавців у природі залежить, насамперед, від Їхньої чисельності. На цей час великі звірі зустрічаються рідко, тому вони не мають істотного впливу на природні співтовариства (ценози). Але ссавці середніх та дрібних розмірів дуже поширені й відіграють у природі значну роль. Так, багато травоїдних ссавців (наприклад гризуни) з'їдають масу рослин та насіння цих рослин, і в той же час вони є джерелом харчування для деяких хижаків. Окремі ссавці сприяють поширенню плодів і насіння, впливають на поновлення рослинності. Деякі хижаки, поїдаючи трупи, виконують санітарну роль. </a:t>
            </a:r>
          </a:p>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Різноманітна роль ссавців і в житті людини. Багато хто з них служать об'єктами промислу, приносячи людині м'ясо, жир, хутро, технічну сировину. Сільськогосподарських тварин розводять для одержання продуктів харчування, сировини для промисловості. </a:t>
            </a:r>
          </a:p>
        </p:txBody>
      </p:sp>
      <p:pic>
        <p:nvPicPr>
          <p:cNvPr id="7" name="Picture 2" descr="D:\Аня ;)\Школа\Биология\chip6.jpg"/>
          <p:cNvPicPr>
            <a:picLocks noChangeAspect="1" noChangeArrowheads="1"/>
          </p:cNvPicPr>
          <p:nvPr/>
        </p:nvPicPr>
        <p:blipFill>
          <a:blip r:embed="rId2"/>
          <a:srcRect/>
          <a:stretch>
            <a:fillRect/>
          </a:stretch>
        </p:blipFill>
        <p:spPr bwMode="auto">
          <a:xfrm>
            <a:off x="142844" y="3071810"/>
            <a:ext cx="3643338" cy="3422111"/>
          </a:xfrm>
          <a:prstGeom prst="rect">
            <a:avLst/>
          </a:prstGeom>
          <a:noFill/>
          <a:ln>
            <a:solidFill>
              <a:schemeClr val="tx1"/>
            </a:solidFill>
          </a:ln>
          <a:effectLst>
            <a:outerShdw blurRad="50800" dist="38100" dir="2700000" algn="tl" rotWithShape="0">
              <a:prstClr val="black">
                <a:alpha val="40000"/>
              </a:prstClr>
            </a:outerShdw>
          </a:effectLst>
        </p:spPr>
      </p:pic>
      <p:sp>
        <p:nvSpPr>
          <p:cNvPr id="10" name="Прямоугольник 9"/>
          <p:cNvSpPr/>
          <p:nvPr/>
        </p:nvSpPr>
        <p:spPr>
          <a:xfrm>
            <a:off x="3786182" y="3061385"/>
            <a:ext cx="5357818" cy="1384995"/>
          </a:xfrm>
          <a:prstGeom prst="rect">
            <a:avLst/>
          </a:prstGeom>
        </p:spPr>
        <p:txBody>
          <a:bodyPr wrap="square">
            <a:spAutoFit/>
          </a:bodyPr>
          <a:lstStyle/>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Поряд із цим серед ссавців є тварини, що завдають шкоди господарській діяльності людини (наприклад мишоподібні гризуни). Ряд ссавців є переносниками збудників небезпечних захворювань (наприклад, чуми, туляремії, кліщового енцефаліту й ін.). </a:t>
            </a:r>
            <a:endParaRPr lang="uk-UA" sz="1400" dirty="0" smtClean="0">
              <a:solidFill>
                <a:srgbClr val="926800"/>
              </a:solidFill>
              <a:latin typeface="Candara"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par>
                          <p:cTn id="15" fill="hold">
                            <p:stCondLst>
                              <p:cond delay="1000"/>
                            </p:stCondLst>
                            <p:childTnLst>
                              <p:par>
                                <p:cTn id="16" presetID="21"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4200" b="1" i="1" dirty="0" smtClean="0">
                <a:ln>
                  <a:solidFill>
                    <a:schemeClr val="accent1">
                      <a:lumMod val="50000"/>
                    </a:schemeClr>
                  </a:solidFill>
                </a:ln>
                <a:solidFill>
                  <a:srgbClr val="E6A400"/>
                </a:solidFill>
                <a:latin typeface="+mj-lt"/>
              </a:rPr>
              <a:t>Значення та охорона </a:t>
            </a:r>
            <a:r>
              <a:rPr lang="uk-UA" sz="4200" b="1" i="1" dirty="0" smtClean="0">
                <a:ln>
                  <a:solidFill>
                    <a:schemeClr val="accent1">
                      <a:lumMod val="50000"/>
                    </a:schemeClr>
                  </a:solidFill>
                </a:ln>
                <a:solidFill>
                  <a:srgbClr val="E6A400"/>
                </a:solidFill>
                <a:latin typeface="+mj-lt"/>
              </a:rPr>
              <a:t>ссавців</a:t>
            </a:r>
            <a:endParaRPr lang="uk-UA" sz="4200" b="1" i="1" cap="none" spc="0" dirty="0">
              <a:ln>
                <a:solidFill>
                  <a:schemeClr val="accent1">
                    <a:lumMod val="50000"/>
                  </a:schemeClr>
                </a:solidFill>
              </a:ln>
              <a:solidFill>
                <a:srgbClr val="E6A400"/>
              </a:solidFill>
              <a:effectLst/>
              <a:latin typeface="+mj-lt"/>
            </a:endParaRPr>
          </a:p>
        </p:txBody>
      </p:sp>
      <p:sp>
        <p:nvSpPr>
          <p:cNvPr id="5" name="Rectangle 3"/>
          <p:cNvSpPr txBox="1">
            <a:spLocks noChangeArrowheads="1"/>
          </p:cNvSpPr>
          <p:nvPr/>
        </p:nvSpPr>
        <p:spPr>
          <a:xfrm>
            <a:off x="0" y="500042"/>
            <a:ext cx="9144000" cy="3357586"/>
          </a:xfrm>
          <a:prstGeom prst="rect">
            <a:avLst/>
          </a:prstGeom>
        </p:spPr>
        <p:txBody>
          <a:bodyPr vert="horz" rtlCol="0">
            <a:noAutofit/>
          </a:bodyPr>
          <a:lstStyle/>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Інтенсивний промисел на багатьох звірів, руйнування місць їх проживання і розмноження призвели до того, що на цей період зникло на Землі близько 120 видів тварин (морська корова, дикий </a:t>
            </a:r>
            <a:r>
              <a:rPr lang="uk-UA" sz="1400" dirty="0" smtClean="0">
                <a:solidFill>
                  <a:srgbClr val="926800"/>
                </a:solidFill>
                <a:latin typeface="Candara" pitchFamily="34" charset="0"/>
              </a:rPr>
              <a:t>бик-тур</a:t>
            </a:r>
            <a:r>
              <a:rPr lang="uk-UA" sz="1400" dirty="0" smtClean="0">
                <a:solidFill>
                  <a:srgbClr val="926800"/>
                </a:solidFill>
                <a:latin typeface="Candara" pitchFamily="34" charset="0"/>
              </a:rPr>
              <a:t>, дикий кінь тарпан, сумчастий вовк та ін.). Близько 350 видів ссавців перебуває під загрозою зникнення, тому потребують охорони та захисту. Усі вони занесені в Міжнародну Червону книгу, а також у Червоні книги окремих держав. </a:t>
            </a:r>
          </a:p>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З метою раціонального використання і відтворення ссавців у нашій країні проводиться система заходів відповідно до Закону про охорону та використання тваринного світу. Законом установлені певні терміни та норми полювання на промислових звірів, заходи щодо акліматизації, створення заповідників і заказників для охорони рідкісних видів, що знаходяться під загрозою зникнення. </a:t>
            </a:r>
          </a:p>
        </p:txBody>
      </p:sp>
      <p:sp>
        <p:nvSpPr>
          <p:cNvPr id="8" name="Прямоугольник 7"/>
          <p:cNvSpPr/>
          <p:nvPr/>
        </p:nvSpPr>
        <p:spPr>
          <a:xfrm>
            <a:off x="3571868" y="3571876"/>
            <a:ext cx="5572132" cy="652486"/>
          </a:xfrm>
          <a:prstGeom prst="rect">
            <a:avLst/>
          </a:prstGeom>
        </p:spPr>
        <p:txBody>
          <a:bodyPr wrap="square">
            <a:spAutoFit/>
          </a:bodyPr>
          <a:lstStyle/>
          <a:p>
            <a:pPr lvl="0" indent="180000">
              <a:lnSpc>
                <a:spcPct val="120000"/>
              </a:lnSpc>
              <a:spcBef>
                <a:spcPct val="20000"/>
              </a:spcBef>
              <a:buClr>
                <a:schemeClr val="tx2"/>
              </a:buClr>
              <a:buSzPct val="50000"/>
            </a:pPr>
            <a:endParaRPr lang="uk-UA" sz="1400" dirty="0" smtClean="0">
              <a:solidFill>
                <a:srgbClr val="926800"/>
              </a:solidFill>
            </a:endParaRPr>
          </a:p>
          <a:p>
            <a:pPr indent="180000">
              <a:lnSpc>
                <a:spcPct val="120000"/>
              </a:lnSpc>
              <a:spcBef>
                <a:spcPct val="20000"/>
              </a:spcBef>
              <a:buClr>
                <a:schemeClr val="tx2"/>
              </a:buClr>
              <a:buSzPct val="50000"/>
            </a:pPr>
            <a:endParaRPr lang="uk-UA" sz="1400" dirty="0" smtClean="0">
              <a:solidFill>
                <a:srgbClr val="926800"/>
              </a:solidFill>
            </a:endParaRPr>
          </a:p>
        </p:txBody>
      </p:sp>
      <p:pic>
        <p:nvPicPr>
          <p:cNvPr id="7170" name="Picture 2" descr="D:\Аня ;)\Школа\Биология\46564573_vetton_ru_321.jpg"/>
          <p:cNvPicPr>
            <a:picLocks noChangeAspect="1" noChangeArrowheads="1"/>
          </p:cNvPicPr>
          <p:nvPr/>
        </p:nvPicPr>
        <p:blipFill>
          <a:blip r:embed="rId2"/>
          <a:srcRect b="4444"/>
          <a:stretch>
            <a:fillRect/>
          </a:stretch>
        </p:blipFill>
        <p:spPr bwMode="auto">
          <a:xfrm>
            <a:off x="4357686" y="2714620"/>
            <a:ext cx="4577434" cy="3499226"/>
          </a:xfrm>
          <a:prstGeom prst="rect">
            <a:avLst/>
          </a:prstGeom>
          <a:noFill/>
          <a:ln>
            <a:solidFill>
              <a:schemeClr val="tx1"/>
            </a:solidFill>
          </a:ln>
          <a:effectLst>
            <a:outerShdw blurRad="50800" dist="38100" dir="2700000" algn="tl" rotWithShape="0">
              <a:prstClr val="black">
                <a:alpha val="40000"/>
              </a:prstClr>
            </a:outerShdw>
          </a:effectLst>
        </p:spPr>
      </p:pic>
      <p:sp>
        <p:nvSpPr>
          <p:cNvPr id="6" name="Прямоугольник 5"/>
          <p:cNvSpPr/>
          <p:nvPr/>
        </p:nvSpPr>
        <p:spPr>
          <a:xfrm>
            <a:off x="0" y="2643182"/>
            <a:ext cx="4357686" cy="2012859"/>
          </a:xfrm>
          <a:prstGeom prst="rect">
            <a:avLst/>
          </a:prstGeom>
        </p:spPr>
        <p:txBody>
          <a:bodyPr wrap="square">
            <a:spAutoFit/>
          </a:bodyPr>
          <a:lstStyle/>
          <a:p>
            <a:pPr lvl="0" indent="180000">
              <a:lnSpc>
                <a:spcPct val="120000"/>
              </a:lnSpc>
              <a:spcBef>
                <a:spcPct val="20000"/>
              </a:spcBef>
              <a:buClr>
                <a:schemeClr val="tx2"/>
              </a:buClr>
              <a:buSzPct val="50000"/>
            </a:pPr>
            <a:r>
              <a:rPr lang="uk-UA" sz="1500" dirty="0" smtClean="0">
                <a:solidFill>
                  <a:srgbClr val="926800"/>
                </a:solidFill>
                <a:latin typeface="Candara" pitchFamily="34" charset="0"/>
              </a:rPr>
              <a:t>Поряд з охороною рідкісних видів і цінних хутрових звірів необхідно берегти та навіть розводити таких дрібних ссавців, як їжаки, землерийки, кажани. Ці звірята приносять велику користь людині, знищуючи багатьох комах і мишоподібних гризунів, які шкодять сільському господарству і здоров'ю людини.</a:t>
            </a:r>
            <a:endParaRPr lang="uk-UA" sz="1500" dirty="0" smtClean="0">
              <a:solidFill>
                <a:srgbClr val="926800"/>
              </a:solidFill>
              <a:latin typeface="Candara"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fade">
                                      <p:cBhvr>
                                        <p:cTn id="18" dur="1000"/>
                                        <p:tgtEl>
                                          <p:spTgt spid="7170"/>
                                        </p:tgtEl>
                                      </p:cBhvr>
                                    </p:animEffect>
                                    <p:anim calcmode="lin" valueType="num">
                                      <p:cBhvr>
                                        <p:cTn id="19" dur="1000" fill="hold"/>
                                        <p:tgtEl>
                                          <p:spTgt spid="7170"/>
                                        </p:tgtEl>
                                        <p:attrNameLst>
                                          <p:attrName>ppt_x</p:attrName>
                                        </p:attrNameLst>
                                      </p:cBhvr>
                                      <p:tavLst>
                                        <p:tav tm="0">
                                          <p:val>
                                            <p:strVal val="#ppt_x"/>
                                          </p:val>
                                        </p:tav>
                                        <p:tav tm="100000">
                                          <p:val>
                                            <p:strVal val="#ppt_x"/>
                                          </p:val>
                                        </p:tav>
                                      </p:tavLst>
                                    </p:anim>
                                    <p:anim calcmode="lin" valueType="num">
                                      <p:cBhvr>
                                        <p:cTn id="20"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4200" b="1" i="1" dirty="0" smtClean="0">
                <a:ln>
                  <a:solidFill>
                    <a:schemeClr val="accent1">
                      <a:lumMod val="50000"/>
                    </a:schemeClr>
                  </a:solidFill>
                </a:ln>
                <a:solidFill>
                  <a:srgbClr val="E6A400"/>
                </a:solidFill>
                <a:latin typeface="+mj-lt"/>
              </a:rPr>
              <a:t>Червона книга</a:t>
            </a:r>
            <a:endParaRPr lang="uk-UA" sz="4200" b="1" i="1" cap="none" spc="0" dirty="0">
              <a:ln>
                <a:solidFill>
                  <a:schemeClr val="accent1">
                    <a:lumMod val="50000"/>
                  </a:schemeClr>
                </a:solidFill>
              </a:ln>
              <a:solidFill>
                <a:srgbClr val="E6A400"/>
              </a:solidFill>
              <a:effectLst/>
              <a:latin typeface="+mj-lt"/>
            </a:endParaRPr>
          </a:p>
        </p:txBody>
      </p:sp>
      <p:sp>
        <p:nvSpPr>
          <p:cNvPr id="5" name="Rectangle 3"/>
          <p:cNvSpPr txBox="1">
            <a:spLocks noChangeArrowheads="1"/>
          </p:cNvSpPr>
          <p:nvPr/>
        </p:nvSpPr>
        <p:spPr>
          <a:xfrm>
            <a:off x="3143240" y="500042"/>
            <a:ext cx="6000792" cy="3357586"/>
          </a:xfrm>
          <a:prstGeom prst="rect">
            <a:avLst/>
          </a:prstGeom>
        </p:spPr>
        <p:txBody>
          <a:bodyPr vert="horz" rtlCol="0">
            <a:noAutofit/>
          </a:bodyPr>
          <a:lstStyle/>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З метою контролю за рідкісними й вимираючими вида­ми тварин, як уже згадувалося, в нас, як і в усьому світі, видається Червона книга. Над першою Червоною книгою в колишньому СРСР група вчених-фахівців працювала понад 15 років. У 1984 р. вийшло друге видання цієї кни­ги, вже значно змінене, тому що деякі види тварин відно­вили свою чисельність (рожева чайка, тундровий лебідь, кавказький тетерев тощо), а інші, котрим раніше ніщо не загрожувало, наблизилися до межі вимирання — чорно­морська афаліна, сірий дельфін, чорний ведмідь, </a:t>
            </a:r>
            <a:r>
              <a:rPr lang="uk-UA" sz="1400" dirty="0" err="1" smtClean="0">
                <a:solidFill>
                  <a:srgbClr val="926800"/>
                </a:solidFill>
                <a:latin typeface="Candara" pitchFamily="34" charset="0"/>
              </a:rPr>
              <a:t>даурський</a:t>
            </a:r>
            <a:r>
              <a:rPr lang="uk-UA" sz="1400" dirty="0" smtClean="0">
                <a:solidFill>
                  <a:srgbClr val="926800"/>
                </a:solidFill>
                <a:latin typeface="Candara" pitchFamily="34" charset="0"/>
              </a:rPr>
              <a:t> їжак, сахалінська кабарга, карликовий тушканчик тощо, всього — понад ЗО видів ссавців, 14 — рептилій, 17—пта­хів. Уперше в цю Червону книгу були внесені риби — </a:t>
            </a:r>
            <a:r>
              <a:rPr lang="uk-UA" sz="1400" dirty="0" smtClean="0">
                <a:solidFill>
                  <a:srgbClr val="926800"/>
                </a:solidFill>
                <a:latin typeface="Candara" pitchFamily="34" charset="0"/>
              </a:rPr>
              <a:t>осетер, </a:t>
            </a:r>
            <a:r>
              <a:rPr lang="uk-UA" sz="1400" dirty="0" smtClean="0">
                <a:solidFill>
                  <a:srgbClr val="926800"/>
                </a:solidFill>
                <a:latin typeface="Candara" pitchFamily="34" charset="0"/>
              </a:rPr>
              <a:t>лососеві, </a:t>
            </a:r>
            <a:r>
              <a:rPr lang="uk-UA" sz="1400" dirty="0" err="1" smtClean="0">
                <a:solidFill>
                  <a:srgbClr val="926800"/>
                </a:solidFill>
                <a:latin typeface="Candara" pitchFamily="34" charset="0"/>
              </a:rPr>
              <a:t>карпові</a:t>
            </a:r>
            <a:r>
              <a:rPr lang="uk-UA" sz="1400" dirty="0" smtClean="0">
                <a:solidFill>
                  <a:srgbClr val="926800"/>
                </a:solidFill>
                <a:latin typeface="Candara" pitchFamily="34" charset="0"/>
              </a:rPr>
              <a:t> (всього дев'ять видів), молюски, рако­подібні, черви, комахи, гриби й навіть лишайники. Всіх тварин в Червоній книзі залежно від їх кількості й ступеня загрози вимирання поділено на п'ять категорій — до пер­шої віднесено ті, яким загрожує вимирання дуже серйозно й найближчим часом, до п'ятої — ті, що відновлені</a:t>
            </a:r>
            <a:r>
              <a:rPr lang="uk-UA" sz="1400" dirty="0" smtClean="0">
                <a:solidFill>
                  <a:srgbClr val="926800"/>
                </a:solidFill>
                <a:latin typeface="Candara" pitchFamily="34" charset="0"/>
              </a:rPr>
              <a:t>.</a:t>
            </a:r>
            <a:endParaRPr lang="uk-UA" sz="1400" dirty="0" smtClean="0">
              <a:solidFill>
                <a:srgbClr val="926800"/>
              </a:solidFill>
              <a:latin typeface="Candara" pitchFamily="34" charset="0"/>
            </a:endParaRPr>
          </a:p>
        </p:txBody>
      </p:sp>
      <p:sp>
        <p:nvSpPr>
          <p:cNvPr id="8" name="Прямоугольник 7"/>
          <p:cNvSpPr/>
          <p:nvPr/>
        </p:nvSpPr>
        <p:spPr>
          <a:xfrm>
            <a:off x="3571868" y="3571876"/>
            <a:ext cx="5572132" cy="652486"/>
          </a:xfrm>
          <a:prstGeom prst="rect">
            <a:avLst/>
          </a:prstGeom>
        </p:spPr>
        <p:txBody>
          <a:bodyPr wrap="square">
            <a:spAutoFit/>
          </a:bodyPr>
          <a:lstStyle/>
          <a:p>
            <a:pPr lvl="0" indent="180000">
              <a:lnSpc>
                <a:spcPct val="120000"/>
              </a:lnSpc>
              <a:spcBef>
                <a:spcPct val="20000"/>
              </a:spcBef>
              <a:buClr>
                <a:schemeClr val="tx2"/>
              </a:buClr>
              <a:buSzPct val="50000"/>
            </a:pPr>
            <a:endParaRPr lang="uk-UA" sz="1400" dirty="0" smtClean="0">
              <a:solidFill>
                <a:srgbClr val="926800"/>
              </a:solidFill>
            </a:endParaRPr>
          </a:p>
          <a:p>
            <a:pPr indent="180000">
              <a:lnSpc>
                <a:spcPct val="120000"/>
              </a:lnSpc>
              <a:spcBef>
                <a:spcPct val="20000"/>
              </a:spcBef>
              <a:buClr>
                <a:schemeClr val="tx2"/>
              </a:buClr>
              <a:buSzPct val="50000"/>
            </a:pPr>
            <a:endParaRPr lang="uk-UA" sz="1400" dirty="0" smtClean="0">
              <a:solidFill>
                <a:srgbClr val="926800"/>
              </a:solidFill>
            </a:endParaRPr>
          </a:p>
        </p:txBody>
      </p:sp>
      <p:pic>
        <p:nvPicPr>
          <p:cNvPr id="8194" name="Picture 2" descr="D:\Аня ;)\Школа\Биология\62031440.jpg"/>
          <p:cNvPicPr>
            <a:picLocks noChangeAspect="1" noChangeArrowheads="1"/>
          </p:cNvPicPr>
          <p:nvPr/>
        </p:nvPicPr>
        <p:blipFill>
          <a:blip r:embed="rId2"/>
          <a:srcRect/>
          <a:stretch>
            <a:fillRect/>
          </a:stretch>
        </p:blipFill>
        <p:spPr bwMode="auto">
          <a:xfrm>
            <a:off x="142844" y="642918"/>
            <a:ext cx="2966922" cy="4040556"/>
          </a:xfrm>
          <a:prstGeom prst="rect">
            <a:avLst/>
          </a:prstGeom>
          <a:noFill/>
          <a:ln>
            <a:solidFill>
              <a:schemeClr val="tx1"/>
            </a:solidFill>
          </a:ln>
          <a:effectLst>
            <a:outerShdw blurRad="50800" dist="38100" dir="2700000" algn="tl" rotWithShape="0">
              <a:prstClr val="black">
                <a:alpha val="40000"/>
              </a:prstClr>
            </a:outerShdw>
          </a:effectLst>
        </p:spPr>
      </p:pic>
      <p:sp>
        <p:nvSpPr>
          <p:cNvPr id="9" name="Прямоугольник 8"/>
          <p:cNvSpPr/>
          <p:nvPr/>
        </p:nvSpPr>
        <p:spPr>
          <a:xfrm>
            <a:off x="0" y="4786322"/>
            <a:ext cx="9144000" cy="1428083"/>
          </a:xfrm>
          <a:prstGeom prst="rect">
            <a:avLst/>
          </a:prstGeom>
        </p:spPr>
        <p:txBody>
          <a:bodyPr wrap="square">
            <a:spAutoFit/>
          </a:bodyPr>
          <a:lstStyle/>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У Міжнародну Червону книгу, включено 292 види й під­види ссавців, 341 — птах, 36 — земноводних, 119 видів плазунів.</a:t>
            </a:r>
          </a:p>
          <a:p>
            <a:pPr lvl="0" indent="180000">
              <a:lnSpc>
                <a:spcPct val="120000"/>
              </a:lnSpc>
              <a:spcBef>
                <a:spcPct val="20000"/>
              </a:spcBef>
              <a:buClr>
                <a:schemeClr val="tx2"/>
              </a:buClr>
              <a:buSzPct val="50000"/>
            </a:pPr>
            <a:r>
              <a:rPr lang="uk-UA" sz="1400" dirty="0" smtClean="0">
                <a:solidFill>
                  <a:srgbClr val="926800"/>
                </a:solidFill>
                <a:latin typeface="Candara" pitchFamily="34" charset="0"/>
              </a:rPr>
              <a:t>Нині встановлено, що швидкість вимирання тварин зро­стала майже пропорційно збільшенню кількості людей і максимальних значень досягла за останні сто років. Усього за історію людства вимерло понад 150 видів і підвидів птахів і 110 видів ссавців, зокрема тур, тарпан, морська корова, </a:t>
            </a:r>
            <a:r>
              <a:rPr lang="uk-UA" sz="1400" dirty="0" err="1" smtClean="0">
                <a:solidFill>
                  <a:srgbClr val="926800"/>
                </a:solidFill>
                <a:latin typeface="Candara" pitchFamily="34" charset="0"/>
              </a:rPr>
              <a:t>дронт</a:t>
            </a:r>
            <a:r>
              <a:rPr lang="uk-UA" sz="1400" dirty="0" smtClean="0">
                <a:solidFill>
                  <a:srgbClr val="926800"/>
                </a:solidFill>
                <a:latin typeface="Candara" pitchFamily="34" charset="0"/>
              </a:rPr>
              <a:t>, безкрила гагарка, голуб-мандрівник.</a:t>
            </a:r>
            <a:endParaRPr lang="uk-UA" sz="1400" dirty="0" smtClean="0">
              <a:solidFill>
                <a:srgbClr val="926800"/>
              </a:solidFill>
              <a:latin typeface="Candara"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1000"/>
                                        <p:tgtEl>
                                          <p:spTgt spid="8194"/>
                                        </p:tgtEl>
                                      </p:cBhvr>
                                    </p:animEffect>
                                    <p:anim calcmode="lin" valueType="num">
                                      <p:cBhvr>
                                        <p:cTn id="19" dur="1000" fill="hold"/>
                                        <p:tgtEl>
                                          <p:spTgt spid="8194"/>
                                        </p:tgtEl>
                                        <p:attrNameLst>
                                          <p:attrName>ppt_x</p:attrName>
                                        </p:attrNameLst>
                                      </p:cBhvr>
                                      <p:tavLst>
                                        <p:tav tm="0">
                                          <p:val>
                                            <p:strVal val="#ppt_x"/>
                                          </p:val>
                                        </p:tav>
                                        <p:tav tm="100000">
                                          <p:val>
                                            <p:strVal val="#ppt_x"/>
                                          </p:val>
                                        </p:tav>
                                      </p:tavLst>
                                    </p:anim>
                                    <p:anim calcmode="lin" valueType="num">
                                      <p:cBhvr>
                                        <p:cTn id="20" dur="900" decel="100000" fill="hold"/>
                                        <p:tgtEl>
                                          <p:spTgt spid="819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theme/theme1.xml><?xml version="1.0" encoding="utf-8"?>
<a:theme xmlns:a="http://schemas.openxmlformats.org/drawingml/2006/main" name="Welcome">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Template>
  <TotalTime>85</TotalTime>
  <Words>2188</Words>
  <Application>Microsoft Office PowerPoint</Application>
  <PresentationFormat>Экран (4:3)</PresentationFormat>
  <Paragraphs>50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Welcome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9</cp:revision>
  <dcterms:created xsi:type="dcterms:W3CDTF">2011-05-10T17:45:26Z</dcterms:created>
  <dcterms:modified xsi:type="dcterms:W3CDTF">2011-05-10T19:10:39Z</dcterms:modified>
</cp:coreProperties>
</file>