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0" r:id="rId3"/>
    <p:sldId id="269" r:id="rId4"/>
    <p:sldId id="268" r:id="rId5"/>
    <p:sldId id="281" r:id="rId6"/>
    <p:sldId id="259" r:id="rId7"/>
    <p:sldId id="270" r:id="rId8"/>
    <p:sldId id="271" r:id="rId9"/>
    <p:sldId id="272" r:id="rId10"/>
    <p:sldId id="273" r:id="rId11"/>
    <p:sldId id="276" r:id="rId12"/>
    <p:sldId id="277" r:id="rId13"/>
    <p:sldId id="275" r:id="rId14"/>
    <p:sldId id="274" r:id="rId15"/>
    <p:sldId id="278" r:id="rId16"/>
    <p:sldId id="280" r:id="rId17"/>
    <p:sldId id="282" r:id="rId18"/>
    <p:sldId id="262" r:id="rId19"/>
    <p:sldId id="26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343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31519E-5B93-487A-9A2C-D193164A4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0681-FEC1-4CBB-A07B-7873A3FF6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3EFE-EFED-4B7E-AA6F-411DE93F4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38AB-29D9-44B3-9F5F-3EC65A2A4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5D4D-CA4A-481E-84C6-9F49E1CB1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B92E-245A-4F4C-A101-84A0370C2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E17A-B5AA-4AA2-AA35-D6D0AD08A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1B985-E36A-46B3-9523-493BA89AE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4F28-01D9-4883-8363-21AB679A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A623-4718-4D9D-8B14-8EB8092B8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3329-1447-443A-9151-1FBC2912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C6F0270-5A4A-4860-B27A-8367F1BE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2089150"/>
          </a:xfrm>
          <a:solidFill>
            <a:schemeClr val="bg1">
              <a:alpha val="61176"/>
            </a:schemeClr>
          </a:solidFill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</a:rPr>
              <a:t>СЕРЕДОВИЩА ІСНУВАННЯ ТВАРИН.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r>
              <a:rPr lang="ru-RU" sz="4000" dirty="0" smtClean="0"/>
              <a:t> 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777875"/>
          </a:xfrm>
        </p:spPr>
        <p:txBody>
          <a:bodyPr/>
          <a:lstStyle/>
          <a:p>
            <a:pPr eaLnBrk="1" hangingPunct="1"/>
            <a:r>
              <a:rPr lang="uk-UA" sz="4000" smtClean="0"/>
              <a:t>Наземно-повітряне середовище.</a:t>
            </a:r>
            <a:endParaRPr 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532812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solidFill>
                  <a:schemeClr val="tx1"/>
                </a:solidFill>
              </a:rPr>
              <a:t>Наземно-повітряне середовище було освоєне в ході еволюції після водного.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solidFill>
                  <a:schemeClr val="tx1"/>
                </a:solidFill>
              </a:rPr>
              <a:t>Найбільш важливим фактором життя в наземно-повітряному середовищі є властивості та склад повітряних мас.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solidFill>
                  <a:schemeClr val="tx1"/>
                </a:solidFill>
              </a:rPr>
              <a:t>Густина повітря набагато нижча, ніж густина води, тому в наземних організмів дуже розвинені опорні тканини — внутрішній та зовнішній,скелет.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solidFill>
                  <a:schemeClr val="tx1"/>
                </a:solidFill>
              </a:rPr>
              <a:t> Форми руху вкрай різноманітні.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solidFill>
                  <a:schemeClr val="tx1"/>
                </a:solidFill>
              </a:rPr>
              <a:t>У повітрі пересуваються птахи й чимало комах.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192713"/>
            <a:ext cx="22669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913"/>
            <a:ext cx="8388350" cy="4602162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Повітряні маси характеризуються величезним об'ємом і повсякчас перебувають у русі.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 Температура повітря може змінюватися дуже швидко й на великих просторах. 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Тому організми, котрі живуть на суші, мають численні пристосування, що дозволяють витримувати різкі зміни температури або уникати їх. 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78225"/>
            <a:ext cx="40671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865563"/>
            <a:ext cx="388778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8913"/>
            <a:ext cx="8172450" cy="4602162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Найкращим пристосуванням є розвиток теплокровності, яке виникло саме в наземно-повітряному середовищі.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Загалом наземно-повітряне середовище більш різноманітне, ніж водне, оскільки умови життя в ньому істотно змінюються в часі та просторі.</a:t>
            </a:r>
            <a:endParaRPr lang="ru-RU" smtClean="0">
              <a:solidFill>
                <a:schemeClr val="tx1"/>
              </a:solidFill>
            </a:endParaRPr>
          </a:p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6387" name="Picture 4" descr="File:Conejo astrono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5003552" cy="35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096962"/>
          </a:xfrm>
        </p:spPr>
        <p:txBody>
          <a:bodyPr/>
          <a:lstStyle/>
          <a:p>
            <a:pPr eaLnBrk="1" hangingPunct="1"/>
            <a:r>
              <a:rPr lang="uk-UA" smtClean="0"/>
              <a:t>Ґрунт.</a:t>
            </a: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5256213" cy="4602162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Ґрунт як середовище проживання — це верхній шар суші, утворений мінеральними частинками, переробленими діяльністю ґрунтових мешканців. 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Це важливий і дуже складний компбнент біосфери, тісно пов'язаний з її іншими частинами. 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7412" name="Picture 4" descr="File:Mole tun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350" y="333375"/>
            <a:ext cx="3422650" cy="45624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7413" name="Picture 5" descr="4_07_01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941888"/>
            <a:ext cx="46434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4602163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Життя ґрунту надзвичайно різноманітне. 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Деякі організми проводять у ґрунті все життя, інші — частину життя. 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Ґрунт відіграє величезну роль у житті рослин.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Умови життя в ґрунті багато в чому визначаються кліматичними факторами, найважливішим серед яких є температура.</a:t>
            </a:r>
            <a:endParaRPr lang="ru-RU" smtClean="0">
              <a:solidFill>
                <a:schemeClr val="tx1"/>
              </a:solidFill>
            </a:endParaRPr>
          </a:p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8435" name="Picture 4" descr="Файл:Kret m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211960" cy="33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893175" cy="647700"/>
          </a:xfrm>
        </p:spPr>
        <p:txBody>
          <a:bodyPr/>
          <a:lstStyle/>
          <a:p>
            <a:pPr eaLnBrk="1" hangingPunct="1"/>
            <a:r>
              <a:rPr lang="uk-UA" sz="3600" smtClean="0"/>
              <a:t>Тіла організмів як середовище проживання.</a:t>
            </a:r>
            <a:br>
              <a:rPr lang="uk-UA" sz="3600" smtClean="0"/>
            </a:br>
            <a:endParaRPr lang="ru-RU" sz="36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1837" cy="4602162"/>
          </a:xfrm>
        </p:spPr>
        <p:txBody>
          <a:bodyPr/>
          <a:lstStyle/>
          <a:p>
            <a:pPr eaLnBrk="1" hangingPunct="1"/>
            <a:r>
              <a:rPr lang="uk-UA" smtClean="0"/>
              <a:t>Тіла багатьох організмів можуть служити життєвим середовищем для інших організмів (паразитів або симбіонтів). </a:t>
            </a:r>
          </a:p>
          <a:p>
            <a:pPr eaLnBrk="1" hangingPunct="1"/>
            <a:r>
              <a:rPr lang="uk-UA" smtClean="0"/>
              <a:t>Головну роль для них має велика кількість їжі, відносна стабільність умов, захищеність від несприятливих факторів; </a:t>
            </a:r>
            <a:endParaRPr lang="ru-RU" smtClean="0"/>
          </a:p>
        </p:txBody>
      </p:sp>
      <p:pic>
        <p:nvPicPr>
          <p:cNvPr id="19460" name="Picture 4" descr="detiGlis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275" y="4005263"/>
            <a:ext cx="31337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713788" cy="56499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uk-UA" smtClean="0"/>
          </a:p>
          <a:p>
            <a:pPr eaLnBrk="1" hangingPunct="1"/>
            <a:r>
              <a:rPr lang="uk-UA" smtClean="0"/>
              <a:t>В організмів, що поселилися всередині інших організмів, не розвинені органи чуття або органи руху, замість них виникають пристосування для свого утримання в тілі хазяїна та ефективного розмноження.</a:t>
            </a:r>
            <a:endParaRPr lang="ru-RU" smtClean="0"/>
          </a:p>
        </p:txBody>
      </p:sp>
      <p:pic>
        <p:nvPicPr>
          <p:cNvPr id="21507" name="Picture 3" descr="1274127483_ci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4644008" cy="30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 b="15625"/>
          <a:stretch>
            <a:fillRect/>
          </a:stretch>
        </p:blipFill>
        <p:spPr bwMode="auto">
          <a:xfrm>
            <a:off x="0" y="620713"/>
            <a:ext cx="9072563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upload.wikimedia.org/wikipedia/commons/thumb/b/b7/Common_clownfish.jpg/200px-Common_clown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09120"/>
            <a:ext cx="1905000" cy="1944216"/>
          </a:xfrm>
          <a:prstGeom prst="rect">
            <a:avLst/>
          </a:prstGeom>
          <a:noFill/>
        </p:spPr>
      </p:pic>
      <p:pic>
        <p:nvPicPr>
          <p:cNvPr id="22540" name="Picture 12" descr="http://upload.wikimedia.org/wikipedia/commons/thumb/2/29/PulpAndPaperMill.jpg/200px-PulpAndPaperMi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461706"/>
            <a:ext cx="2520280" cy="1890210"/>
          </a:xfrm>
          <a:prstGeom prst="rect">
            <a:avLst/>
          </a:prstGeom>
          <a:noFill/>
        </p:spPr>
      </p:pic>
      <p:pic>
        <p:nvPicPr>
          <p:cNvPr id="22542" name="Picture 14" descr="http://katyaburg.ru/sites/default/files/krasota_prirodi_pustini_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81128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353425" cy="5616575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chemeClr val="tx1"/>
                </a:solidFill>
              </a:rPr>
              <a:t>Фактори середовища—це ті умови, які впливають на організм. </a:t>
            </a:r>
          </a:p>
          <a:p>
            <a:pPr eaLnBrk="1" hangingPunct="1"/>
            <a:endParaRPr lang="uk-UA" sz="3200" smtClean="0">
              <a:solidFill>
                <a:schemeClr val="tx1"/>
              </a:solidFill>
            </a:endParaRPr>
          </a:p>
          <a:p>
            <a:pPr eaLnBrk="1" hangingPunct="1"/>
            <a:r>
              <a:rPr lang="uk-UA" sz="3200" smtClean="0">
                <a:solidFill>
                  <a:schemeClr val="tx1"/>
                </a:solidFill>
              </a:rPr>
              <a:t>Серед них, як вам відомо, розрізняють три основні групи: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z="3200" smtClean="0">
                <a:solidFill>
                  <a:schemeClr val="tx1"/>
                </a:solidFill>
              </a:rPr>
              <a:t>фактори неживої природи;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z="3200" smtClean="0">
                <a:solidFill>
                  <a:schemeClr val="tx1"/>
                </a:solidFill>
              </a:rPr>
              <a:t>фактори живої природи;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uk-UA" sz="3200" smtClean="0">
                <a:solidFill>
                  <a:schemeClr val="tx1"/>
                </a:solidFill>
              </a:rPr>
              <a:t>фактори, пов’язані з діяльністю людини.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353425" cy="5394325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Фактори неживої природи — це температура, світло, вологість, сольовий і газовий склад, вітер або течія, рельєф тощо. </a:t>
            </a:r>
          </a:p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Одні з них, наприклад світло й температура, визначають розповсюдження по Землі більшості рослин та багатьох тварин. </a:t>
            </a:r>
          </a:p>
          <a:p>
            <a:pPr eaLnBrk="1" hangingPunct="1"/>
            <a:r>
              <a:rPr lang="uk-UA" sz="2400" dirty="0" smtClean="0">
                <a:solidFill>
                  <a:schemeClr val="tx1"/>
                </a:solidFill>
              </a:rPr>
              <a:t>Інші, наприклад </a:t>
            </a:r>
            <a:r>
              <a:rPr lang="uk-UA" sz="2400" dirty="0" err="1" smtClean="0">
                <a:solidFill>
                  <a:schemeClr val="tx1"/>
                </a:solidFill>
              </a:rPr>
              <a:t>грунт</a:t>
            </a:r>
            <a:r>
              <a:rPr lang="uk-UA" sz="2400" dirty="0" smtClean="0">
                <a:solidFill>
                  <a:schemeClr val="tx1"/>
                </a:solidFill>
              </a:rPr>
              <a:t>, рельєф, кількість опадів, часто визначають утворення угруповань рослин, а разом з ними й розселення тварин.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24580" name="Picture 4" descr="https://encrypted-tbn0.gstatic.com/images?q=tbn:ANd9GcQywrC6K5q1fvdvK6lO5Pc7VJLVWM62qrwHjcVzHUvFK9ae4xsF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3969508"/>
            <a:ext cx="1656184" cy="2391283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QJ-qeYo96inU5hkX7Ge7rAbLtq3Xwp8lbJbbfI7Y21pGT9RO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2705100" cy="1685926"/>
          </a:xfrm>
          <a:prstGeom prst="rect">
            <a:avLst/>
          </a:prstGeom>
          <a:noFill/>
        </p:spPr>
      </p:pic>
      <p:pic>
        <p:nvPicPr>
          <p:cNvPr id="24584" name="Picture 8" descr="http://www.ljplus.ru/img4/a/l/alexey_bezrukov/_-Bezrukov-_DSC1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933056"/>
            <a:ext cx="248720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785225" cy="4602163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chemeClr val="tx1"/>
                </a:solidFill>
              </a:rPr>
              <a:t>Середовище життя — це та частина природи, у якій живуть організми, зазнаючи різних її впливів і самі впливаючи на неї.</a:t>
            </a:r>
          </a:p>
          <a:p>
            <a:pPr eaLnBrk="1" hangingPunct="1"/>
            <a:r>
              <a:rPr lang="uk-UA" sz="3200" smtClean="0">
                <a:solidFill>
                  <a:schemeClr val="tx1"/>
                </a:solidFill>
              </a:rPr>
              <a:t>Усі організми перебувають у певних умовах навколишнього середовища, які включають у себе все неживе й живе</a:t>
            </a:r>
            <a:r>
              <a:rPr lang="uk-UA" smtClean="0"/>
              <a:t>.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898900"/>
            <a:ext cx="2959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6337300"/>
          </a:xfrm>
        </p:spPr>
        <p:txBody>
          <a:bodyPr/>
          <a:lstStyle/>
          <a:p>
            <a:pPr eaLnBrk="1" hangingPunct="1"/>
            <a:r>
              <a:rPr lang="ru-RU" smtClean="0"/>
              <a:t>Принцип єдності організму та середовища ґрунтується на таких основних положеннях:</a:t>
            </a:r>
          </a:p>
          <a:p>
            <a:pPr eaLnBrk="1" hangingPunct="1"/>
            <a:r>
              <a:rPr lang="ru-RU" b="1" i="1" smtClean="0"/>
              <a:t>1 ) живі організми існують як відкриті системи, унаслідок чого вони поглинають із середовища чи видияють у середовище речовини й енергію </a:t>
            </a:r>
          </a:p>
          <a:p>
            <a:pPr eaLnBrk="1" hangingPunct="1"/>
            <a:r>
              <a:rPr lang="ru-RU" smtClean="0"/>
              <a:t>2)</a:t>
            </a:r>
            <a:r>
              <a:rPr lang="ru-RU" b="1" i="1" smtClean="0"/>
              <a:t> у зв'язку з постійною взаємодією організмів із середовищем у живих істот сформувалися процеси регуляції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3)</a:t>
            </a:r>
            <a:r>
              <a:rPr lang="ru-RU" b="1" i="1" smtClean="0"/>
              <a:t> живі організми здатні пристосуватися до умов середовища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4)</a:t>
            </a:r>
            <a:r>
              <a:rPr lang="ru-RU" b="1" i="1" smtClean="0"/>
              <a:t> не лише середовище впливає на організми, а й живі істоти зумовлюють зміни неживих і живих компонентів середовища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dirty="0" err="1" smtClean="0"/>
              <a:t>Отже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живі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організми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можуть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існувати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лише</a:t>
            </a:r>
            <a:r>
              <a:rPr lang="ru-RU" b="1" i="1" dirty="0" smtClean="0"/>
              <a:t> за умов </a:t>
            </a:r>
            <a:r>
              <a:rPr lang="ru-RU" b="1" i="1" dirty="0" err="1" smtClean="0"/>
              <a:t>постійного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нерозривного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взаємозв</a:t>
            </a:r>
            <a:r>
              <a:rPr lang="ru-RU" b="1" i="1" dirty="0" smtClean="0"/>
              <a:t> '</a:t>
            </a:r>
            <a:r>
              <a:rPr lang="ru-RU" b="1" i="1" dirty="0" err="1" smtClean="0"/>
              <a:t>язку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середовищем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існування</a:t>
            </a:r>
            <a:r>
              <a:rPr lang="ru-RU" b="1" i="1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6870" name="AutoShape 6" descr="data:image/jpeg;base64,/9j/4AAQSkZJRgABAQAAAQABAAD/2wCEAAkGBhQSERUTExQWFRUWGBkaGBgYGBocGhccHRwYGBwYHBscHCYeGBojHBcVIC8iIycpLCwsFx8xNTAqNSYrLCkBCQoKDgwOGg8PGiwkHyQsLCwsLCwsLCwsLCwsLCwsLCwsLCwsLCwsLCwsLCwsLCwsLCksLCwsLCwsLCwsLCwsLP/AABEIAMIBAwMBIgACEQEDEQH/xAAcAAACAgMBAQAAAAAAAAAAAAAEBQMGAAIHAQj/xABDEAABAgQEAwUFBgUDAwQDAAABAhEAAwQhBRIxQVFhcQYTIoGRMqGxwfAUQlLR4fEHI2JygjOishWSwlODs9IkQ5P/xAAaAQACAwEBAAAAAAAAAAAAAAACAwABBAUG/8QAJxEAAgICAgEEAgIDAAAAAAAAAAECEQMhEjFBBBMiUTJxYYEUkdH/2gAMAwEAAhEDEQA/AOgzFh9zEYqC7aR4uoB5wHNWp7adY8m6s9BGP2FmaTd4nTPChlUAocCAYWIWoaR7Lq4pNoJ41LQi7YdgJc1JnU6ckxLkpGit/KOT4likxJKDqkkHqLR9B09TeOP/AMVey6aeeJssMia6jfQ7+rvHW9Fm5/GRy/U4eG0VuTjJIYxoqphVL1hxQUPeFhHTfxOe2ltmJlhcS/8AT2D3iz0OBpSGLPDSVhYZiIHbEyzpdFAJA1EQiddo6HP7OS1DSEOIdlGLoiA+7FgmG0VnIiWpoUAuNYZ01LlSAYEq1gloHkjPJ6FlSPCQITL7wBnMWSUBvGi8MzlxFxYz03fFiSmrFpSzmPEdoZibQ5OEiFGJYWUnSCTRunCPkBrsUVM1gF4nmJHnHqKFZ0SYNNAKkjKNXiDw+KLAxXZkpSTcMYPo8QLZTFSV7KavY+705REU+eMpjVEzwwDWz7ERSEKLuxPNmOowwwaiSskq2hcBeC6InMwgpdGllmMxMtPgSx4x7hkxpgVNAUk8XLcwAbnQXeF89SmCWgvDJKhdUJsGbjGPY2mpp1IBUMqnfN3QBHIZLF+JNuEMcPm06i/tgJZiCz/iII15aRDQ4GuewCbbmLdQdipMoPlJ45jrBxt+DGouT30VOqxOmCshGXW6U25aC58mZ92gc11OFBlq2DBKtfxFx0sOEXY9kKdypSA/WC6LDJEtymWkHmBDFH+EO4R8FJVXfhBKdixD+REZF2NNL/CqMiuBfFBSwX/d/WNdrxtMYvc8xEJB4/G8eTPXo2W7Wt84iQgn690ek25RvLbgfyimEE0oPCKv/GGizUctX4Vcvi8W2mIBAibHsEFXSLlkAlnSDo4+MavRyrImYPV/ifMIluDxH7flDTDkzZTKA1f5fmIs2FdiVhaypNglTczoPfDyq7OzO4SpKPaKT0sQSeg+Eehuzgzl4RSZWOzkzMyrhOo93xIh+jt0AwUkvBczscoSvZOdS0txAPz35WhZi/ZBUoygRcgvyCT8bv5xQpxT7QzR24lmGVFjEudoYpZ7NK0AdRLdOIHRw55GCMLoFSpgFwW+Z/IwD+wJRXgtGIoA3itVNIULc2e46cYPxSnUsOFXEJU1c5JAJdP4VB0nyOnUMYVdsXx2TZY3pZqknlDGlpEzLpGVX4CXB/tJ+B9TGTkAWaEyz8HQXtvs3E9JDwJitSJsoqSPGhkqA3SbJV5Gx8oHWm8GYQkJnJzaKOVXQn82g1n2O9xukV+TgGaao7At6Q6mBMlFhEtTM7pak7hRB9YGnKzlz7Iueg+m84N5bYmUZyexBiFEqYyjYquBy4mPabs5MHiZ4yrxU5id4c4H2iIDTE22hqlIYnkXS0aysLWBcQixnwlovNZjqAl7AHTieg3ioY8gTPGn9YNPZcJu6aK+8E4eSFgiNEU7mLZ2M7GTKuYGBTLfxL4dOJg5M0tWhhhqe9ISlLqOwEXHDexASM085R+Ea+Z2i14H2MkU3+kPGQ2ZRc+ugierwtRUBNU4PD8xaFxx/ZlWKuxRRoRKLy/ZAsGgydi4UkWYiMm4RqEhJ4XLQon4FUvlStLcizQ7aHaGc2e4DJJB3EDz1pUCO7L7eJoApqGtkKz+BSR7QUbNy5wVKqBNclISW1ChFdkIkzALEF+sZGpmpFnMZFWwtB6VttEM2ojdZ5knp9PAy1cD+seVo9UjFTCT730+TRIlRF3iDIQOf15xD3/EX+vOKaDQzpao5hyiz4dUgaxTqRTFz7wYKr8QWEeEgcOMTFJxlYn1GLmqLWZcgrUGT7LnzN/OwjMPRJmS+7TcJN7c3ipTytUlnGYi5u/rAXYrG1SZq5CySSXdyf0js4/WWto5GT0aW0dF/wCkIdyBqTA1f2clzCCQLMwbTW/WNhjQdt43Tig3h3+ZjM79NL6FKewssHMCxBt6knzLm/SKj2/7Odysz0sxBLNvw+PqY6RKxEG0If4gSDMpVBIzHhx5QX+RCStA+xumjlOHUa5xSkaqYi+uxHPYw3n/AMPZ+QKUli/7g/I6RN/DrCs0y6SAFOx2PH9RHZBBRhGTsVLFRwuq7PqlBuRN+UKZoUtWRR/mfdP/AKn9B/q4HfQ7R3LHuzaKhDBkqDX5OCR5tHK+138OZ6BLKT4Q5WoaJ0NtyQz+fKCeJfRGl0UwzAxVw15REazQg3BB9IKxWkOVNSkM4ImA7qJZyP60guPxBXKEFYjKux8JAIfgfyuPKA9tArHF7LXjdKftRLuJiUrB/uSH97wPMmBMpYO5Sn1c/IR5j1SruKSYDdUrKeqQm3ooQCCVyQTqZh9yR/8AaIobtj3VaA1Ydd2JEM5qwmWHRc+yk/8AI8uA36RacElImSx4dA5+ucAYnhalrJCQX8m5DkIu7JxaKPW1Sib3MaU8parDSLojsxKQM09QHKFlWlKC8oEpg+QEo0J6ejKlhIFyWMdSwyfJkhKVOAkBglXxioYcsSkFeUFarknbgIWV1WVEkv10i09gSl4R2WV2xkFkklHMm0OJdYFpCgpKxsxsPSPn6TVDRTnqYNkVypSgZZUOhYekNUwDuiJwbYR6Zttz5Rz/AAHt+7CcQ+nlFrqO1ssoBlKCuo2g7RD2ZVrzMoeE7H5wmxakAV4N+G3IwTOqSSFpJBOpOnlGtTi6wcoZwLqbWFhC9IV+A+hjILTiCyPbH/aY9iWyUiVU8cX5afGN7EcIGKujcYHmTFaJJ9PnHlmqPWLYUUDc/XnESkAG1+jxEJJ3J6fvEiiAGY9WgXYxUj1NRf8AJ/jEVfMUUgAb9OevGJAstoet/wBYDqZzh3bz/V4uK2VLobS6ogAX05+94rFVPUiqBClEnmwA+cOU1dhYc9X83hD2glix57AesPxPdMz5Y/HRdKWpcAuDbiPjrBkuoUbajrcRVsOmkyx02hkmoZnd+v08IlFphpKSHEqapJG44fV4Mra0GWoG4Ywi+063bno/5RpWVhCD06wUJOwJ4l2yLsHUBFSpIBZy27b33aOnpWI4x2PqFfaVEEMCx5x1GTWcTHUjm4Ojk5MXLaGFTWBDc43mygtJBuDFbp8V76pCWsgl+u0WZCo0Yszk9iMmPgkinY72LRlKUoHdkMRw4HyN/LnHNsT7BjplKvQlwPK/rHfSHDGKn2nwgELyM5AYbvf9I0yX0JWjlGO9nHpZQCroUn0KAD/xECUOFJly0ZjcFRPnlH/jFnxSiV3GUOVAPfkpLf7VRHh/Y6bNIUUFUu1nZ2HuJNvOA2RtIArMSEpASkgKICiBz9kel/MQuqsZmZbq7vgG8R8tvOLNS9klLmlRDTFKubHu3LacvcBDE/wzUkqJAUTfi/66+sTiyKejnAp1TRcqUecNEUORBKmYDSLlS9lM6soITYjW4LafXDnAHaLsNUpASllJJuQNLln8hFJPyLt2c+XUPb6eM7tJBhpjvZqZSryrSQCAUniGcnpt5QCgeEsIp6KQAlIfUwVNT4QbxJKphq2useVALRHO2XWjWjVlL2PKGRrksCHG7bQrlnkHjWbO4/tDULLBSdq1tkN20L6RFi/aBSiCFkH3QiTNaxAvGyHVbaDIbnE1f+qr1P5xkalLWt5gRkDZXJHVQ6UgW8rCBFVCgpuMFrIAv7/no3pCnEpwAcegsOsebSs9bypBYUXv6xqbcer2gOhnkhyS/X9WjebUE7/lEaCUjeYOPoL/ACEJa6oZeUEj4mGKqgiwc/XP5PFfxacyw4LAwzHG2LyTpFllzTb43I+vOBsSlZk8RziOinunl1eCJgJH1aBWmW3aMwaccpCQwTByqgve0KcLWzpOr6/WsGTi+8FNbBg9Biags7uPhGtepXdqKdW+ucBInat+3lEgqWLDhvClpjm7VEPZEkBSlAZsxcj5jaLguuyyy/Di56jlFUwlxmsNbfrDynpjOypu+2xHQ79DGn856MlKENjXspJV4lqIdRcfvvxi2yZ44/QiLCsJEtABFwPoQu7T0s0JzSSAwLgh9bH3R0Mfp5LZzMuWMhniWLIkpJUpiIqUioCpy861HMQZeUEn7wJtoHblvC1GETTUKnVS3SBnANg7MBwyl2bkoF3j2t7xGWmQofaKkZphdyhB+6ktoBbyjVJ8VZnj8tFnw2hlLUpL5jYlJYnhdnGjRPVVUunkqKAHvl67A9WHrFRxPEEUYRIpirvRYlyXcffIvfjEFJUBE2TKnhU5JYzCCRkLuFMzKS4axfSFxzq6Yx4X2iOsxyr8NVIBTLOV05dQsAueYPz4w/w3H6gITNqlIkJVYBWit3G4+V4sNViKJaEhCUEKsgOAknUJ6n5RB2orqWVTiZWoSU/hy5mJGg+G0aE7WhDVC1GEKqJney56ADpku+uo1Bf6EGFdVTl1IE2VZ8t1JtqBqwPxhFhXZJNStFRKC6anPiCH8a+f9IMXdeGhmStaP7VH/wAnG8SiIUV+H09dLCVsFIHRSdtOBtFE7S/w+Mtlyrp0UOBG/QxeMcK5REyZJ71AsZkq0xKd8yfvB+BgKVi6whcyW1RJZi3+on+5Otn1HCETQSRymuw4yU3BA1eFaQlQa46R2GnNNVgixGRtOg9zGOQ9psGVSzlC+XUGFpplTi4gxlpTfNp6mBp1SAfD74jlLe5ePVST7QIh6E0eJKXBKvrhDIlCJZVY+5jy4wvpZBW5UGCfaLe54jqpubxHwoToPrUxbl4FzlukDLnEnSPIFVVqe1hHsTiX7b+jsU2aH/I/TQrxWtcWdtz9fnEs2cwNm5tp6iE4rDNWWOYDb9tI4MY+T1MpDOjnMh3fz0+USmcWvbpESFghiSkj6tEgW1vfFMiMTNLaOOesJMZQzEJvy1/KHzpZybRX+0VSB4XN9GhmJfLQOT8dh2DzTMSCDpqLa+WkN0yOcIOzgZLC4Ox+miwpU3D4wGTUnQePcQWWGWWj1dQXZvT84nWpOu/S8QTyDx5t+kA9lg82Ydn+frrG6Z1r2H1vEMxW37+UeSVPsehP6RdEsa4PIJLC9+UdD7OYeEOpQZtPrh1ii4PhRmKGUsfMfvHS5Enu5QSS5A3joelx75M53q8uuKJqvEgkgOAee/LkYRYr2hCpVgQFPrxHHgD84Wdoqz7qCNeL34a84omLYsrYgDON2NmD68DvHTRy3I6tOAUUpU2X2lBQdwkP4R1IgCmweaqbNqQfGt0pBIISj7rNo5vGtJj8kZTMmJCQGZxc8hqdGtCftP2+UQZNHLmKmGwAQbdRt5tEyRUlskJNPRsezCKYGZMnSzNVckkPc+yCdhCutqikPYjYgwLhnZbNL77ECZk9SvCgrOVKeDJIvqeGkeYipKBlljKkaAae945maMe4nUxOa1IJpcYEwBE37qgpJ/CoXCvrjD7Ha/7dIEtYAUlYWGuCUH3gg/GKXIGcX14xMqsVK1NozxyzjqLNEsUJ7kjo2IdrTKlqEqWFLAAlh2BLb8AIr1TiVaqehcmqT3pS6pCw0oDchrt1uYrwxRX5GA0dqlJLJBKzYBjb0DqPKHwz5WIngxo6jhHaSauX/wDkSe7mB7JOYLbVm47dYpmNVSqSpTV0qT3U32039q+ZJHyhDWVFYFSqmYJyJco+JahlBzECyTduukG9ncVzVS5syYBTrW6Qr2VEgOwO7vfSG3NfJmdxg9I27SIUgpqqYESzdaRZKTuNt4E7SThW0Qmj20j1baOl4nIlzpKkDKUkaBtPKK7gGAyu7UgAFLsRCfd/2H7Vpo49Jp1HQE8v1glNAcwSSUnU7sOsdBxT+HqVzgZPgQfbD6aaPp+sGU/ZGShSQoZmbex3Y8R14xsttWjA8cro5VidcB4BdKduJ4mIzIl1EskEpWkPlcMeg2MdsndnqOYkpVTyyG1AY+oio4n/AAiOYzKNVgPYVf0V+cH0hftcVa7ObCQjgYyN6rDZktakKJCkliG0MeQ2wi2/aTMJBLDYXc8+cCUVQUTbmz6b/nA8uq7tenxD+msMafKo5zYna37xx3Hiv4O6pcmOUTgrg/vjxMwjYDXm/nC4VLEMPIH33tGyVE6ny390Z+I6yZcy5s78fziu41JdXP1izSpZIJ05PCPGUgLuGYag3H5w7C6kLy7iMcBcIuG52f66w1z+vAn6EIMErHSHJI6j3w074HQ8rbemkKyRfJjISXFE0xbO7CITNDcDweIZiwCSAPQRHMnOOBHv/KIoFORi1jR22jaUQ97j3CA1zQWt6k/AQXT1JGjDoPnciG8QORd+yMxlC9raO35GLNiGILALEf5aRQ8BxEhY24qJJPQbmGmNYiElybcyw8zG/wBP+FHL9VfOwPH8QLXKTZzkSXbQNbid4TdluyC6xSpk0q7lL3JYrVyI1G5IjPtH2uemSknKXzqSMoyjUObcNNzHR6ZaJUoJTlTLlouAQ4AAIs+p1vG2KMTZzPE+y0uhqpapk4oQrxIW7uQbpIU/HjFqmV68oKZmdJAYgM/DcvHn8SqaXUUOdnKU5k6OCz7W9I592Yx5QpMpP+mpkk8LFveRCM8bpm/0mXinEtuI1eXU3bWEU2qveIayuzKufSBvtA0jFl2xuL+RlKnDaCnzDKT0hSmaNonk1d/jGVpmxMlp8TTTKeajPKBGdILEA6lOz7+UMZ9bKM8SsNVkVMTnnT1J8ctNmlhx4f1gUUgWLj6+Yix4D2Zo7LStdNNYpUzKlrB2yqBA0caRrwTitPsyZ8cntdFS7UYRNlISmXVzahM9QSxU6VEnzBvuOEdB7SokS5NHQmUkpnLSi1iiwBUnzIhhh/ZWlQpKhMExaf8ATCsqUpP9KUpYHncxLNUhNSldRJImi0uZmzS0P+EFsp42jXyT7ZkcX9HPMcwCowioROlLXNlE+MF9H0N9G3i1UMwJUFo9iZ40tcX1HrFtmypdbTqSsA3UlQsWUmx49Q/ERSamWaZIkknKlTAs9jdN9t4zeojRo9PK/wBDeqngZms4Fx9cYgXKKkoI1yg+n6H3QCrFEqQSn7upJj04p4ElJY6DyH7xMEvjRM0KdhsqUyh0b4XiyYdKyIN2AEVSkqrupQZ9T0hF2z/iEQjuadQb76wXLfhTwJ90P9zwhEo1Hkzn3a3FCqtnlJJGcsXN2t8oyIptGCSQlRBu9j7zGQSaoxe4vo1rZnjBILc94dUy8yQdugv0GvnAdf4kk5dNyNYCwnEmsSdbbdekY3HnDXg7alxlsehG1vi3pGJOXh8I0VVnVil+D/RjXvFM4L894RTH2HS6kB3J8jfzhHj9QksWb4/nBwWC72bl73MKMXUNQLDeGYofIXkn8TfDKgnU25/Vod97u1vdFaoKoPoB8X46fVoeomun84LLDYOOeqCUzSfyH5cYimzxdgXe/wBesC/aAnePFzio6WOsAoBciRgTr5ftHqVeXT848kySTYEnkHJgkoWn7qB/cUg/7iIKim6CMPnHMGcf9ze549x2TOqQClUsITxUlg25dr9dOG8a061/dEsn+kE//EDFtwqmnFAzpzBvZOYf82U0aMVx6MeZ8io9kf5c1Q7+WoM6ighbBPi/G7beyznWHuL4/mpUuQldSvw5UEul2GbgSB8oU4pJ+zqnGYJUsrSySZiXIOoyplOS7WYwLjWICVWSQ61GXKAKEoSEm2gv8RGtt0Y0rZYR2klFpCgUpUjRQYJGgS23SOa4klVPNVJJPdhRUjgQfoQXjNd3lSslx4RpY+ukBVlcoouAR0uPyhab6Y1RraB5leoEEXESy69S9LQtmJVrGsueRF8EwlKiwUc9QOpvDOVOIIJ03iqIxMiCpGMl7wmeFsdHLR0mhbKC+rX4w0kzQAz+/wB0VTBcVStIc8vrR4cEKZxrzEc+SrTNsJXtD0VASQylAnQg6Hj0g3Bu0RqQulqUhM6XdCmtMT+IcOYjntXjBQCFZkEFwU7HlsxiHFO0U1EmXNtnChfiL+jiG4U4v9iszUl+jrfYytKRUrmzwtIXppkyjKQfQRB2mqpU1KFpKVS5mhvrtzEc6xDGVS6SetJZU0B2/qAHq0eUWOBOEyyNUK57K+EPnJ5If2Igvbn/AEM6KRMlVM0D2FJdm+hCnFO0ok2ACl3ygBz6bdYfSKgMZoUycrvZm11imSF5qpU1CQpLlipw3Qc4VGPlhZJtKo7Z6qvqZih3qghOuTUnrdz0jeazh0pKTayWD87XjZVWCoAoS+ZgcoJJJ4naJMQwlfeD+YVS2HJTnZhB8qX0cTJKeXbNDNSLAhhwEZHpVMFhTIIG7G8ewVCqFHfrIYnXb61/eFFTJyLzDUe6GgSpVibNrEU6nSze8/VzBwdHfmrC8NqM6dXtc6CCyoAltN2/SKzJmlKmCmHut9e+Gxq0ke04gJ49hQyaoPmTNvhC6vBKfmeHy2jZNYAdj72+vlEU6sK9B1fjEjFpklK0L6OoynrBn206O/SE005Vw7opVuHT5w+aS2xULegqhqFCwLOL3tpvxhhJreIQr/20+7wvA0ujWpsqFEcAFEebC8GS8Pm7oy/3Mn/kRGWTs0RSQQmuOyZY/wDbR8xHsnEJ7kSso3KhLljL1VlZPWPEUea2dL8EPMJ//mFfKJplOhICVqOvskhJJ/sRnWT1y+UVFMubiaHGFBSQuqmzVE2RLJy9CqwP+IPWL/gcslAJT7OudRJHLUe8PFFoamWiYEgBBJ9myVnqkKcDlMmH+2Ok0KMksLU5LOHDN0At7o240c7JLZVe2K0KDgiWtN3SgP8A25ykkP8A0lzxigVVR9oq5SwtlMylEacS19n3PWLR257ZodUkIGYhidw/EbdPWFlD2dUqj732VkZeoPB76PDGK6KrjKiiaXcqyjTS+ltrMfOFonKs7w8xgCVOUZntE6HZrD0DCFNVPSpWpCel1RSDjKyEzzwtGv2gfhhlRFN3Ggsn84ImSkHQD0gXJLwMSsRmcDBEmjzh03hnL7MpmCywhWoSzuAHPoAYBwLEJkiYVoSVJ+8G1A35GC7WgW6CMHmlK290X7D6lgH14M4+EJp2DiYROlBTLGYZQCzh2Y+fnGUmKIknLMVMTsc8ogD/ACGnpGLMuT0asMklY/xCjTMAJSRz4fMRWsXlkITKUmwWm43S+vv24xJV433KirMZpV7JFh5jQl/jGk+qWpKRUSyta/ZSgMUBuPHlCoQlGmOnNSBO0NYVIElIcqIt0gysATRdyPugPprqWhPVXKpiFnMkFwb6bjlxGz8Igp6szGD2PiXrq8aVD4r+DO5bf8jnGsQVLokSrgqYdR1gmnlvJGRLkBI0s7cNYT1mIpnTQ3+nLG7B2g2hqstKdQZhJDX1LN6QMoviv2RO2/0N8LlKlTR3oBcsAAdToP6Q0SYPIVOmKVMI7u9rhi7APq1xeN8LqDLk5Ul5kw3KnskaM5sdY87O1eVZJdluFONGLD3kQibW9HMTfLi+gyZhM1BygKUAzEFRBDPYveMieqxKoQspRLdI0ObXeMhNyfTQXCHlM5+qZwvx3+EDT8RV+EN0vDOXMCg+v1wEbKlII0fpG1SS7R13G1plfUnvTYjpBQolpDkZhyjSsoGOYWhphozAb9P1hspUrQlR3TIKRObQDnp7t4YIlJ4fXnrEK5BSpxodolm0hIZwHhEpWPjFoX4vhwKcw1HujTBarMnI1xdzB32VkspTjg7wgcyptha/p8obD5xcRc/i+RaJVcUMLEc7j0LiDJFYtRZASTtllS39yXhZh1VLUkFSSo9bDyDEn/IQecTS2UFQH4UkIT5hKS/mSecIcaGKVhc1ayGmTSw1QFP5HxBCfUkcIDUqzhaZKD96+ZQ4ZjlfpLDcRE1RPQgsAXHDKD/3KzEdRliGaVJOZf8AIJ3uuceDZiVJfiSgdYOCFylasfdlsOCJgKZRY/fmeKYd3CQGlJ5k83i91KwmUQmxbVyW6E/H04xQezFXPdkAolb5iVLXzUosDxZNuT3i3VdUpUos7trlsOp0jZHowZOzjuN0IXV5JeZS1KZgSbvzvHSsPp1IlJlrYBAsCXsDZ+pYRRjjAp56zmzKHtrAIYfgSFXD6Em50AAcl/SdoVTFJDEAI71YNyAR/LSTsSDnv+NPCCBbIsYwLvFFSw5FgW1Gvxip4xVmUoS1S0uAGPziyYn29lpSGGYnUA6fRhDSVYrKxKylkoAtrod/raIkVXliufS5JndpzKVZydBvBVGbvrdv298XTFMNQqQvKPEUnqY59hlYEfylgjxa7jlyhclaG45FloSlM9ClHwggHgAt0Ev/AJA+ULqmX9mzSJilSpiFKYh/GkuxBGtizQPiM5SArK5zsNNGhpSVYrJq5lQ38lAYva254m0VBaDn3Yb2fr10yJZIeWt3DXQSSU9ARqIudPjMqZLdg+oSpr8CP05Ry2XiM2om+BQDGyb6WF+OgfqIsMzDVzE92ohI8C05S2rhSeQNh5iLa2J5UGVZmz5mUSxLkhVyycxbh+doGr8YklXcFRcs+Ub9djAWMVk1EtMumBUhbpJD+FQZ02Nixe+0eYV2flypZVOUO8VoSbJ9dTzjLKEfyf8AVGzFkbVIBxTDU07pT/MUbsT7IhXKppifGpBTL3YN5xY5dBJmTUhDqSLqPMbEn4RrjU/vJUzLYBWRIF3vrb4Qccj0v9luK7KsucFHIn2Xclrwd9p7yYiShygEPz5wtrqFUteQXcPbpeHnZqlRLBVNzJWoeG2nA62vD5UlZmnPgtluo8Ql06TmdZ2YCw0YE6BuZePZeKy/9Rf8sksApKgw1Be7jS8ATMSQgKMwpzoAIQlleLYuHF+ZtCWt+0VBVMUCEpGZSXDpS4BUxLqVcesY4wt7Oek27LivGUPZXoBGRQp2KzHOVFtnufM7mPIP2mVxmaSlAHxEng1390M5U8K4246CE0w/T/pElMVnbwC5YbM7/lDJQs7LyKG2M6laVhr+jD1hKp5a3BIHkfnDedSFCQVJuQ7EgqHVALgdRANQrONGHFtYkNa8EclPaYZS4kJgZJL/ANX00SHMNVfXWEkrBplilips2QPmyuQ42OmgL3hjQ1ZWODWJ0A5a68oqUEtxIsy6bJ1SCdQOrkmPZ1I8k7AlgbDS5042iFFYpEzKtPeeSi1xwb64GLF3slMoFSFK8SmQ5sbWJ5NA7TFZPUQWik0i1SlGwZwCTt9Xh9LAWbW48tz7obCWQSrKSQ9mAyjYk2ypsW4wvKUy82VypZs4Dh3e5DkE3aKeTm+jO/V8E1X6DZdSErJdiq7p9oW0Cvu9Re2u0AVypbAFBAbMXNzvm2JJF3PERqhT+Ihht9E3/eJqxSVpugnisFVhpsWJuBcGzCIu6McM0nL5PQ07J4sPu5JfB2J9WJ+EXGfVlSCFq21u3qzesc9k4ehEoLlKdQUAUraxY/hBBdnEN6LHZwVcMizeL6byjTCXhGp5FLoRYvguWb3q1BUoFwkkfzD91LCzKOp/CFbtDbsyU5JiphIUvMpalhiSXJIDlhDLGauUcoOUtmdm9qzkngGI425wrkymWk3ALkg/hBDtbn9NBOVASyaorEzsvMzEswLkP6gEag7ecTYFUfZSe8S2bfhyMT/al96pwshJKQACSou1gPX1gmZQd6Sghty+w4nhw9YnItz8MYzMdSWKSDub7cORhXiUhE3xKR/kA0ZR0QIEpIBUlZCSxFrhvcTePaihV3mULCmHiSgg87vqHbT1hEp70IWVp6BqqqGXukgnNoqxy9Rr9bwHIwtSZE0//sChuWIJ0PG76w8pMNySlKUkauxSq9iwuPxZb+TRDSJSXtkKwBxfKX05jMG5wPKloa8/2aYElkZyUKKXzBPtJbRxuOYhgvEUkuk2CcptY5Sk6+RvANDgyZa1d2Sy3ykqSFAAuzX0IAMZOok5WBKA+bK4B972B25RcpX0wJ5ldDCkqlKLJQCPvh2cWGcWsq411iJXZ8KLFRmFSiQom+XgBonZyfKJKZkpKbOQlCtSzh0m++ZKSRbWN6eeAosXQAogkHUC7hrB9Ry1hNu9Be9xpgeJtLIk04sr2lbDzfW0RrkfzZctKTllvmsWCuZbWHOYKWVWcBis5Q3Gwsge8mNKlcojwrUsjUAgC5cnRzoNNt4uxj9aVxc96hYBKDkUfCW00GYeZ9OESUc4hSipQUp3S7HI9nBNyeP5wX/05BKlMnRizgAK8y5N78zGKwlGQqQoggt4h4fJQ087c4Zyj0Z5ZuW/ILTU3dEqU5c2s7K1zAkXO8N51Ck0uYqUCtSXUNcoPE7kga8IDl1iryyHKQNWN+G7cPOGFZP7yk0ulWjDR3003gFJt7A5PbFiZUsWBmNzmn5ER7G0qhlEAlJJ5oH/AN4yL9z+QLl9irC6Yi60PsDmt6Ac+LwetG0tgl39+vPhGd4AEpDM50twvy/SMraqWnKE5iwY79W3LWvF25MGeSU2SJlElAGQDM5Ja21zqxY2ES9yha/Fo99n5OdAXJt8oATOyqASvwnhYjiD5QbTzAuakLCQOLnq44mKqSZI5JR6Z4qhlAoXmOZAZrpFyb3JJFzwcRHNlAzQSfEWuHcudzoFbE6lrxNUzJi1hSmKHtdxyDPfS0SyqrMvMoABINwgNroGa/vgQnlk+weRLyBkuCX0UzjfkfON6ZYYKVmTlLjQvrurU3sWMaLnlC2QlRc+07N7izRDWTFEkglWYtcO3E2t9CIt9guV/slqMTVMSp0hAG6QASdn/F1gPD6Rc0llJzJD3Jdnsbjn1jeXIVNUWBVlsA7h9hvoLlow4TMlTJS1JASonMQdHcZb3zN8C2hMNSSuhlXtg9RLKcjkhwCSXclyCAADYKBHPbQwRSyZSp5kKWSSbEaAj7pDtcaHaPZNYFZnlJRKFg5LsfCN3fXfobGD6GmSg50oTlCTlU5d1WAYh1HXfbnEbrsJ0vBk2a6VC4chIFgWSHFh95iTHop2CZmbxD6fqG15xGZ+YApaxS5YX19+g8o2k1BYCzAj2mIPIwm6EcmiWsQUkFQOiTe+vEbn4PE06vSbtoFJ0b2yHP8At+MDKqypRs1mA4gfRaNqMywFOMyyQSHKQkguBa5Or6QSk7IpfTNpsth41JTmJTrdjcHTQu/xj2fTJky0qsVJGUZr+J3Tpqw+HlEQllSbpdIYgm7jqzkC+sR1cwFSdCAwylmLDfjrEu9B8uJ5Wq7h8pDEAubPmAOo46WhTKxRTlYdKUjRyRpoPNvWHeJ0yJiUucqWSUgWAtlD9NI1OGBMoZkKIBsn8Q1cm+54+cWnGqCi1QVKmTZhdRKc6MwAByy8qASSLam7HiITiq1zDUAvoSymTpro/wC0N6qsKlrUnwqL3FnISEh9tAICk05upSlKVvudXOpsdb8AYrkgW1ZJLoFKVkQAsqBILsEJV4i/k3q0QVk90SipJCke0G9pnILcwxLQ2qVrEopBCAsbe07Jdzu1tLC28AyqJeVl+EpYpUCc2jWYgh769GiKVEojoKpUwKJGXMlnbcKBzG2rW/xjSXKmuTMsD7JzBwATYh7jR/LpG9bXBORJSS2jWd920OmrRNmlmWUkqzTGcHKFpTc5U2Y3N92gd9hXYonT1BRGax8QIuPFd/lBaQBZyzMV6Djdrnzg+TgKVUqcp9lKs2fwuyjlN7pLFuDDQiIZOAzJSAVIzjMSkhIU4IDOUkjbcsHMMbTK40aKpHlrMtyE/eJAB2Nzps3TnG9LX5EkuQpwFAjUbumzmI6uhqJwXZ0pshKGL7aAu4Y6h+Ue4dSzFMFJJtqUkBOW/iUfJoqUXVkcK2gx0FyAkKLg53JTp7DeTPcQeurSulbKnOCXsGIcO7G9wr/bC9WDputU5h/Qgq97iJ5WHJUi00kZnByEEdQTp0gaoDbQLKFrO3RvdGQTMwRaS2SWv+oTAHe+j210jyFuGwfkVOYfB5D4RCjVH94+JjyMjcjRDphKD/P/AM1fGD6U+z1/8hGRkLydCcnaGNSPEvr8hEM9RyNt3h/4pMZGRlj2xcuwSmLqXycjlrE9LNKUliR4SbFuN4yMh77RPKDcQLLU1rbeUSzh/LPkf+QjyMha7ZfhmtQkZJdtQk+fGCl79FHzCUsfjGRkHINEVPTI+xvlS+RZ0Gvhv1gB7Dofn+Q9IyMgH+X9lZOyOr/1E/2y/gD8YBpz4k/5fFoyMhngEJTVLCmC1NbcwYalRYFSiL2JMexkR9FIioEvLUDccDDdB/lHokeT6dIyMhMuxuP8TyWP5fr8DC6mDkdR8oyMiSAl2G0ynQXvdf8A4wFMLAniQ/qYyMiw/CJ8JvISTc5td7kg+sAydU/2rP8AuIf0tHkZByIMa0OhINwXcbG0K+yc9Qq8oUQkpBIBLHwvp1jIyDh0x6/Fl5xmqWiUcq1J6Ej4QgXUKVldSi7u5Je41jIyFZPxE/8ASQSx9nXYWIblrC3DSyyBoCQBw5R5GRGR9E1RNIUQCQOALRkZGQJa6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s://encrypted-tbn2.gstatic.com/images?q=tbn:ANd9GcTuyiL5WJIX_6gdeIYDCBr2kwYO8_LxGFRzaxQlMFALh1lfRQP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6" cy="1411960"/>
          </a:xfrm>
          <a:prstGeom prst="rect">
            <a:avLst/>
          </a:prstGeom>
          <a:noFill/>
        </p:spPr>
      </p:pic>
      <p:pic>
        <p:nvPicPr>
          <p:cNvPr id="36874" name="Picture 10" descr="https://encrypted-tbn2.gstatic.com/images?q=tbn:ANd9GcRd96xSEkEpb66jhoPnTb0xy1GGaj59MM04llRPPTOfITYUrM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5172074"/>
            <a:ext cx="2705100" cy="1685926"/>
          </a:xfrm>
          <a:prstGeom prst="rect">
            <a:avLst/>
          </a:prstGeom>
          <a:noFill/>
        </p:spPr>
      </p:pic>
      <p:pic>
        <p:nvPicPr>
          <p:cNvPr id="36876" name="Picture 12" descr="http://www.vedic-culture.in.ua/images/kris.h.nive/practice/vedas-and-weekdays/882-02-animals-also-f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2473211" cy="1700808"/>
          </a:xfrm>
          <a:prstGeom prst="rect">
            <a:avLst/>
          </a:prstGeom>
          <a:noFill/>
        </p:spPr>
      </p:pic>
      <p:pic>
        <p:nvPicPr>
          <p:cNvPr id="36878" name="Picture 14" descr="http://4.bp.blogspot.com/-HWvQGXehUFM/UaNdggSl3_I/AAAAAAAAGeU/O5AsqVHImTs/s1600/%D0%9D%D0%B0%D0%B9%D0%B4%D0%BE%D0%B2%D1%88%D0%B0%2B%D0%B2%D0%BE%D0%B4%D0%BD%D0%B0%2B%D1%82%D0%B2%D0%B0%D1%80%D0%B8%D0%BD%D0%B0%2B-%2B%D1%81%D0%B8%D0%BD%D1%96%D0%B9%2B%D0%BA%D0%B8%D1%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429000"/>
            <a:ext cx="3091272" cy="2060848"/>
          </a:xfrm>
          <a:prstGeom prst="rect">
            <a:avLst/>
          </a:prstGeom>
          <a:noFill/>
        </p:spPr>
      </p:pic>
      <p:pic>
        <p:nvPicPr>
          <p:cNvPr id="36880" name="Picture 16" descr="http://www.xn--80aafhhjij3ah1i.com.ua/wp-content/uploads/2013/06/1371559340_Vchen-z-apos-yasuvali-y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5358" y="0"/>
            <a:ext cx="2378642" cy="1584176"/>
          </a:xfrm>
          <a:prstGeom prst="rect">
            <a:avLst/>
          </a:prstGeom>
          <a:noFill/>
        </p:spPr>
      </p:pic>
      <p:pic>
        <p:nvPicPr>
          <p:cNvPr id="36882" name="Picture 18" descr="http://os1.i.ua/3/1/2842265_32e203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0"/>
            <a:ext cx="2560284" cy="1440160"/>
          </a:xfrm>
          <a:prstGeom prst="rect">
            <a:avLst/>
          </a:prstGeom>
          <a:noFill/>
        </p:spPr>
      </p:pic>
      <p:pic>
        <p:nvPicPr>
          <p:cNvPr id="36884" name="Picture 20" descr="http://oselya.blox.ua/resource/Stapelia_variega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140968"/>
            <a:ext cx="1824203" cy="1368152"/>
          </a:xfrm>
          <a:prstGeom prst="rect">
            <a:avLst/>
          </a:prstGeom>
          <a:noFill/>
        </p:spPr>
      </p:pic>
      <p:pic>
        <p:nvPicPr>
          <p:cNvPr id="36886" name="Picture 22" descr="http://school.xvatit.com/images/7/7d/Astrange1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140968"/>
            <a:ext cx="2218103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3645024"/>
            <a:ext cx="6477000" cy="914400"/>
          </a:xfrm>
        </p:spPr>
        <p:txBody>
          <a:bodyPr/>
          <a:lstStyle/>
          <a:p>
            <a:r>
              <a:rPr lang="ru-RU" sz="7200" dirty="0" err="1" smtClean="0"/>
              <a:t>Виконала</a:t>
            </a:r>
            <a:r>
              <a:rPr lang="ru-RU" sz="7200" dirty="0" smtClean="0"/>
              <a:t>: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4797152"/>
            <a:ext cx="6477000" cy="685800"/>
          </a:xfrm>
        </p:spPr>
        <p:txBody>
          <a:bodyPr/>
          <a:lstStyle/>
          <a:p>
            <a:r>
              <a:rPr lang="ru-RU" sz="4800" dirty="0" smtClean="0"/>
              <a:t>Апостолова Ал</a:t>
            </a:r>
            <a:r>
              <a:rPr lang="uk-UA" sz="4800" dirty="0" err="1" smtClean="0"/>
              <a:t>іна</a:t>
            </a:r>
            <a:r>
              <a:rPr lang="uk-UA" sz="4800" dirty="0" smtClean="0"/>
              <a:t> 11-М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545137"/>
          </a:xfrm>
        </p:spPr>
        <p:txBody>
          <a:bodyPr/>
          <a:lstStyle/>
          <a:p>
            <a:pPr eaLnBrk="1" hangingPunct="1"/>
            <a:r>
              <a:rPr lang="uk-UA" smtClean="0"/>
              <a:t>Від поняття «середовище проживання» слід відрізняти поняття «умови проживання» — сукупність життєво необхідних факторів середовища, без яких живі організми не можуть існувати (світло, тепло, волога, повітря, ґрунт). </a:t>
            </a:r>
          </a:p>
          <a:p>
            <a:pPr eaLnBrk="1" hangingPunct="1"/>
            <a:r>
              <a:rPr lang="uk-UA" smtClean="0"/>
              <a:t>На відміну від них, інші фактори середовища хоча й справляють істотний вплив на організми, не є для них життєво необхідними (наприклад, вітер, іонізуюче випромінювання, атмосферна електрика).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642350" cy="58324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1"/>
                </a:solidFill>
              </a:rPr>
              <a:t>головні компоненти середовища проживання, тобто умови існування, без яких тварина не може обійтися і які завжди чинять на нього вплив в процесі життя це 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їжа, 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вода, 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повітря, 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температура середовища, 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житло, </a:t>
            </a:r>
          </a:p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інші організми.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636838"/>
            <a:ext cx="40655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CEF9B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4400">
                <a:solidFill>
                  <a:schemeClr val="accent2"/>
                </a:solidFill>
                <a:latin typeface="Times New Roman" pitchFamily="18" charset="0"/>
              </a:rPr>
              <a:t>Межі біосфери </a:t>
            </a: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0" y="5219700"/>
            <a:ext cx="7848600" cy="1638300"/>
          </a:xfrm>
          <a:custGeom>
            <a:avLst/>
            <a:gdLst>
              <a:gd name="T0" fmla="*/ 1 w 5644"/>
              <a:gd name="T1" fmla="*/ 474 h 701"/>
              <a:gd name="T2" fmla="*/ 69 w 5644"/>
              <a:gd name="T3" fmla="*/ 466 h 701"/>
              <a:gd name="T4" fmla="*/ 128 w 5644"/>
              <a:gd name="T5" fmla="*/ 373 h 701"/>
              <a:gd name="T6" fmla="*/ 205 w 5644"/>
              <a:gd name="T7" fmla="*/ 119 h 701"/>
              <a:gd name="T8" fmla="*/ 298 w 5644"/>
              <a:gd name="T9" fmla="*/ 0 h 701"/>
              <a:gd name="T10" fmla="*/ 357 w 5644"/>
              <a:gd name="T11" fmla="*/ 8 h 701"/>
              <a:gd name="T12" fmla="*/ 408 w 5644"/>
              <a:gd name="T13" fmla="*/ 76 h 701"/>
              <a:gd name="T14" fmla="*/ 518 w 5644"/>
              <a:gd name="T15" fmla="*/ 212 h 701"/>
              <a:gd name="T16" fmla="*/ 577 w 5644"/>
              <a:gd name="T17" fmla="*/ 263 h 701"/>
              <a:gd name="T18" fmla="*/ 781 w 5644"/>
              <a:gd name="T19" fmla="*/ 280 h 701"/>
              <a:gd name="T20" fmla="*/ 1026 w 5644"/>
              <a:gd name="T21" fmla="*/ 288 h 701"/>
              <a:gd name="T22" fmla="*/ 1746 w 5644"/>
              <a:gd name="T23" fmla="*/ 263 h 701"/>
              <a:gd name="T24" fmla="*/ 1839 w 5644"/>
              <a:gd name="T25" fmla="*/ 229 h 701"/>
              <a:gd name="T26" fmla="*/ 1924 w 5644"/>
              <a:gd name="T27" fmla="*/ 212 h 701"/>
              <a:gd name="T28" fmla="*/ 2009 w 5644"/>
              <a:gd name="T29" fmla="*/ 178 h 701"/>
              <a:gd name="T30" fmla="*/ 2085 w 5644"/>
              <a:gd name="T31" fmla="*/ 161 h 701"/>
              <a:gd name="T32" fmla="*/ 2365 w 5644"/>
              <a:gd name="T33" fmla="*/ 169 h 701"/>
              <a:gd name="T34" fmla="*/ 2483 w 5644"/>
              <a:gd name="T35" fmla="*/ 229 h 701"/>
              <a:gd name="T36" fmla="*/ 2653 w 5644"/>
              <a:gd name="T37" fmla="*/ 271 h 701"/>
              <a:gd name="T38" fmla="*/ 2881 w 5644"/>
              <a:gd name="T39" fmla="*/ 296 h 701"/>
              <a:gd name="T40" fmla="*/ 3000 w 5644"/>
              <a:gd name="T41" fmla="*/ 339 h 701"/>
              <a:gd name="T42" fmla="*/ 3085 w 5644"/>
              <a:gd name="T43" fmla="*/ 407 h 701"/>
              <a:gd name="T44" fmla="*/ 3390 w 5644"/>
              <a:gd name="T45" fmla="*/ 432 h 701"/>
              <a:gd name="T46" fmla="*/ 4330 w 5644"/>
              <a:gd name="T47" fmla="*/ 449 h 701"/>
              <a:gd name="T48" fmla="*/ 4694 w 5644"/>
              <a:gd name="T49" fmla="*/ 398 h 701"/>
              <a:gd name="T50" fmla="*/ 5533 w 5644"/>
              <a:gd name="T51" fmla="*/ 424 h 701"/>
              <a:gd name="T52" fmla="*/ 5626 w 5644"/>
              <a:gd name="T53" fmla="*/ 440 h 701"/>
              <a:gd name="T54" fmla="*/ 5592 w 5644"/>
              <a:gd name="T55" fmla="*/ 593 h 701"/>
              <a:gd name="T56" fmla="*/ 4677 w 5644"/>
              <a:gd name="T57" fmla="*/ 610 h 701"/>
              <a:gd name="T58" fmla="*/ 2593 w 5644"/>
              <a:gd name="T59" fmla="*/ 644 h 701"/>
              <a:gd name="T60" fmla="*/ 1831 w 5644"/>
              <a:gd name="T61" fmla="*/ 635 h 701"/>
              <a:gd name="T62" fmla="*/ 1678 w 5644"/>
              <a:gd name="T63" fmla="*/ 610 h 701"/>
              <a:gd name="T64" fmla="*/ 1280 w 5644"/>
              <a:gd name="T65" fmla="*/ 593 h 701"/>
              <a:gd name="T66" fmla="*/ 933 w 5644"/>
              <a:gd name="T67" fmla="*/ 534 h 701"/>
              <a:gd name="T68" fmla="*/ 10 w 5644"/>
              <a:gd name="T69" fmla="*/ 508 h 701"/>
              <a:gd name="T70" fmla="*/ 1 w 5644"/>
              <a:gd name="T71" fmla="*/ 474 h 7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44"/>
              <a:gd name="T109" fmla="*/ 0 h 701"/>
              <a:gd name="T110" fmla="*/ 5644 w 5644"/>
              <a:gd name="T111" fmla="*/ 701 h 70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44" h="701">
                <a:moveTo>
                  <a:pt x="1" y="474"/>
                </a:moveTo>
                <a:cubicBezTo>
                  <a:pt x="24" y="471"/>
                  <a:pt x="47" y="472"/>
                  <a:pt x="69" y="466"/>
                </a:cubicBezTo>
                <a:cubicBezTo>
                  <a:pt x="108" y="456"/>
                  <a:pt x="118" y="403"/>
                  <a:pt x="128" y="373"/>
                </a:cubicBezTo>
                <a:cubicBezTo>
                  <a:pt x="155" y="293"/>
                  <a:pt x="159" y="186"/>
                  <a:pt x="205" y="119"/>
                </a:cubicBezTo>
                <a:cubicBezTo>
                  <a:pt x="219" y="72"/>
                  <a:pt x="257" y="27"/>
                  <a:pt x="298" y="0"/>
                </a:cubicBezTo>
                <a:cubicBezTo>
                  <a:pt x="318" y="3"/>
                  <a:pt x="338" y="2"/>
                  <a:pt x="357" y="8"/>
                </a:cubicBezTo>
                <a:cubicBezTo>
                  <a:pt x="387" y="17"/>
                  <a:pt x="392" y="53"/>
                  <a:pt x="408" y="76"/>
                </a:cubicBezTo>
                <a:cubicBezTo>
                  <a:pt x="430" y="146"/>
                  <a:pt x="464" y="167"/>
                  <a:pt x="518" y="212"/>
                </a:cubicBezTo>
                <a:cubicBezTo>
                  <a:pt x="542" y="232"/>
                  <a:pt x="547" y="248"/>
                  <a:pt x="577" y="263"/>
                </a:cubicBezTo>
                <a:cubicBezTo>
                  <a:pt x="638" y="294"/>
                  <a:pt x="713" y="276"/>
                  <a:pt x="781" y="280"/>
                </a:cubicBezTo>
                <a:cubicBezTo>
                  <a:pt x="879" y="299"/>
                  <a:pt x="898" y="294"/>
                  <a:pt x="1026" y="288"/>
                </a:cubicBezTo>
                <a:cubicBezTo>
                  <a:pt x="1266" y="214"/>
                  <a:pt x="1389" y="267"/>
                  <a:pt x="1746" y="263"/>
                </a:cubicBezTo>
                <a:cubicBezTo>
                  <a:pt x="1778" y="252"/>
                  <a:pt x="1805" y="236"/>
                  <a:pt x="1839" y="229"/>
                </a:cubicBezTo>
                <a:cubicBezTo>
                  <a:pt x="1867" y="223"/>
                  <a:pt x="1924" y="212"/>
                  <a:pt x="1924" y="212"/>
                </a:cubicBezTo>
                <a:cubicBezTo>
                  <a:pt x="1951" y="194"/>
                  <a:pt x="1978" y="186"/>
                  <a:pt x="2009" y="178"/>
                </a:cubicBezTo>
                <a:cubicBezTo>
                  <a:pt x="2034" y="172"/>
                  <a:pt x="2085" y="161"/>
                  <a:pt x="2085" y="161"/>
                </a:cubicBezTo>
                <a:cubicBezTo>
                  <a:pt x="2178" y="164"/>
                  <a:pt x="2272" y="164"/>
                  <a:pt x="2365" y="169"/>
                </a:cubicBezTo>
                <a:cubicBezTo>
                  <a:pt x="2394" y="171"/>
                  <a:pt x="2450" y="217"/>
                  <a:pt x="2483" y="229"/>
                </a:cubicBezTo>
                <a:cubicBezTo>
                  <a:pt x="2537" y="249"/>
                  <a:pt x="2596" y="263"/>
                  <a:pt x="2653" y="271"/>
                </a:cubicBezTo>
                <a:cubicBezTo>
                  <a:pt x="2727" y="297"/>
                  <a:pt x="2807" y="272"/>
                  <a:pt x="2881" y="296"/>
                </a:cubicBezTo>
                <a:cubicBezTo>
                  <a:pt x="2919" y="321"/>
                  <a:pt x="2962" y="318"/>
                  <a:pt x="3000" y="339"/>
                </a:cubicBezTo>
                <a:cubicBezTo>
                  <a:pt x="3135" y="414"/>
                  <a:pt x="2981" y="333"/>
                  <a:pt x="3085" y="407"/>
                </a:cubicBezTo>
                <a:cubicBezTo>
                  <a:pt x="3116" y="429"/>
                  <a:pt x="3376" y="431"/>
                  <a:pt x="3390" y="432"/>
                </a:cubicBezTo>
                <a:cubicBezTo>
                  <a:pt x="3703" y="465"/>
                  <a:pt x="4016" y="456"/>
                  <a:pt x="4330" y="449"/>
                </a:cubicBezTo>
                <a:cubicBezTo>
                  <a:pt x="4458" y="442"/>
                  <a:pt x="4570" y="425"/>
                  <a:pt x="4694" y="398"/>
                </a:cubicBezTo>
                <a:cubicBezTo>
                  <a:pt x="4980" y="403"/>
                  <a:pt x="5251" y="409"/>
                  <a:pt x="5533" y="424"/>
                </a:cubicBezTo>
                <a:cubicBezTo>
                  <a:pt x="5570" y="429"/>
                  <a:pt x="5625" y="435"/>
                  <a:pt x="5626" y="440"/>
                </a:cubicBezTo>
                <a:cubicBezTo>
                  <a:pt x="5635" y="491"/>
                  <a:pt x="5644" y="591"/>
                  <a:pt x="5592" y="593"/>
                </a:cubicBezTo>
                <a:cubicBezTo>
                  <a:pt x="5287" y="604"/>
                  <a:pt x="4677" y="610"/>
                  <a:pt x="4677" y="610"/>
                </a:cubicBezTo>
                <a:cubicBezTo>
                  <a:pt x="4292" y="701"/>
                  <a:pt x="3100" y="638"/>
                  <a:pt x="2593" y="644"/>
                </a:cubicBezTo>
                <a:cubicBezTo>
                  <a:pt x="2339" y="641"/>
                  <a:pt x="2085" y="640"/>
                  <a:pt x="1831" y="635"/>
                </a:cubicBezTo>
                <a:cubicBezTo>
                  <a:pt x="1781" y="634"/>
                  <a:pt x="1729" y="613"/>
                  <a:pt x="1678" y="610"/>
                </a:cubicBezTo>
                <a:cubicBezTo>
                  <a:pt x="1545" y="603"/>
                  <a:pt x="1413" y="599"/>
                  <a:pt x="1280" y="593"/>
                </a:cubicBezTo>
                <a:cubicBezTo>
                  <a:pt x="1164" y="567"/>
                  <a:pt x="1051" y="542"/>
                  <a:pt x="933" y="534"/>
                </a:cubicBezTo>
                <a:cubicBezTo>
                  <a:pt x="575" y="479"/>
                  <a:pt x="914" y="518"/>
                  <a:pt x="10" y="508"/>
                </a:cubicBezTo>
                <a:cubicBezTo>
                  <a:pt x="0" y="480"/>
                  <a:pt x="1" y="492"/>
                  <a:pt x="1" y="474"/>
                </a:cubicBezTo>
                <a:close/>
              </a:path>
            </a:pathLst>
          </a:cu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6157913"/>
            <a:ext cx="9144000" cy="700087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-252413" y="4437063"/>
            <a:ext cx="1844676" cy="1893887"/>
          </a:xfrm>
          <a:custGeom>
            <a:avLst/>
            <a:gdLst>
              <a:gd name="T0" fmla="*/ 0 w 1279"/>
              <a:gd name="T1" fmla="*/ 1178 h 1178"/>
              <a:gd name="T2" fmla="*/ 136 w 1279"/>
              <a:gd name="T3" fmla="*/ 1127 h 1178"/>
              <a:gd name="T4" fmla="*/ 161 w 1279"/>
              <a:gd name="T5" fmla="*/ 762 h 1178"/>
              <a:gd name="T6" fmla="*/ 203 w 1279"/>
              <a:gd name="T7" fmla="*/ 602 h 1178"/>
              <a:gd name="T8" fmla="*/ 280 w 1279"/>
              <a:gd name="T9" fmla="*/ 322 h 1178"/>
              <a:gd name="T10" fmla="*/ 313 w 1279"/>
              <a:gd name="T11" fmla="*/ 170 h 1178"/>
              <a:gd name="T12" fmla="*/ 390 w 1279"/>
              <a:gd name="T13" fmla="*/ 110 h 1178"/>
              <a:gd name="T14" fmla="*/ 542 w 1279"/>
              <a:gd name="T15" fmla="*/ 0 h 1178"/>
              <a:gd name="T16" fmla="*/ 584 w 1279"/>
              <a:gd name="T17" fmla="*/ 161 h 1178"/>
              <a:gd name="T18" fmla="*/ 601 w 1279"/>
              <a:gd name="T19" fmla="*/ 246 h 1178"/>
              <a:gd name="T20" fmla="*/ 805 w 1279"/>
              <a:gd name="T21" fmla="*/ 415 h 1178"/>
              <a:gd name="T22" fmla="*/ 847 w 1279"/>
              <a:gd name="T23" fmla="*/ 474 h 1178"/>
              <a:gd name="T24" fmla="*/ 923 w 1279"/>
              <a:gd name="T25" fmla="*/ 703 h 1178"/>
              <a:gd name="T26" fmla="*/ 991 w 1279"/>
              <a:gd name="T27" fmla="*/ 754 h 1178"/>
              <a:gd name="T28" fmla="*/ 1059 w 1279"/>
              <a:gd name="T29" fmla="*/ 771 h 1178"/>
              <a:gd name="T30" fmla="*/ 1110 w 1279"/>
              <a:gd name="T31" fmla="*/ 805 h 1178"/>
              <a:gd name="T32" fmla="*/ 1186 w 1279"/>
              <a:gd name="T33" fmla="*/ 839 h 1178"/>
              <a:gd name="T34" fmla="*/ 1211 w 1279"/>
              <a:gd name="T35" fmla="*/ 847 h 1178"/>
              <a:gd name="T36" fmla="*/ 1279 w 1279"/>
              <a:gd name="T37" fmla="*/ 906 h 1178"/>
              <a:gd name="T38" fmla="*/ 1118 w 1279"/>
              <a:gd name="T39" fmla="*/ 949 h 1178"/>
              <a:gd name="T40" fmla="*/ 1093 w 1279"/>
              <a:gd name="T41" fmla="*/ 957 h 1178"/>
              <a:gd name="T42" fmla="*/ 1067 w 1279"/>
              <a:gd name="T43" fmla="*/ 974 h 1178"/>
              <a:gd name="T44" fmla="*/ 991 w 1279"/>
              <a:gd name="T45" fmla="*/ 991 h 1178"/>
              <a:gd name="T46" fmla="*/ 813 w 1279"/>
              <a:gd name="T47" fmla="*/ 1042 h 1178"/>
              <a:gd name="T48" fmla="*/ 635 w 1279"/>
              <a:gd name="T49" fmla="*/ 1067 h 1178"/>
              <a:gd name="T50" fmla="*/ 390 w 1279"/>
              <a:gd name="T51" fmla="*/ 1118 h 1178"/>
              <a:gd name="T52" fmla="*/ 85 w 1279"/>
              <a:gd name="T53" fmla="*/ 1169 h 11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79"/>
              <a:gd name="T82" fmla="*/ 0 h 1178"/>
              <a:gd name="T83" fmla="*/ 1279 w 1279"/>
              <a:gd name="T84" fmla="*/ 1178 h 117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79" h="1178">
                <a:moveTo>
                  <a:pt x="0" y="1178"/>
                </a:moveTo>
                <a:cubicBezTo>
                  <a:pt x="81" y="1169"/>
                  <a:pt x="86" y="1175"/>
                  <a:pt x="136" y="1127"/>
                </a:cubicBezTo>
                <a:cubicBezTo>
                  <a:pt x="185" y="971"/>
                  <a:pt x="143" y="1121"/>
                  <a:pt x="161" y="762"/>
                </a:cubicBezTo>
                <a:cubicBezTo>
                  <a:pt x="163" y="730"/>
                  <a:pt x="196" y="631"/>
                  <a:pt x="203" y="602"/>
                </a:cubicBezTo>
                <a:cubicBezTo>
                  <a:pt x="227" y="508"/>
                  <a:pt x="236" y="410"/>
                  <a:pt x="280" y="322"/>
                </a:cubicBezTo>
                <a:cubicBezTo>
                  <a:pt x="289" y="282"/>
                  <a:pt x="287" y="202"/>
                  <a:pt x="313" y="170"/>
                </a:cubicBezTo>
                <a:cubicBezTo>
                  <a:pt x="331" y="147"/>
                  <a:pt x="367" y="129"/>
                  <a:pt x="390" y="110"/>
                </a:cubicBezTo>
                <a:cubicBezTo>
                  <a:pt x="439" y="70"/>
                  <a:pt x="480" y="22"/>
                  <a:pt x="542" y="0"/>
                </a:cubicBezTo>
                <a:cubicBezTo>
                  <a:pt x="605" y="22"/>
                  <a:pt x="578" y="100"/>
                  <a:pt x="584" y="161"/>
                </a:cubicBezTo>
                <a:cubicBezTo>
                  <a:pt x="587" y="190"/>
                  <a:pt x="592" y="219"/>
                  <a:pt x="601" y="246"/>
                </a:cubicBezTo>
                <a:cubicBezTo>
                  <a:pt x="630" y="335"/>
                  <a:pt x="718" y="395"/>
                  <a:pt x="805" y="415"/>
                </a:cubicBezTo>
                <a:cubicBezTo>
                  <a:pt x="826" y="436"/>
                  <a:pt x="844" y="444"/>
                  <a:pt x="847" y="474"/>
                </a:cubicBezTo>
                <a:cubicBezTo>
                  <a:pt x="855" y="563"/>
                  <a:pt x="822" y="671"/>
                  <a:pt x="923" y="703"/>
                </a:cubicBezTo>
                <a:cubicBezTo>
                  <a:pt x="947" y="727"/>
                  <a:pt x="956" y="740"/>
                  <a:pt x="991" y="754"/>
                </a:cubicBezTo>
                <a:cubicBezTo>
                  <a:pt x="1026" y="768"/>
                  <a:pt x="1030" y="755"/>
                  <a:pt x="1059" y="771"/>
                </a:cubicBezTo>
                <a:cubicBezTo>
                  <a:pt x="1077" y="781"/>
                  <a:pt x="1093" y="794"/>
                  <a:pt x="1110" y="805"/>
                </a:cubicBezTo>
                <a:cubicBezTo>
                  <a:pt x="1150" y="832"/>
                  <a:pt x="1124" y="819"/>
                  <a:pt x="1186" y="839"/>
                </a:cubicBezTo>
                <a:cubicBezTo>
                  <a:pt x="1194" y="842"/>
                  <a:pt x="1211" y="847"/>
                  <a:pt x="1211" y="847"/>
                </a:cubicBezTo>
                <a:cubicBezTo>
                  <a:pt x="1270" y="887"/>
                  <a:pt x="1251" y="864"/>
                  <a:pt x="1279" y="906"/>
                </a:cubicBezTo>
                <a:cubicBezTo>
                  <a:pt x="1237" y="950"/>
                  <a:pt x="1176" y="940"/>
                  <a:pt x="1118" y="949"/>
                </a:cubicBezTo>
                <a:cubicBezTo>
                  <a:pt x="1110" y="952"/>
                  <a:pt x="1101" y="953"/>
                  <a:pt x="1093" y="957"/>
                </a:cubicBezTo>
                <a:cubicBezTo>
                  <a:pt x="1084" y="962"/>
                  <a:pt x="1077" y="971"/>
                  <a:pt x="1067" y="974"/>
                </a:cubicBezTo>
                <a:cubicBezTo>
                  <a:pt x="1042" y="982"/>
                  <a:pt x="1015" y="982"/>
                  <a:pt x="991" y="991"/>
                </a:cubicBezTo>
                <a:cubicBezTo>
                  <a:pt x="923" y="1017"/>
                  <a:pt x="884" y="1034"/>
                  <a:pt x="813" y="1042"/>
                </a:cubicBezTo>
                <a:cubicBezTo>
                  <a:pt x="756" y="1060"/>
                  <a:pt x="694" y="1060"/>
                  <a:pt x="635" y="1067"/>
                </a:cubicBezTo>
                <a:cubicBezTo>
                  <a:pt x="555" y="1096"/>
                  <a:pt x="473" y="1102"/>
                  <a:pt x="390" y="1118"/>
                </a:cubicBezTo>
                <a:cubicBezTo>
                  <a:pt x="295" y="1165"/>
                  <a:pt x="189" y="1169"/>
                  <a:pt x="85" y="1169"/>
                </a:cubicBezTo>
              </a:path>
            </a:pathLst>
          </a:cu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7705725" y="5949950"/>
            <a:ext cx="1438275" cy="301625"/>
          </a:xfrm>
          <a:custGeom>
            <a:avLst/>
            <a:gdLst>
              <a:gd name="T0" fmla="*/ 0 w 998"/>
              <a:gd name="T1" fmla="*/ 60 h 187"/>
              <a:gd name="T2" fmla="*/ 398 w 998"/>
              <a:gd name="T3" fmla="*/ 51 h 187"/>
              <a:gd name="T4" fmla="*/ 483 w 998"/>
              <a:gd name="T5" fmla="*/ 0 h 187"/>
              <a:gd name="T6" fmla="*/ 839 w 998"/>
              <a:gd name="T7" fmla="*/ 34 h 187"/>
              <a:gd name="T8" fmla="*/ 974 w 998"/>
              <a:gd name="T9" fmla="*/ 43 h 187"/>
              <a:gd name="T10" fmla="*/ 966 w 998"/>
              <a:gd name="T11" fmla="*/ 136 h 187"/>
              <a:gd name="T12" fmla="*/ 864 w 998"/>
              <a:gd name="T13" fmla="*/ 144 h 187"/>
              <a:gd name="T14" fmla="*/ 839 w 998"/>
              <a:gd name="T15" fmla="*/ 153 h 187"/>
              <a:gd name="T16" fmla="*/ 813 w 998"/>
              <a:gd name="T17" fmla="*/ 170 h 187"/>
              <a:gd name="T18" fmla="*/ 746 w 998"/>
              <a:gd name="T19" fmla="*/ 187 h 187"/>
              <a:gd name="T20" fmla="*/ 93 w 998"/>
              <a:gd name="T21" fmla="*/ 170 h 187"/>
              <a:gd name="T22" fmla="*/ 9 w 998"/>
              <a:gd name="T23" fmla="*/ 119 h 187"/>
              <a:gd name="T24" fmla="*/ 0 w 998"/>
              <a:gd name="T25" fmla="*/ 94 h 187"/>
              <a:gd name="T26" fmla="*/ 0 w 998"/>
              <a:gd name="T27" fmla="*/ 60 h 1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98"/>
              <a:gd name="T43" fmla="*/ 0 h 187"/>
              <a:gd name="T44" fmla="*/ 998 w 998"/>
              <a:gd name="T45" fmla="*/ 187 h 1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98" h="187">
                <a:moveTo>
                  <a:pt x="0" y="60"/>
                </a:moveTo>
                <a:cubicBezTo>
                  <a:pt x="131" y="81"/>
                  <a:pt x="272" y="96"/>
                  <a:pt x="398" y="51"/>
                </a:cubicBezTo>
                <a:cubicBezTo>
                  <a:pt x="427" y="23"/>
                  <a:pt x="443" y="10"/>
                  <a:pt x="483" y="0"/>
                </a:cubicBezTo>
                <a:cubicBezTo>
                  <a:pt x="647" y="25"/>
                  <a:pt x="587" y="26"/>
                  <a:pt x="839" y="34"/>
                </a:cubicBezTo>
                <a:cubicBezTo>
                  <a:pt x="884" y="37"/>
                  <a:pt x="939" y="15"/>
                  <a:pt x="974" y="43"/>
                </a:cubicBezTo>
                <a:cubicBezTo>
                  <a:pt x="998" y="62"/>
                  <a:pt x="989" y="115"/>
                  <a:pt x="966" y="136"/>
                </a:cubicBezTo>
                <a:cubicBezTo>
                  <a:pt x="941" y="159"/>
                  <a:pt x="898" y="141"/>
                  <a:pt x="864" y="144"/>
                </a:cubicBezTo>
                <a:cubicBezTo>
                  <a:pt x="856" y="147"/>
                  <a:pt x="847" y="149"/>
                  <a:pt x="839" y="153"/>
                </a:cubicBezTo>
                <a:cubicBezTo>
                  <a:pt x="830" y="158"/>
                  <a:pt x="823" y="166"/>
                  <a:pt x="813" y="170"/>
                </a:cubicBezTo>
                <a:cubicBezTo>
                  <a:pt x="791" y="178"/>
                  <a:pt x="768" y="179"/>
                  <a:pt x="746" y="187"/>
                </a:cubicBezTo>
                <a:cubicBezTo>
                  <a:pt x="528" y="181"/>
                  <a:pt x="310" y="185"/>
                  <a:pt x="93" y="170"/>
                </a:cubicBezTo>
                <a:cubicBezTo>
                  <a:pt x="60" y="168"/>
                  <a:pt x="40" y="129"/>
                  <a:pt x="9" y="119"/>
                </a:cubicBezTo>
                <a:cubicBezTo>
                  <a:pt x="6" y="111"/>
                  <a:pt x="0" y="103"/>
                  <a:pt x="0" y="94"/>
                </a:cubicBezTo>
                <a:cubicBezTo>
                  <a:pt x="0" y="55"/>
                  <a:pt x="20" y="78"/>
                  <a:pt x="0" y="60"/>
                </a:cubicBezTo>
                <a:close/>
              </a:path>
            </a:pathLst>
          </a:cu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2884488" y="5516563"/>
            <a:ext cx="6259512" cy="873125"/>
          </a:xfrm>
          <a:custGeom>
            <a:avLst/>
            <a:gdLst>
              <a:gd name="T0" fmla="*/ 21 w 4296"/>
              <a:gd name="T1" fmla="*/ 70 h 516"/>
              <a:gd name="T2" fmla="*/ 368 w 4296"/>
              <a:gd name="T3" fmla="*/ 79 h 516"/>
              <a:gd name="T4" fmla="*/ 419 w 4296"/>
              <a:gd name="T5" fmla="*/ 96 h 516"/>
              <a:gd name="T6" fmla="*/ 1325 w 4296"/>
              <a:gd name="T7" fmla="*/ 70 h 516"/>
              <a:gd name="T8" fmla="*/ 1376 w 4296"/>
              <a:gd name="T9" fmla="*/ 45 h 516"/>
              <a:gd name="T10" fmla="*/ 1910 w 4296"/>
              <a:gd name="T11" fmla="*/ 70 h 516"/>
              <a:gd name="T12" fmla="*/ 2553 w 4296"/>
              <a:gd name="T13" fmla="*/ 79 h 516"/>
              <a:gd name="T14" fmla="*/ 2723 w 4296"/>
              <a:gd name="T15" fmla="*/ 70 h 516"/>
              <a:gd name="T16" fmla="*/ 2909 w 4296"/>
              <a:gd name="T17" fmla="*/ 70 h 516"/>
              <a:gd name="T18" fmla="*/ 2960 w 4296"/>
              <a:gd name="T19" fmla="*/ 37 h 516"/>
              <a:gd name="T20" fmla="*/ 3062 w 4296"/>
              <a:gd name="T21" fmla="*/ 45 h 516"/>
              <a:gd name="T22" fmla="*/ 3180 w 4296"/>
              <a:gd name="T23" fmla="*/ 53 h 516"/>
              <a:gd name="T24" fmla="*/ 3485 w 4296"/>
              <a:gd name="T25" fmla="*/ 79 h 516"/>
              <a:gd name="T26" fmla="*/ 3638 w 4296"/>
              <a:gd name="T27" fmla="*/ 70 h 516"/>
              <a:gd name="T28" fmla="*/ 3705 w 4296"/>
              <a:gd name="T29" fmla="*/ 53 h 516"/>
              <a:gd name="T30" fmla="*/ 4112 w 4296"/>
              <a:gd name="T31" fmla="*/ 79 h 516"/>
              <a:gd name="T32" fmla="*/ 4163 w 4296"/>
              <a:gd name="T33" fmla="*/ 70 h 516"/>
              <a:gd name="T34" fmla="*/ 4214 w 4296"/>
              <a:gd name="T35" fmla="*/ 53 h 516"/>
              <a:gd name="T36" fmla="*/ 4290 w 4296"/>
              <a:gd name="T37" fmla="*/ 104 h 516"/>
              <a:gd name="T38" fmla="*/ 4273 w 4296"/>
              <a:gd name="T39" fmla="*/ 435 h 516"/>
              <a:gd name="T40" fmla="*/ 4256 w 4296"/>
              <a:gd name="T41" fmla="*/ 409 h 516"/>
              <a:gd name="T42" fmla="*/ 4205 w 4296"/>
              <a:gd name="T43" fmla="*/ 392 h 516"/>
              <a:gd name="T44" fmla="*/ 3900 w 4296"/>
              <a:gd name="T45" fmla="*/ 401 h 516"/>
              <a:gd name="T46" fmla="*/ 3807 w 4296"/>
              <a:gd name="T47" fmla="*/ 375 h 516"/>
              <a:gd name="T48" fmla="*/ 3697 w 4296"/>
              <a:gd name="T49" fmla="*/ 426 h 516"/>
              <a:gd name="T50" fmla="*/ 3231 w 4296"/>
              <a:gd name="T51" fmla="*/ 443 h 516"/>
              <a:gd name="T52" fmla="*/ 3189 w 4296"/>
              <a:gd name="T53" fmla="*/ 435 h 516"/>
              <a:gd name="T54" fmla="*/ 3095 w 4296"/>
              <a:gd name="T55" fmla="*/ 426 h 516"/>
              <a:gd name="T56" fmla="*/ 3019 w 4296"/>
              <a:gd name="T57" fmla="*/ 401 h 516"/>
              <a:gd name="T58" fmla="*/ 2731 w 4296"/>
              <a:gd name="T59" fmla="*/ 409 h 516"/>
              <a:gd name="T60" fmla="*/ 2638 w 4296"/>
              <a:gd name="T61" fmla="*/ 460 h 516"/>
              <a:gd name="T62" fmla="*/ 2359 w 4296"/>
              <a:gd name="T63" fmla="*/ 426 h 516"/>
              <a:gd name="T64" fmla="*/ 2274 w 4296"/>
              <a:gd name="T65" fmla="*/ 384 h 516"/>
              <a:gd name="T66" fmla="*/ 2164 w 4296"/>
              <a:gd name="T67" fmla="*/ 392 h 516"/>
              <a:gd name="T68" fmla="*/ 2113 w 4296"/>
              <a:gd name="T69" fmla="*/ 409 h 516"/>
              <a:gd name="T70" fmla="*/ 1766 w 4296"/>
              <a:gd name="T71" fmla="*/ 418 h 516"/>
              <a:gd name="T72" fmla="*/ 1647 w 4296"/>
              <a:gd name="T73" fmla="*/ 452 h 516"/>
              <a:gd name="T74" fmla="*/ 1012 w 4296"/>
              <a:gd name="T75" fmla="*/ 443 h 516"/>
              <a:gd name="T76" fmla="*/ 885 w 4296"/>
              <a:gd name="T77" fmla="*/ 435 h 516"/>
              <a:gd name="T78" fmla="*/ 698 w 4296"/>
              <a:gd name="T79" fmla="*/ 308 h 516"/>
              <a:gd name="T80" fmla="*/ 470 w 4296"/>
              <a:gd name="T81" fmla="*/ 282 h 516"/>
              <a:gd name="T82" fmla="*/ 317 w 4296"/>
              <a:gd name="T83" fmla="*/ 231 h 516"/>
              <a:gd name="T84" fmla="*/ 258 w 4296"/>
              <a:gd name="T85" fmla="*/ 214 h 516"/>
              <a:gd name="T86" fmla="*/ 131 w 4296"/>
              <a:gd name="T87" fmla="*/ 164 h 516"/>
              <a:gd name="T88" fmla="*/ 29 w 4296"/>
              <a:gd name="T89" fmla="*/ 87 h 516"/>
              <a:gd name="T90" fmla="*/ 4 w 4296"/>
              <a:gd name="T91" fmla="*/ 96 h 516"/>
              <a:gd name="T92" fmla="*/ 12 w 4296"/>
              <a:gd name="T93" fmla="*/ 121 h 516"/>
              <a:gd name="T94" fmla="*/ 38 w 4296"/>
              <a:gd name="T95" fmla="*/ 113 h 516"/>
              <a:gd name="T96" fmla="*/ 21 w 4296"/>
              <a:gd name="T97" fmla="*/ 70 h 5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96"/>
              <a:gd name="T148" fmla="*/ 0 h 516"/>
              <a:gd name="T149" fmla="*/ 4296 w 4296"/>
              <a:gd name="T150" fmla="*/ 516 h 5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96" h="516">
                <a:moveTo>
                  <a:pt x="21" y="70"/>
                </a:moveTo>
                <a:cubicBezTo>
                  <a:pt x="137" y="73"/>
                  <a:pt x="253" y="71"/>
                  <a:pt x="368" y="79"/>
                </a:cubicBezTo>
                <a:cubicBezTo>
                  <a:pt x="386" y="80"/>
                  <a:pt x="419" y="96"/>
                  <a:pt x="419" y="96"/>
                </a:cubicBezTo>
                <a:cubicBezTo>
                  <a:pt x="495" y="95"/>
                  <a:pt x="1066" y="217"/>
                  <a:pt x="1325" y="70"/>
                </a:cubicBezTo>
                <a:cubicBezTo>
                  <a:pt x="1370" y="44"/>
                  <a:pt x="1331" y="59"/>
                  <a:pt x="1376" y="45"/>
                </a:cubicBezTo>
                <a:cubicBezTo>
                  <a:pt x="1636" y="51"/>
                  <a:pt x="1701" y="58"/>
                  <a:pt x="1910" y="70"/>
                </a:cubicBezTo>
                <a:cubicBezTo>
                  <a:pt x="2084" y="118"/>
                  <a:pt x="2460" y="81"/>
                  <a:pt x="2553" y="79"/>
                </a:cubicBezTo>
                <a:cubicBezTo>
                  <a:pt x="2621" y="61"/>
                  <a:pt x="2641" y="64"/>
                  <a:pt x="2723" y="70"/>
                </a:cubicBezTo>
                <a:cubicBezTo>
                  <a:pt x="2797" y="83"/>
                  <a:pt x="2814" y="90"/>
                  <a:pt x="2909" y="70"/>
                </a:cubicBezTo>
                <a:cubicBezTo>
                  <a:pt x="2929" y="66"/>
                  <a:pt x="2941" y="43"/>
                  <a:pt x="2960" y="37"/>
                </a:cubicBezTo>
                <a:cubicBezTo>
                  <a:pt x="3015" y="0"/>
                  <a:pt x="3019" y="38"/>
                  <a:pt x="3062" y="45"/>
                </a:cubicBezTo>
                <a:cubicBezTo>
                  <a:pt x="3101" y="52"/>
                  <a:pt x="3141" y="50"/>
                  <a:pt x="3180" y="53"/>
                </a:cubicBezTo>
                <a:cubicBezTo>
                  <a:pt x="3270" y="84"/>
                  <a:pt x="3388" y="71"/>
                  <a:pt x="3485" y="79"/>
                </a:cubicBezTo>
                <a:cubicBezTo>
                  <a:pt x="3536" y="76"/>
                  <a:pt x="3587" y="76"/>
                  <a:pt x="3638" y="70"/>
                </a:cubicBezTo>
                <a:cubicBezTo>
                  <a:pt x="3661" y="67"/>
                  <a:pt x="3705" y="53"/>
                  <a:pt x="3705" y="53"/>
                </a:cubicBezTo>
                <a:cubicBezTo>
                  <a:pt x="3777" y="55"/>
                  <a:pt x="3997" y="38"/>
                  <a:pt x="4112" y="79"/>
                </a:cubicBezTo>
                <a:cubicBezTo>
                  <a:pt x="4129" y="76"/>
                  <a:pt x="4146" y="74"/>
                  <a:pt x="4163" y="70"/>
                </a:cubicBezTo>
                <a:cubicBezTo>
                  <a:pt x="4180" y="66"/>
                  <a:pt x="4214" y="53"/>
                  <a:pt x="4214" y="53"/>
                </a:cubicBezTo>
                <a:cubicBezTo>
                  <a:pt x="4267" y="64"/>
                  <a:pt x="4276" y="51"/>
                  <a:pt x="4290" y="104"/>
                </a:cubicBezTo>
                <a:cubicBezTo>
                  <a:pt x="4285" y="214"/>
                  <a:pt x="4296" y="327"/>
                  <a:pt x="4273" y="435"/>
                </a:cubicBezTo>
                <a:cubicBezTo>
                  <a:pt x="4271" y="445"/>
                  <a:pt x="4265" y="415"/>
                  <a:pt x="4256" y="409"/>
                </a:cubicBezTo>
                <a:cubicBezTo>
                  <a:pt x="4241" y="399"/>
                  <a:pt x="4205" y="392"/>
                  <a:pt x="4205" y="392"/>
                </a:cubicBezTo>
                <a:cubicBezTo>
                  <a:pt x="4107" y="397"/>
                  <a:pt x="3999" y="414"/>
                  <a:pt x="3900" y="401"/>
                </a:cubicBezTo>
                <a:cubicBezTo>
                  <a:pt x="3837" y="359"/>
                  <a:pt x="3869" y="363"/>
                  <a:pt x="3807" y="375"/>
                </a:cubicBezTo>
                <a:cubicBezTo>
                  <a:pt x="3771" y="393"/>
                  <a:pt x="3735" y="414"/>
                  <a:pt x="3697" y="426"/>
                </a:cubicBezTo>
                <a:cubicBezTo>
                  <a:pt x="3559" y="516"/>
                  <a:pt x="3417" y="447"/>
                  <a:pt x="3231" y="443"/>
                </a:cubicBezTo>
                <a:cubicBezTo>
                  <a:pt x="3217" y="440"/>
                  <a:pt x="3203" y="437"/>
                  <a:pt x="3189" y="435"/>
                </a:cubicBezTo>
                <a:cubicBezTo>
                  <a:pt x="3158" y="431"/>
                  <a:pt x="3126" y="430"/>
                  <a:pt x="3095" y="426"/>
                </a:cubicBezTo>
                <a:cubicBezTo>
                  <a:pt x="3070" y="422"/>
                  <a:pt x="3043" y="408"/>
                  <a:pt x="3019" y="401"/>
                </a:cubicBezTo>
                <a:cubicBezTo>
                  <a:pt x="2923" y="404"/>
                  <a:pt x="2827" y="401"/>
                  <a:pt x="2731" y="409"/>
                </a:cubicBezTo>
                <a:cubicBezTo>
                  <a:pt x="2712" y="411"/>
                  <a:pt x="2684" y="451"/>
                  <a:pt x="2638" y="460"/>
                </a:cubicBezTo>
                <a:cubicBezTo>
                  <a:pt x="2540" y="455"/>
                  <a:pt x="2454" y="446"/>
                  <a:pt x="2359" y="426"/>
                </a:cubicBezTo>
                <a:cubicBezTo>
                  <a:pt x="2331" y="408"/>
                  <a:pt x="2304" y="399"/>
                  <a:pt x="2274" y="384"/>
                </a:cubicBezTo>
                <a:cubicBezTo>
                  <a:pt x="2237" y="387"/>
                  <a:pt x="2200" y="386"/>
                  <a:pt x="2164" y="392"/>
                </a:cubicBezTo>
                <a:cubicBezTo>
                  <a:pt x="2146" y="395"/>
                  <a:pt x="2131" y="409"/>
                  <a:pt x="2113" y="409"/>
                </a:cubicBezTo>
                <a:cubicBezTo>
                  <a:pt x="1997" y="412"/>
                  <a:pt x="1882" y="415"/>
                  <a:pt x="1766" y="418"/>
                </a:cubicBezTo>
                <a:cubicBezTo>
                  <a:pt x="1726" y="430"/>
                  <a:pt x="1686" y="438"/>
                  <a:pt x="1647" y="452"/>
                </a:cubicBezTo>
                <a:cubicBezTo>
                  <a:pt x="1435" y="449"/>
                  <a:pt x="1224" y="448"/>
                  <a:pt x="1012" y="443"/>
                </a:cubicBezTo>
                <a:cubicBezTo>
                  <a:pt x="970" y="442"/>
                  <a:pt x="926" y="445"/>
                  <a:pt x="885" y="435"/>
                </a:cubicBezTo>
                <a:cubicBezTo>
                  <a:pt x="817" y="419"/>
                  <a:pt x="762" y="336"/>
                  <a:pt x="698" y="308"/>
                </a:cubicBezTo>
                <a:cubicBezTo>
                  <a:pt x="624" y="276"/>
                  <a:pt x="555" y="286"/>
                  <a:pt x="470" y="282"/>
                </a:cubicBezTo>
                <a:cubicBezTo>
                  <a:pt x="419" y="266"/>
                  <a:pt x="368" y="248"/>
                  <a:pt x="317" y="231"/>
                </a:cubicBezTo>
                <a:cubicBezTo>
                  <a:pt x="276" y="217"/>
                  <a:pt x="293" y="230"/>
                  <a:pt x="258" y="214"/>
                </a:cubicBezTo>
                <a:cubicBezTo>
                  <a:pt x="208" y="191"/>
                  <a:pt x="182" y="176"/>
                  <a:pt x="131" y="164"/>
                </a:cubicBezTo>
                <a:cubicBezTo>
                  <a:pt x="94" y="139"/>
                  <a:pt x="65" y="111"/>
                  <a:pt x="29" y="87"/>
                </a:cubicBezTo>
                <a:cubicBezTo>
                  <a:pt x="21" y="90"/>
                  <a:pt x="8" y="88"/>
                  <a:pt x="4" y="96"/>
                </a:cubicBezTo>
                <a:cubicBezTo>
                  <a:pt x="0" y="104"/>
                  <a:pt x="4" y="117"/>
                  <a:pt x="12" y="121"/>
                </a:cubicBezTo>
                <a:cubicBezTo>
                  <a:pt x="20" y="125"/>
                  <a:pt x="36" y="122"/>
                  <a:pt x="38" y="113"/>
                </a:cubicBezTo>
                <a:cubicBezTo>
                  <a:pt x="41" y="98"/>
                  <a:pt x="27" y="84"/>
                  <a:pt x="21" y="7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1755" name="Cloud"/>
          <p:cNvSpPr>
            <a:spLocks noChangeAspect="1" noEditPoints="1" noChangeArrowheads="1"/>
          </p:cNvSpPr>
          <p:nvPr/>
        </p:nvSpPr>
        <p:spPr bwMode="auto">
          <a:xfrm>
            <a:off x="0" y="1557338"/>
            <a:ext cx="1865313" cy="11636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756" name="Cloud"/>
          <p:cNvSpPr>
            <a:spLocks noChangeAspect="1" noEditPoints="1" noChangeArrowheads="1"/>
          </p:cNvSpPr>
          <p:nvPr/>
        </p:nvSpPr>
        <p:spPr bwMode="auto">
          <a:xfrm>
            <a:off x="3581400" y="2832100"/>
            <a:ext cx="1333500" cy="8318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757" name="Cloud"/>
          <p:cNvSpPr>
            <a:spLocks noChangeAspect="1" noEditPoints="1" noChangeArrowheads="1"/>
          </p:cNvSpPr>
          <p:nvPr/>
        </p:nvSpPr>
        <p:spPr bwMode="auto">
          <a:xfrm>
            <a:off x="6740525" y="1382713"/>
            <a:ext cx="2063750" cy="12874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0" y="2205038"/>
            <a:ext cx="9144000" cy="71437"/>
          </a:xfrm>
          <a:prstGeom prst="line">
            <a:avLst/>
          </a:prstGeom>
          <a:noFill/>
          <a:ln w="38100">
            <a:solidFill>
              <a:srgbClr val="CC33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73213" y="2233613"/>
            <a:ext cx="458787" cy="3500437"/>
            <a:chOff x="1588" y="1434"/>
            <a:chExt cx="318" cy="2178"/>
          </a:xfrm>
        </p:grpSpPr>
        <p:sp>
          <p:nvSpPr>
            <p:cNvPr id="9239" name="Line 16"/>
            <p:cNvSpPr>
              <a:spLocks noChangeShapeType="1"/>
            </p:cNvSpPr>
            <p:nvPr/>
          </p:nvSpPr>
          <p:spPr bwMode="auto">
            <a:xfrm flipH="1">
              <a:off x="1588" y="1434"/>
              <a:ext cx="0" cy="21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Text Box 17"/>
            <p:cNvSpPr txBox="1">
              <a:spLocks noChangeArrowheads="1"/>
            </p:cNvSpPr>
            <p:nvPr/>
          </p:nvSpPr>
          <p:spPr bwMode="auto">
            <a:xfrm rot="-5400000">
              <a:off x="1408" y="2249"/>
              <a:ext cx="68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latin typeface="Calibri" pitchFamily="34" charset="0"/>
                </a:rPr>
                <a:t>20 км</a:t>
              </a:r>
            </a:p>
          </p:txBody>
        </p:sp>
      </p:grp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8313" y="4437063"/>
            <a:ext cx="457200" cy="2041525"/>
            <a:chOff x="498" y="2750"/>
            <a:chExt cx="316" cy="1270"/>
          </a:xfrm>
        </p:grpSpPr>
        <p:sp>
          <p:nvSpPr>
            <p:cNvPr id="9237" name="Line 20"/>
            <p:cNvSpPr>
              <a:spLocks noChangeShapeType="1"/>
            </p:cNvSpPr>
            <p:nvPr/>
          </p:nvSpPr>
          <p:spPr bwMode="auto">
            <a:xfrm flipH="1">
              <a:off x="499" y="2750"/>
              <a:ext cx="0" cy="127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Text Box 21"/>
            <p:cNvSpPr txBox="1">
              <a:spLocks noChangeArrowheads="1"/>
            </p:cNvSpPr>
            <p:nvPr/>
          </p:nvSpPr>
          <p:spPr bwMode="auto">
            <a:xfrm rot="-5400000">
              <a:off x="316" y="3385"/>
              <a:ext cx="68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4 км</a:t>
              </a:r>
            </a:p>
          </p:txBody>
        </p:sp>
      </p:grp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5505450" y="5799138"/>
            <a:ext cx="300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latin typeface="Calibri" pitchFamily="34" charset="0"/>
              </a:rPr>
              <a:t>заселена полностью</a:t>
            </a:r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0" y="974725"/>
            <a:ext cx="981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latin typeface="Calibri" pitchFamily="34" charset="0"/>
              </a:rPr>
              <a:t>(выполнено не в масштабе)</a:t>
            </a:r>
          </a:p>
        </p:txBody>
      </p:sp>
      <p:sp>
        <p:nvSpPr>
          <p:cNvPr id="9236" name="Rectangle 24"/>
          <p:cNvSpPr>
            <a:spLocks noChangeArrowheads="1"/>
          </p:cNvSpPr>
          <p:nvPr/>
        </p:nvSpPr>
        <p:spPr bwMode="auto">
          <a:xfrm>
            <a:off x="2844800" y="5732463"/>
            <a:ext cx="196850" cy="144462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31762" grpId="0" animBg="1"/>
      <p:bldP spid="317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92003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Середовище існування тварин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36838"/>
            <a:ext cx="1352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23850" y="1484313"/>
            <a:ext cx="316865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водне </a:t>
            </a:r>
          </a:p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середовище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5219700" y="1773238"/>
            <a:ext cx="298132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наземно-повітряне</a:t>
            </a:r>
          </a:p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середовище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5651500" y="4437063"/>
            <a:ext cx="2665413" cy="87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грунтове</a:t>
            </a:r>
          </a:p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середовище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539750" y="4508500"/>
            <a:ext cx="23145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Організмене</a:t>
            </a:r>
          </a:p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середовище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6368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429000"/>
            <a:ext cx="1390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445125"/>
            <a:ext cx="1343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5445125"/>
            <a:ext cx="14398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2636838"/>
            <a:ext cx="14398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2636838"/>
            <a:ext cx="1362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21310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5373688"/>
            <a:ext cx="1428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688" y="5373688"/>
            <a:ext cx="1381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Водне середовище.</a:t>
            </a: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7162" cy="4713288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Вода є середовищем проживання багатьох організмів.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 З води вони отримують також усі необхідні для життя речовини: їжу, воду, гази. 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Тому якою б високою не була різноманітність водних організмів, усі вони мають</a:t>
            </a:r>
            <a:br>
              <a:rPr lang="uk-UA" smtClean="0">
                <a:solidFill>
                  <a:schemeClr val="tx1"/>
                </a:solidFill>
              </a:rPr>
            </a:br>
            <a:r>
              <a:rPr lang="uk-UA" smtClean="0">
                <a:solidFill>
                  <a:schemeClr val="tx1"/>
                </a:solidFill>
              </a:rPr>
              <a:t>бути пристосовані до головних особливостей життя у водному середови</a:t>
            </a:r>
            <a:r>
              <a:rPr lang="ru-RU" smtClean="0">
                <a:solidFill>
                  <a:schemeClr val="tx1"/>
                </a:solidFill>
              </a:rPr>
              <a:t>щ</a:t>
            </a:r>
            <a:r>
              <a:rPr lang="uk-UA" smtClean="0">
                <a:solidFill>
                  <a:schemeClr val="tx1"/>
                </a:solidFill>
              </a:rPr>
              <a:t>і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1268" name="Picture 4" descr="Файл:White 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625975"/>
            <a:ext cx="3203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Файл:Jelly cc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110163"/>
            <a:ext cx="266382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777163" cy="504031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chemeClr val="tx1"/>
                </a:solidFill>
              </a:rPr>
              <a:t>У товщі води постійно перебуває велика кількість дрібних представників рослин і тварин, для яких характерне життя в завислому стані.</a:t>
            </a:r>
          </a:p>
          <a:p>
            <a:pPr eaLnBrk="1" hangingPunct="1"/>
            <a:r>
              <a:rPr lang="uk-UA" sz="2400" smtClean="0">
                <a:solidFill>
                  <a:schemeClr val="tx1"/>
                </a:solidFill>
              </a:rPr>
              <a:t> Багато тварин пристосовані до пересування у водному середовищі. </a:t>
            </a:r>
          </a:p>
          <a:p>
            <a:pPr eaLnBrk="1" hangingPunct="1"/>
            <a:r>
              <a:rPr lang="uk-UA" sz="2400" smtClean="0">
                <a:solidFill>
                  <a:schemeClr val="tx1"/>
                </a:solidFill>
              </a:rPr>
              <a:t>Активні плавці (риби, дельфіни, інші тварини) мають характерну обтічну форму тіла й кінцівки у вигляді плавників їхнє швидке плавання полегшується також особливостями будови зовнішніх покривів та наявністю спеціальної змазки — слизу, що знижує тертя об воду.</a:t>
            </a:r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12292" name="Picture 4" descr="4_12_0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0"/>
            <a:ext cx="1835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4_14_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5321300"/>
            <a:ext cx="248443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478712" cy="478472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Вода має дуже високу теплоємність, тобто властивість накопичувати й утримувати тепло. 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Завдяки цьому у воді не буває різких коливань температури, які часто трапляються на суші. </a:t>
            </a:r>
          </a:p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Це дуже комфортне для тварин середовище.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724400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721225"/>
            <a:ext cx="27400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75188"/>
            <a:ext cx="32766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nt_of_reference">
  <a:themeElements>
    <a:clrScheme name="point_of_refer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int_of_referen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int_of_refer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_of_refer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_of_refer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_of_refer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_of_refer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_of_refer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_of_refer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_of_refer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_of_refer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_of_refer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_of_refer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_of_refer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point_of_reference</Template>
  <TotalTime>185</TotalTime>
  <Words>827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Calibri</vt:lpstr>
      <vt:lpstr>Wingdings</vt:lpstr>
      <vt:lpstr>point_of_reference</vt:lpstr>
      <vt:lpstr>СЕРЕДОВИЩА ІСНУВАННЯ ТВАРИН. . </vt:lpstr>
      <vt:lpstr>Слайд 2</vt:lpstr>
      <vt:lpstr>Слайд 3</vt:lpstr>
      <vt:lpstr>Слайд 4</vt:lpstr>
      <vt:lpstr>Слайд 5</vt:lpstr>
      <vt:lpstr>Слайд 6</vt:lpstr>
      <vt:lpstr>Водне середовище.</vt:lpstr>
      <vt:lpstr>Слайд 8</vt:lpstr>
      <vt:lpstr>Слайд 9</vt:lpstr>
      <vt:lpstr>Наземно-повітряне середовище.</vt:lpstr>
      <vt:lpstr>Слайд 11</vt:lpstr>
      <vt:lpstr>Слайд 12</vt:lpstr>
      <vt:lpstr>Ґрунт.</vt:lpstr>
      <vt:lpstr>Слайд 14</vt:lpstr>
      <vt:lpstr>Тіла організмів як середовище проживання. </vt:lpstr>
      <vt:lpstr>Слайд 16</vt:lpstr>
      <vt:lpstr>Слайд 17</vt:lpstr>
      <vt:lpstr>Слайд 18</vt:lpstr>
      <vt:lpstr>Слайд 19</vt:lpstr>
      <vt:lpstr>Слайд 20</vt:lpstr>
      <vt:lpstr>Слайд 21</vt:lpstr>
      <vt:lpstr>Виконала: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СЕРЕДОВИЩА ІСНУВАННЯ ТВАРИН. ПОВЕДІНКА ТВАРИН.  ЗВ’ЯЗОК ТВАРИН з ІНШИМИ КОМПОНЕНТАМИ ЕКОСИСТЕМ.</dc:title>
  <dc:creator>Вика</dc:creator>
  <cp:lastModifiedBy>Master</cp:lastModifiedBy>
  <cp:revision>9</cp:revision>
  <dcterms:created xsi:type="dcterms:W3CDTF">2011-08-28T07:18:06Z</dcterms:created>
  <dcterms:modified xsi:type="dcterms:W3CDTF">2014-02-03T21:17:29Z</dcterms:modified>
</cp:coreProperties>
</file>