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2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AC950C5-5908-463D-A7EF-94126E98984D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93C0359-6DFC-4CB3-BBE9-566FEA09BF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anchor="b" anchorCtr="0"/>
          <a:lstStyle/>
          <a:p>
            <a:r>
              <a:rPr lang="uk-UA" dirty="0" smtClean="0"/>
              <a:t>Вплив алкоголю на здоров</a:t>
            </a:r>
            <a:r>
              <a:rPr lang="en-US" dirty="0" smtClean="0"/>
              <a:t>’</a:t>
            </a:r>
            <a:r>
              <a:rPr lang="uk-UA" dirty="0" smtClean="0"/>
              <a:t>я підлітка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5517232"/>
            <a:ext cx="3995936" cy="1340768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04664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itchFamily="66" charset="0"/>
              </a:rPr>
              <a:t>До того ж, </a:t>
            </a:r>
            <a:r>
              <a:rPr lang="ru-RU" dirty="0" err="1">
                <a:latin typeface="Comic Sans MS" pitchFamily="66" charset="0"/>
              </a:rPr>
              <a:t>вживання</a:t>
            </a:r>
            <a:r>
              <a:rPr lang="ru-RU" dirty="0">
                <a:latin typeface="Comic Sans MS" pitchFamily="66" charset="0"/>
              </a:rPr>
              <a:t> алкоголю </a:t>
            </a:r>
            <a:r>
              <a:rPr lang="ru-RU" dirty="0" err="1">
                <a:latin typeface="Comic Sans MS" pitchFamily="66" charset="0"/>
              </a:rPr>
              <a:t>дуже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швидко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викликає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несформованому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дитячому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організмі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серйозні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захворювання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внутрішніх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органів</a:t>
            </a:r>
            <a:r>
              <a:rPr lang="ru-RU" dirty="0">
                <a:latin typeface="Comic Sans MS" pitchFamily="66" charset="0"/>
              </a:rPr>
              <a:t> (</a:t>
            </a:r>
            <a:r>
              <a:rPr lang="ru-RU" dirty="0" err="1">
                <a:latin typeface="Comic Sans MS" pitchFamily="66" charset="0"/>
              </a:rPr>
              <a:t>печінки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серця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нирок</a:t>
            </a:r>
            <a:r>
              <a:rPr lang="ru-RU" dirty="0">
                <a:latin typeface="Comic Sans MS" pitchFamily="66" charset="0"/>
              </a:rPr>
              <a:t> та </a:t>
            </a:r>
            <a:r>
              <a:rPr lang="ru-RU" dirty="0" err="1">
                <a:latin typeface="Comic Sans MS" pitchFamily="66" charset="0"/>
              </a:rPr>
              <a:t>ін</a:t>
            </a:r>
            <a:r>
              <a:rPr lang="ru-RU" dirty="0">
                <a:latin typeface="Comic Sans MS" pitchFamily="66" charset="0"/>
              </a:rPr>
              <a:t>.), </a:t>
            </a:r>
            <a:r>
              <a:rPr lang="ru-RU" dirty="0" err="1">
                <a:latin typeface="Comic Sans MS" pitchFamily="66" charset="0"/>
              </a:rPr>
              <a:t>розвивається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алкогольна</a:t>
            </a:r>
            <a:r>
              <a:rPr lang="ru-RU" dirty="0">
                <a:latin typeface="Comic Sans MS" pitchFamily="66" charset="0"/>
              </a:rPr>
              <a:t> токсична </a:t>
            </a:r>
            <a:r>
              <a:rPr lang="ru-RU" dirty="0" err="1">
                <a:latin typeface="Comic Sans MS" pitchFamily="66" charset="0"/>
              </a:rPr>
              <a:t>енцефалопатія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тобто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мозок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пошкоджується</a:t>
            </a:r>
            <a:r>
              <a:rPr lang="ru-RU" dirty="0">
                <a:latin typeface="Comic Sans MS" pitchFamily="66" charset="0"/>
              </a:rPr>
              <a:t> алкоголем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, як </a:t>
            </a:r>
            <a:r>
              <a:rPr lang="ru-RU" dirty="0" err="1">
                <a:latin typeface="Comic Sans MS" pitchFamily="66" charset="0"/>
              </a:rPr>
              <a:t>наслідок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спостерігається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відставання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психічному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розвитку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знижується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успішність</a:t>
            </a:r>
            <a:r>
              <a:rPr lang="ru-RU" dirty="0">
                <a:latin typeface="Comic Sans MS" pitchFamily="66" charset="0"/>
              </a:rPr>
              <a:t> у </a:t>
            </a:r>
            <a:r>
              <a:rPr lang="ru-RU" dirty="0" err="1">
                <a:latin typeface="Comic Sans MS" pitchFamily="66" charset="0"/>
              </a:rPr>
              <a:t>школі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Причому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мозок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реагує</a:t>
            </a:r>
            <a:r>
              <a:rPr lang="ru-RU" dirty="0">
                <a:latin typeface="Comic Sans MS" pitchFamily="66" charset="0"/>
              </a:rPr>
              <a:t> на алкоголь </a:t>
            </a:r>
            <a:r>
              <a:rPr lang="ru-RU" dirty="0" err="1">
                <a:latin typeface="Comic Sans MS" pitchFamily="66" charset="0"/>
              </a:rPr>
              <a:t>дуже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швидко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наслідки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відчуваються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миттєво</a:t>
            </a:r>
            <a:r>
              <a:rPr lang="ru-RU" dirty="0">
                <a:latin typeface="Comic Sans MS" pitchFamily="66" charset="0"/>
              </a:rPr>
              <a:t>.</a:t>
            </a:r>
          </a:p>
        </p:txBody>
      </p:sp>
      <p:pic>
        <p:nvPicPr>
          <p:cNvPr id="3" name="Рисунок 2" descr="img10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2420888"/>
            <a:ext cx="5419460" cy="3697297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9832" y="2744925"/>
            <a:ext cx="2952328" cy="1368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latin typeface="Comic Sans MS" pitchFamily="66" charset="0"/>
              </a:rPr>
              <a:t>Дякую </a:t>
            </a:r>
            <a:r>
              <a:rPr lang="uk-UA" sz="2000" dirty="0" smtClean="0">
                <a:latin typeface="Comic Sans MS" pitchFamily="66" charset="0"/>
              </a:rPr>
              <a:t>за увагу</a:t>
            </a:r>
            <a:r>
              <a:rPr lang="uk-UA" sz="2000" dirty="0" smtClean="0">
                <a:latin typeface="Comic Sans MS" pitchFamily="66" charset="0"/>
              </a:rPr>
              <a:t>!</a:t>
            </a:r>
            <a:endParaRPr lang="en-US" sz="2000" dirty="0" smtClean="0">
              <a:latin typeface="Comic Sans MS" pitchFamily="66" charset="0"/>
            </a:endParaRPr>
          </a:p>
          <a:p>
            <a:pPr algn="ctr"/>
            <a:r>
              <a:rPr lang="uk-UA" sz="2000" dirty="0" smtClean="0">
                <a:latin typeface="Comic Sans MS" pitchFamily="66" charset="0"/>
              </a:rPr>
              <a:t>  </a:t>
            </a:r>
            <a:r>
              <a:rPr lang="uk-UA" sz="2000" dirty="0" smtClean="0">
                <a:latin typeface="Comic Sans MS" pitchFamily="66" charset="0"/>
              </a:rPr>
              <a:t>Виконала учениця </a:t>
            </a:r>
          </a:p>
          <a:p>
            <a:pPr algn="ctr"/>
            <a:r>
              <a:rPr lang="uk-UA" sz="2000" dirty="0" smtClean="0">
                <a:latin typeface="Comic Sans MS" pitchFamily="66" charset="0"/>
              </a:rPr>
              <a:t>8-Б класу          </a:t>
            </a:r>
          </a:p>
          <a:p>
            <a:pPr algn="ctr"/>
            <a:r>
              <a:rPr lang="uk-UA" sz="2000" dirty="0" err="1" smtClean="0">
                <a:latin typeface="Comic Sans MS" pitchFamily="66" charset="0"/>
              </a:rPr>
              <a:t>Кудименко</a:t>
            </a:r>
            <a:r>
              <a:rPr lang="uk-UA" sz="2000" dirty="0" smtClean="0">
                <a:latin typeface="Comic Sans MS" pitchFamily="66" charset="0"/>
              </a:rPr>
              <a:t> Діана</a:t>
            </a:r>
            <a:endParaRPr lang="ru-RU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smtClean="0">
                <a:latin typeface="Comic Sans MS" pitchFamily="66" charset="0"/>
              </a:rPr>
              <a:t>Алкоголь</a:t>
            </a:r>
            <a:r>
              <a:rPr lang="ru-RU" dirty="0" smtClean="0">
                <a:latin typeface="Comic Sans MS" pitchFamily="66" charset="0"/>
              </a:rPr>
              <a:t> - </a:t>
            </a:r>
            <a:r>
              <a:rPr lang="ru-RU" dirty="0" err="1" smtClean="0">
                <a:latin typeface="Comic Sans MS" pitchFamily="66" charset="0"/>
              </a:rPr>
              <a:t>це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етанол</a:t>
            </a:r>
            <a:r>
              <a:rPr lang="ru-RU" dirty="0" smtClean="0">
                <a:latin typeface="Comic Sans MS" pitchFamily="66" charset="0"/>
              </a:rPr>
              <a:t> (</a:t>
            </a:r>
            <a:r>
              <a:rPr lang="ru-RU" dirty="0" err="1" smtClean="0">
                <a:latin typeface="Comic Sans MS" pitchFamily="66" charset="0"/>
              </a:rPr>
              <a:t>етиловий</a:t>
            </a:r>
            <a:r>
              <a:rPr lang="ru-RU" dirty="0" smtClean="0">
                <a:latin typeface="Comic Sans MS" pitchFamily="66" charset="0"/>
              </a:rPr>
              <a:t> спирт </a:t>
            </a:r>
            <a:r>
              <a:rPr lang="ru-RU" dirty="0" err="1" smtClean="0">
                <a:latin typeface="Comic Sans MS" pitchFamily="66" charset="0"/>
              </a:rPr>
              <a:t>чи</a:t>
            </a:r>
            <a:r>
              <a:rPr lang="ru-RU" dirty="0" smtClean="0">
                <a:latin typeface="Comic Sans MS" pitchFamily="66" charset="0"/>
              </a:rPr>
              <a:t> просто спирт), </a:t>
            </a:r>
            <a:r>
              <a:rPr lang="ru-RU" dirty="0" err="1" smtClean="0">
                <a:latin typeface="Comic Sans MS" pitchFamily="66" charset="0"/>
              </a:rPr>
              <a:t>який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виготовляють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ферментацією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цукрів</a:t>
            </a:r>
            <a:r>
              <a:rPr lang="ru-RU" dirty="0" smtClean="0">
                <a:latin typeface="Comic Sans MS" pitchFamily="66" charset="0"/>
              </a:rPr>
              <a:t> (</a:t>
            </a:r>
            <a:r>
              <a:rPr lang="ru-RU" dirty="0" err="1" smtClean="0">
                <a:latin typeface="Comic Sans MS" pitchFamily="66" charset="0"/>
              </a:rPr>
              <a:t>бродінням</a:t>
            </a:r>
            <a:r>
              <a:rPr lang="ru-RU" dirty="0" smtClean="0">
                <a:latin typeface="Comic Sans MS" pitchFamily="66" charset="0"/>
              </a:rPr>
              <a:t>). </a:t>
            </a:r>
            <a:r>
              <a:rPr lang="ru-RU" dirty="0" err="1" smtClean="0">
                <a:latin typeface="Comic Sans MS" pitchFamily="66" charset="0"/>
              </a:rPr>
              <a:t>Під</a:t>
            </a:r>
            <a:r>
              <a:rPr lang="ru-RU" dirty="0" smtClean="0">
                <a:latin typeface="Comic Sans MS" pitchFamily="66" charset="0"/>
              </a:rPr>
              <a:t> словом алкоголь часто </a:t>
            </a:r>
            <a:r>
              <a:rPr lang="ru-RU" dirty="0" err="1" smtClean="0">
                <a:latin typeface="Comic Sans MS" pitchFamily="66" charset="0"/>
              </a:rPr>
              <a:t>розуміють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алкогольні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напої</a:t>
            </a:r>
            <a:r>
              <a:rPr lang="ru-RU" dirty="0" smtClean="0">
                <a:latin typeface="Comic Sans MS" pitchFamily="66" charset="0"/>
              </a:rPr>
              <a:t> - </a:t>
            </a:r>
            <a:r>
              <a:rPr lang="ru-RU" dirty="0" err="1" smtClean="0">
                <a:latin typeface="Comic Sans MS" pitchFamily="66" charset="0"/>
              </a:rPr>
              <a:t>це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назва</a:t>
            </a:r>
            <a:r>
              <a:rPr lang="ru-RU" dirty="0" smtClean="0">
                <a:latin typeface="Comic Sans MS" pitchFamily="66" charset="0"/>
              </a:rPr>
              <a:t> для </a:t>
            </a:r>
            <a:r>
              <a:rPr lang="ru-RU" dirty="0" err="1" smtClean="0">
                <a:latin typeface="Comic Sans MS" pitchFamily="66" charset="0"/>
              </a:rPr>
              <a:t>напоїв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вмістом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етилового</a:t>
            </a:r>
            <a:r>
              <a:rPr lang="ru-RU" dirty="0" smtClean="0">
                <a:latin typeface="Comic Sans MS" pitchFamily="66" charset="0"/>
              </a:rPr>
              <a:t> спирту. </a:t>
            </a:r>
            <a:r>
              <a:rPr lang="ru-RU" dirty="0" err="1" smtClean="0">
                <a:latin typeface="Comic Sans MS" pitchFamily="66" charset="0"/>
              </a:rPr>
              <a:t>Наркотична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залежність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цих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напоїв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називається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алкоголізм</a:t>
            </a:r>
            <a:r>
              <a:rPr lang="ru-RU" dirty="0" smtClean="0">
                <a:latin typeface="Comic Sans MS" pitchFamily="66" charset="0"/>
              </a:rPr>
              <a:t>. Алкоголь </a:t>
            </a:r>
            <a:r>
              <a:rPr lang="ru-RU" dirty="0" err="1" smtClean="0">
                <a:latin typeface="Comic Sans MS" pitchFamily="66" charset="0"/>
              </a:rPr>
              <a:t>належить</a:t>
            </a:r>
            <a:r>
              <a:rPr lang="ru-RU" dirty="0" smtClean="0">
                <a:latin typeface="Comic Sans MS" pitchFamily="66" charset="0"/>
              </a:rPr>
              <a:t> до </a:t>
            </a:r>
            <a:r>
              <a:rPr lang="ru-RU" dirty="0" err="1" smtClean="0">
                <a:latin typeface="Comic Sans MS" pitchFamily="66" charset="0"/>
              </a:rPr>
              <a:t>наркотичних</a:t>
            </a:r>
            <a:r>
              <a:rPr lang="ru-RU" dirty="0" smtClean="0">
                <a:latin typeface="Comic Sans MS" pitchFamily="66" charset="0"/>
              </a:rPr>
              <a:t> отрут. Алкоголь у «чистому» </a:t>
            </a:r>
            <a:r>
              <a:rPr lang="ru-RU" dirty="0" err="1" smtClean="0">
                <a:latin typeface="Comic Sans MS" pitchFamily="66" charset="0"/>
              </a:rPr>
              <a:t>вигляді</a:t>
            </a:r>
            <a:r>
              <a:rPr lang="ru-RU" dirty="0" smtClean="0">
                <a:latin typeface="Comic Sans MS" pitchFamily="66" charset="0"/>
              </a:rPr>
              <a:t>, такому як </a:t>
            </a:r>
            <a:r>
              <a:rPr lang="ru-RU" dirty="0" err="1" smtClean="0">
                <a:latin typeface="Comic Sans MS" pitchFamily="66" charset="0"/>
              </a:rPr>
              <a:t>етанол</a:t>
            </a:r>
            <a:r>
              <a:rPr lang="ru-RU" dirty="0" smtClean="0">
                <a:latin typeface="Comic Sans MS" pitchFamily="66" charset="0"/>
              </a:rPr>
              <a:t> (95% </a:t>
            </a:r>
            <a:r>
              <a:rPr lang="ru-RU" dirty="0" err="1" smtClean="0">
                <a:latin typeface="Comic Sans MS" pitchFamily="66" charset="0"/>
              </a:rPr>
              <a:t>медичний</a:t>
            </a:r>
            <a:r>
              <a:rPr lang="ru-RU" dirty="0" smtClean="0">
                <a:latin typeface="Comic Sans MS" pitchFamily="66" charset="0"/>
              </a:rPr>
              <a:t> спирт), </a:t>
            </a:r>
            <a:r>
              <a:rPr lang="ru-RU" dirty="0" err="1" smtClean="0">
                <a:latin typeface="Comic Sans MS" pitchFamily="66" charset="0"/>
              </a:rPr>
              <a:t>потрапивши</a:t>
            </a:r>
            <a:r>
              <a:rPr lang="ru-RU" dirty="0" smtClean="0">
                <a:latin typeface="Comic Sans MS" pitchFamily="66" charset="0"/>
              </a:rPr>
              <a:t> в </a:t>
            </a:r>
            <a:r>
              <a:rPr lang="ru-RU" dirty="0" err="1" smtClean="0">
                <a:latin typeface="Comic Sans MS" pitchFamily="66" charset="0"/>
              </a:rPr>
              <a:t>організм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будь-яким</a:t>
            </a:r>
            <a:r>
              <a:rPr lang="ru-RU" dirty="0" smtClean="0">
                <a:latin typeface="Comic Sans MS" pitchFamily="66" charset="0"/>
              </a:rPr>
              <a:t> шляхом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маючи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певну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концентрацію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викликає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важке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отруєння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організму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, як правило, смерть. 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Comic Sans MS" pitchFamily="66" charset="0"/>
              </a:rPr>
              <a:t>Що ж насправді представляє собою алкоголь?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6632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>
                <a:latin typeface="Comic Sans MS" pitchFamily="66" charset="0"/>
              </a:rPr>
              <a:t>Як впливає алкоголь на організм                людини</a:t>
            </a:r>
            <a:endParaRPr lang="ru-RU" sz="2800" dirty="0">
              <a:latin typeface="Comic Sans MS" pitchFamily="66" charset="0"/>
            </a:endParaRPr>
          </a:p>
        </p:txBody>
      </p:sp>
      <p:pic>
        <p:nvPicPr>
          <p:cNvPr id="3" name="Рисунок 2" descr="alcohol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980728"/>
            <a:ext cx="4663626" cy="5328592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16632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>
                <a:latin typeface="Comic Sans MS" pitchFamily="66" charset="0"/>
              </a:rPr>
              <a:t>Вплив</a:t>
            </a:r>
            <a:r>
              <a:rPr lang="ru-RU" sz="2800" b="1" dirty="0">
                <a:latin typeface="Comic Sans MS" pitchFamily="66" charset="0"/>
              </a:rPr>
              <a:t> алкоголю на </a:t>
            </a:r>
            <a:r>
              <a:rPr lang="ru-RU" sz="2800" b="1" dirty="0" err="1">
                <a:latin typeface="Comic Sans MS" pitchFamily="66" charset="0"/>
              </a:rPr>
              <a:t>підлітковий</a:t>
            </a:r>
            <a:r>
              <a:rPr lang="ru-RU" sz="2800" b="1" dirty="0">
                <a:latin typeface="Comic Sans MS" pitchFamily="66" charset="0"/>
              </a:rPr>
              <a:t> </a:t>
            </a:r>
            <a:r>
              <a:rPr lang="ru-RU" sz="2800" b="1" dirty="0" err="1">
                <a:latin typeface="Comic Sans MS" pitchFamily="66" charset="0"/>
              </a:rPr>
              <a:t>організм</a:t>
            </a:r>
            <a:endParaRPr lang="ru-RU" sz="2800" dirty="0">
              <a:latin typeface="Comic Sans MS" pitchFamily="66" charset="0"/>
            </a:endParaRPr>
          </a:p>
        </p:txBody>
      </p:sp>
      <p:pic>
        <p:nvPicPr>
          <p:cNvPr id="3" name="Рисунок 2" descr="img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1412776"/>
            <a:ext cx="4856148" cy="35283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3528" y="1196752"/>
            <a:ext cx="38884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latin typeface="Comic Sans MS" pitchFamily="66" charset="0"/>
              </a:rPr>
              <a:t>Вчені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всього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світу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протягом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майже</a:t>
            </a:r>
            <a:r>
              <a:rPr lang="ru-RU" dirty="0">
                <a:latin typeface="Comic Sans MS" pitchFamily="66" charset="0"/>
              </a:rPr>
              <a:t> сорока </a:t>
            </a:r>
            <a:r>
              <a:rPr lang="ru-RU" dirty="0" err="1">
                <a:latin typeface="Comic Sans MS" pitchFamily="66" charset="0"/>
              </a:rPr>
              <a:t>років</a:t>
            </a:r>
            <a:r>
              <a:rPr lang="ru-RU" dirty="0">
                <a:latin typeface="Comic Sans MS" pitchFamily="66" charset="0"/>
              </a:rPr>
              <a:t> все </a:t>
            </a:r>
            <a:r>
              <a:rPr lang="ru-RU" dirty="0" err="1">
                <a:latin typeface="Comic Sans MS" pitchFamily="66" charset="0"/>
              </a:rPr>
              <a:t>гучніше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тривожніше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заявляють</a:t>
            </a:r>
            <a:r>
              <a:rPr lang="ru-RU" dirty="0">
                <a:latin typeface="Comic Sans MS" pitchFamily="66" charset="0"/>
              </a:rPr>
              <a:t> про </a:t>
            </a:r>
            <a:r>
              <a:rPr lang="ru-RU" dirty="0" err="1">
                <a:latin typeface="Comic Sans MS" pitchFamily="66" charset="0"/>
              </a:rPr>
              <a:t>небезпеку</a:t>
            </a:r>
            <a:r>
              <a:rPr lang="ru-RU" dirty="0">
                <a:latin typeface="Comic Sans MS" pitchFamily="66" charset="0"/>
              </a:rPr>
              <a:t>, яка </a:t>
            </a:r>
            <a:r>
              <a:rPr lang="ru-RU" dirty="0" err="1">
                <a:latin typeface="Comic Sans MS" pitchFamily="66" charset="0"/>
              </a:rPr>
              <a:t>підстерігає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підростаюче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покоління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дітей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підлітків</a:t>
            </a:r>
            <a:r>
              <a:rPr lang="ru-RU" dirty="0">
                <a:latin typeface="Comic Sans MS" pitchFamily="66" charset="0"/>
              </a:rPr>
              <a:t>, молодь. </a:t>
            </a:r>
            <a:r>
              <a:rPr lang="ru-RU" dirty="0" err="1">
                <a:latin typeface="Comic Sans MS" pitchFamily="66" charset="0"/>
              </a:rPr>
              <a:t>Мова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йде</a:t>
            </a:r>
            <a:r>
              <a:rPr lang="ru-RU" dirty="0">
                <a:latin typeface="Comic Sans MS" pitchFamily="66" charset="0"/>
              </a:rPr>
              <a:t> про все </a:t>
            </a:r>
            <a:r>
              <a:rPr lang="ru-RU" dirty="0" err="1">
                <a:latin typeface="Comic Sans MS" pitchFamily="66" charset="0"/>
              </a:rPr>
              <a:t>зростаючий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розмах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споживання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спиртних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напоїв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неповнолітніми</a:t>
            </a:r>
            <a:r>
              <a:rPr lang="ru-RU" dirty="0">
                <a:latin typeface="Comic Sans MS" pitchFamily="66" charset="0"/>
              </a:rPr>
              <a:t>. Так в США (штат Нью-Йорк) 91 процент 16-літніх </a:t>
            </a:r>
            <a:r>
              <a:rPr lang="ru-RU" dirty="0" err="1">
                <a:latin typeface="Comic Sans MS" pitchFamily="66" charset="0"/>
              </a:rPr>
              <a:t>учнів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вживають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алкогольні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напої</a:t>
            </a:r>
            <a:r>
              <a:rPr lang="ru-RU" dirty="0">
                <a:latin typeface="Comic Sans MS" pitchFamily="66" charset="0"/>
              </a:rPr>
              <a:t>. У </a:t>
            </a:r>
            <a:r>
              <a:rPr lang="ru-RU" dirty="0" err="1">
                <a:latin typeface="Comic Sans MS" pitchFamily="66" charset="0"/>
              </a:rPr>
              <a:t>Канаді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біля</a:t>
            </a:r>
            <a:r>
              <a:rPr lang="ru-RU" dirty="0">
                <a:latin typeface="Comic Sans MS" pitchFamily="66" charset="0"/>
              </a:rPr>
              <a:t> 90 </a:t>
            </a:r>
            <a:r>
              <a:rPr lang="ru-RU" dirty="0" err="1">
                <a:latin typeface="Comic Sans MS" pitchFamily="66" charset="0"/>
              </a:rPr>
              <a:t>процентів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учнів</a:t>
            </a:r>
            <a:r>
              <a:rPr lang="ru-RU" dirty="0">
                <a:latin typeface="Comic Sans MS" pitchFamily="66" charset="0"/>
              </a:rPr>
              <a:t> 7-9 </a:t>
            </a:r>
            <a:r>
              <a:rPr lang="ru-RU" dirty="0" err="1">
                <a:latin typeface="Comic Sans MS" pitchFamily="66" charset="0"/>
              </a:rPr>
              <a:t>класів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вживають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спиртні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напої</a:t>
            </a:r>
            <a:r>
              <a:rPr lang="ru-RU" dirty="0">
                <a:latin typeface="Comic Sans MS" pitchFamily="66" charset="0"/>
              </a:rPr>
              <a:t>. У ФРН 1 процент </a:t>
            </a:r>
            <a:r>
              <a:rPr lang="ru-RU" dirty="0" err="1">
                <a:latin typeface="Comic Sans MS" pitchFamily="66" charset="0"/>
              </a:rPr>
              <a:t>дітей</a:t>
            </a:r>
            <a:r>
              <a:rPr lang="ru-RU" dirty="0">
                <a:latin typeface="Comic Sans MS" pitchFamily="66" charset="0"/>
              </a:rPr>
              <a:t> 8-10 </a:t>
            </a:r>
            <a:r>
              <a:rPr lang="ru-RU" dirty="0" err="1">
                <a:latin typeface="Comic Sans MS" pitchFamily="66" charset="0"/>
              </a:rPr>
              <a:t>років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стані</a:t>
            </a:r>
            <a:r>
              <a:rPr lang="ru-RU" dirty="0">
                <a:latin typeface="Comic Sans MS" pitchFamily="66" charset="0"/>
              </a:rPr>
              <a:t> алкогольного </a:t>
            </a:r>
            <a:r>
              <a:rPr lang="ru-RU" dirty="0" err="1">
                <a:latin typeface="Comic Sans MS" pitchFamily="66" charset="0"/>
              </a:rPr>
              <a:t>сп‘яніння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затримується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поліцією</a:t>
            </a:r>
            <a:r>
              <a:rPr lang="ru-RU" dirty="0">
                <a:latin typeface="Comic Sans MS" pitchFamily="66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6632"/>
            <a:ext cx="46805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latin typeface="Comic Sans MS" pitchFamily="66" charset="0"/>
              </a:rPr>
              <a:t>Мабуть</a:t>
            </a:r>
            <a:r>
              <a:rPr lang="ru-RU" dirty="0">
                <a:latin typeface="Comic Sans MS" pitchFamily="66" charset="0"/>
              </a:rPr>
              <a:t>, не треба </a:t>
            </a:r>
            <a:r>
              <a:rPr lang="ru-RU" dirty="0" err="1">
                <a:latin typeface="Comic Sans MS" pitchFamily="66" charset="0"/>
              </a:rPr>
              <a:t>володіти</a:t>
            </a:r>
            <a:r>
              <a:rPr lang="ru-RU" dirty="0">
                <a:latin typeface="Comic Sans MS" pitchFamily="66" charset="0"/>
              </a:rPr>
              <a:t> особливою </a:t>
            </a:r>
            <a:r>
              <a:rPr lang="ru-RU" dirty="0" err="1">
                <a:latin typeface="Comic Sans MS" pitchFamily="66" charset="0"/>
              </a:rPr>
              <a:t>уявою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щоб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уявити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собі</a:t>
            </a:r>
            <a:r>
              <a:rPr lang="ru-RU" dirty="0">
                <a:latin typeface="Comic Sans MS" pitchFamily="66" charset="0"/>
              </a:rPr>
              <a:t> шкоду, яку </a:t>
            </a:r>
            <a:r>
              <a:rPr lang="ru-RU" dirty="0" err="1">
                <a:latin typeface="Comic Sans MS" pitchFamily="66" charset="0"/>
              </a:rPr>
              <a:t>може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викликати</a:t>
            </a:r>
            <a:r>
              <a:rPr lang="ru-RU" dirty="0">
                <a:latin typeface="Comic Sans MS" pitchFamily="66" charset="0"/>
              </a:rPr>
              <a:t> у </a:t>
            </a:r>
            <a:r>
              <a:rPr lang="ru-RU" dirty="0" err="1">
                <a:latin typeface="Comic Sans MS" pitchFamily="66" charset="0"/>
              </a:rPr>
              <a:t>підлітка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хоч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би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однократне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вживання</a:t>
            </a:r>
            <a:r>
              <a:rPr lang="ru-RU" dirty="0">
                <a:latin typeface="Comic Sans MS" pitchFamily="66" charset="0"/>
              </a:rPr>
              <a:t> вина </a:t>
            </a:r>
            <a:r>
              <a:rPr lang="ru-RU" dirty="0" err="1">
                <a:latin typeface="Comic Sans MS" pitchFamily="66" charset="0"/>
              </a:rPr>
              <a:t>або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навіть</a:t>
            </a:r>
            <a:r>
              <a:rPr lang="ru-RU" dirty="0">
                <a:latin typeface="Comic Sans MS" pitchFamily="66" charset="0"/>
              </a:rPr>
              <a:t> пива. </a:t>
            </a:r>
            <a:r>
              <a:rPr lang="ru-RU" dirty="0" err="1">
                <a:latin typeface="Comic Sans MS" pitchFamily="66" charset="0"/>
              </a:rPr>
              <a:t>Сучасні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дослідження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дозволяють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обгрунтовано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стверджувати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що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тілі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людини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немає</a:t>
            </a:r>
            <a:r>
              <a:rPr lang="ru-RU" dirty="0">
                <a:latin typeface="Comic Sans MS" pitchFamily="66" charset="0"/>
              </a:rPr>
              <a:t> таких </a:t>
            </a:r>
            <a:r>
              <a:rPr lang="ru-RU" dirty="0" err="1">
                <a:latin typeface="Comic Sans MS" pitchFamily="66" charset="0"/>
              </a:rPr>
              <a:t>органів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тканин, </a:t>
            </a:r>
            <a:r>
              <a:rPr lang="ru-RU" dirty="0" err="1">
                <a:latin typeface="Comic Sans MS" pitchFamily="66" charset="0"/>
              </a:rPr>
              <a:t>які</a:t>
            </a:r>
            <a:r>
              <a:rPr lang="ru-RU" dirty="0">
                <a:latin typeface="Comic Sans MS" pitchFamily="66" charset="0"/>
              </a:rPr>
              <a:t> б не </a:t>
            </a:r>
            <a:r>
              <a:rPr lang="ru-RU" dirty="0" err="1">
                <a:latin typeface="Comic Sans MS" pitchFamily="66" charset="0"/>
              </a:rPr>
              <a:t>вражалися</a:t>
            </a:r>
            <a:r>
              <a:rPr lang="ru-RU" dirty="0">
                <a:latin typeface="Comic Sans MS" pitchFamily="66" charset="0"/>
              </a:rPr>
              <a:t> алкоголем. Попавши в </a:t>
            </a:r>
            <a:r>
              <a:rPr lang="ru-RU" dirty="0" err="1">
                <a:latin typeface="Comic Sans MS" pitchFamily="66" charset="0"/>
              </a:rPr>
              <a:t>організм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він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досить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повільно</a:t>
            </a:r>
            <a:r>
              <a:rPr lang="ru-RU" dirty="0">
                <a:latin typeface="Comic Sans MS" pitchFamily="66" charset="0"/>
              </a:rPr>
              <a:t> (</a:t>
            </a:r>
            <a:r>
              <a:rPr lang="ru-RU" dirty="0" err="1">
                <a:latin typeface="Comic Sans MS" pitchFamily="66" charset="0"/>
              </a:rPr>
              <a:t>з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швидкістю</a:t>
            </a:r>
            <a:r>
              <a:rPr lang="ru-RU" dirty="0">
                <a:latin typeface="Comic Sans MS" pitchFamily="66" charset="0"/>
              </a:rPr>
              <a:t> 0,1 г на 1 кг </a:t>
            </a:r>
            <a:r>
              <a:rPr lang="ru-RU" dirty="0" err="1">
                <a:latin typeface="Comic Sans MS" pitchFamily="66" charset="0"/>
              </a:rPr>
              <a:t>маси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тіла</a:t>
            </a:r>
            <a:r>
              <a:rPr lang="ru-RU" dirty="0">
                <a:latin typeface="Comic Sans MS" pitchFamily="66" charset="0"/>
              </a:rPr>
              <a:t> в годину) </a:t>
            </a:r>
            <a:r>
              <a:rPr lang="ru-RU" dirty="0" err="1">
                <a:latin typeface="Comic Sans MS" pitchFamily="66" charset="0"/>
              </a:rPr>
              <a:t>розщеплюється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печінці</a:t>
            </a:r>
            <a:r>
              <a:rPr lang="ru-RU" dirty="0">
                <a:latin typeface="Comic Sans MS" pitchFamily="66" charset="0"/>
              </a:rPr>
              <a:t>. І </a:t>
            </a:r>
            <a:r>
              <a:rPr lang="ru-RU" dirty="0" err="1">
                <a:latin typeface="Comic Sans MS" pitchFamily="66" charset="0"/>
              </a:rPr>
              <a:t>тільки</a:t>
            </a:r>
            <a:r>
              <a:rPr lang="ru-RU" dirty="0">
                <a:latin typeface="Comic Sans MS" pitchFamily="66" charset="0"/>
              </a:rPr>
              <a:t> 10 </a:t>
            </a:r>
            <a:r>
              <a:rPr lang="ru-RU" dirty="0" err="1">
                <a:latin typeface="Comic Sans MS" pitchFamily="66" charset="0"/>
              </a:rPr>
              <a:t>процентів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від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загальної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кількості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прийнятого</a:t>
            </a:r>
            <a:r>
              <a:rPr lang="ru-RU" dirty="0">
                <a:latin typeface="Comic Sans MS" pitchFamily="66" charset="0"/>
              </a:rPr>
              <a:t> алкоголю </a:t>
            </a:r>
            <a:r>
              <a:rPr lang="ru-RU" dirty="0" err="1">
                <a:latin typeface="Comic Sans MS" pitchFamily="66" charset="0"/>
              </a:rPr>
              <a:t>виводиться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організму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незмінному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вигляді</a:t>
            </a:r>
            <a:r>
              <a:rPr lang="ru-RU" dirty="0">
                <a:latin typeface="Comic Sans MS" pitchFamily="66" charset="0"/>
              </a:rPr>
              <a:t>. Алкоголь, </a:t>
            </a:r>
            <a:r>
              <a:rPr lang="ru-RU" dirty="0" err="1">
                <a:latin typeface="Comic Sans MS" pitchFamily="66" charset="0"/>
              </a:rPr>
              <a:t>що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залишився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циркулює</a:t>
            </a:r>
            <a:r>
              <a:rPr lang="ru-RU" dirty="0">
                <a:latin typeface="Comic Sans MS" pitchFamily="66" charset="0"/>
              </a:rPr>
              <a:t> разом </a:t>
            </a:r>
            <a:r>
              <a:rPr lang="ru-RU" dirty="0" err="1">
                <a:latin typeface="Comic Sans MS" pitchFamily="66" charset="0"/>
              </a:rPr>
              <a:t>з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кров‘ю</a:t>
            </a:r>
            <a:r>
              <a:rPr lang="ru-RU" dirty="0">
                <a:latin typeface="Comic Sans MS" pitchFamily="66" charset="0"/>
              </a:rPr>
              <a:t> по </a:t>
            </a:r>
            <a:r>
              <a:rPr lang="ru-RU" dirty="0" err="1">
                <a:latin typeface="Comic Sans MS" pitchFamily="66" charset="0"/>
              </a:rPr>
              <a:t>всьому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організму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поки</a:t>
            </a:r>
            <a:r>
              <a:rPr lang="ru-RU" dirty="0">
                <a:latin typeface="Comic Sans MS" pitchFamily="66" charset="0"/>
              </a:rPr>
              <a:t> не </a:t>
            </a:r>
            <a:r>
              <a:rPr lang="ru-RU" dirty="0" err="1">
                <a:latin typeface="Comic Sans MS" pitchFamily="66" charset="0"/>
              </a:rPr>
              <a:t>розщепиться</a:t>
            </a:r>
            <a:r>
              <a:rPr lang="ru-RU" dirty="0">
                <a:latin typeface="Comic Sans MS" pitchFamily="66" charset="0"/>
              </a:rPr>
              <a:t> весь. </a:t>
            </a:r>
            <a:r>
              <a:rPr lang="ru-RU" dirty="0" err="1">
                <a:latin typeface="Comic Sans MS" pitchFamily="66" charset="0"/>
              </a:rPr>
              <a:t>Висока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проникність</a:t>
            </a:r>
            <a:r>
              <a:rPr lang="ru-RU" dirty="0">
                <a:latin typeface="Comic Sans MS" pitchFamily="66" charset="0"/>
              </a:rPr>
              <a:t> «</a:t>
            </a:r>
            <a:r>
              <a:rPr lang="ru-RU" dirty="0" err="1">
                <a:latin typeface="Comic Sans MS" pitchFamily="66" charset="0"/>
              </a:rPr>
              <a:t>молодих</a:t>
            </a:r>
            <a:r>
              <a:rPr lang="ru-RU" dirty="0">
                <a:latin typeface="Comic Sans MS" pitchFamily="66" charset="0"/>
              </a:rPr>
              <a:t>» тканин, </a:t>
            </a:r>
            <a:r>
              <a:rPr lang="ru-RU" dirty="0" err="1">
                <a:latin typeface="Comic Sans MS" pitchFamily="66" charset="0"/>
              </a:rPr>
              <a:t>їх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насиченість</a:t>
            </a:r>
            <a:r>
              <a:rPr lang="ru-RU" dirty="0">
                <a:latin typeface="Comic Sans MS" pitchFamily="66" charset="0"/>
              </a:rPr>
              <a:t> водою </a:t>
            </a:r>
            <a:r>
              <a:rPr lang="ru-RU" dirty="0" err="1">
                <a:latin typeface="Comic Sans MS" pitchFamily="66" charset="0"/>
              </a:rPr>
              <a:t>дозволяє</a:t>
            </a:r>
            <a:r>
              <a:rPr lang="ru-RU" dirty="0">
                <a:latin typeface="Comic Sans MS" pitchFamily="66" charset="0"/>
              </a:rPr>
              <a:t> алкоголю </a:t>
            </a:r>
            <a:r>
              <a:rPr lang="ru-RU" dirty="0" err="1">
                <a:latin typeface="Comic Sans MS" pitchFamily="66" charset="0"/>
              </a:rPr>
              <a:t>швидко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поширюватися</a:t>
            </a:r>
            <a:r>
              <a:rPr lang="ru-RU" dirty="0">
                <a:latin typeface="Comic Sans MS" pitchFamily="66" charset="0"/>
              </a:rPr>
              <a:t> по </a:t>
            </a:r>
            <a:r>
              <a:rPr lang="ru-RU" dirty="0" err="1">
                <a:latin typeface="Comic Sans MS" pitchFamily="66" charset="0"/>
              </a:rPr>
              <a:t>зростаючому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організму</a:t>
            </a:r>
            <a:r>
              <a:rPr lang="ru-RU" dirty="0">
                <a:latin typeface="Comic Sans MS" pitchFamily="66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img10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26687" y="1268760"/>
            <a:ext cx="4617313" cy="302433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0648"/>
            <a:ext cx="47525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latin typeface="Comic Sans MS" pitchFamily="66" charset="0"/>
              </a:rPr>
              <a:t>Токсичний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вплив</a:t>
            </a:r>
            <a:r>
              <a:rPr lang="ru-RU" dirty="0">
                <a:latin typeface="Comic Sans MS" pitchFamily="66" charset="0"/>
              </a:rPr>
              <a:t> алкоголю, </a:t>
            </a:r>
            <a:r>
              <a:rPr lang="ru-RU" dirty="0" err="1">
                <a:latin typeface="Comic Sans MS" pitchFamily="66" charset="0"/>
              </a:rPr>
              <a:t>передусім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позначається</a:t>
            </a:r>
            <a:r>
              <a:rPr lang="ru-RU" dirty="0">
                <a:latin typeface="Comic Sans MS" pitchFamily="66" charset="0"/>
              </a:rPr>
              <a:t> на </a:t>
            </a:r>
            <a:r>
              <a:rPr lang="ru-RU" dirty="0" err="1">
                <a:latin typeface="Comic Sans MS" pitchFamily="66" charset="0"/>
              </a:rPr>
              <a:t>діяльності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нервової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системи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Якщо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вміст</a:t>
            </a:r>
            <a:r>
              <a:rPr lang="ru-RU" dirty="0">
                <a:latin typeface="Comic Sans MS" pitchFamily="66" charset="0"/>
              </a:rPr>
              <a:t> алкоголю в </a:t>
            </a:r>
            <a:r>
              <a:rPr lang="ru-RU" dirty="0" err="1">
                <a:latin typeface="Comic Sans MS" pitchFamily="66" charset="0"/>
              </a:rPr>
              <a:t>крові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прийняти</a:t>
            </a:r>
            <a:r>
              <a:rPr lang="ru-RU" dirty="0">
                <a:latin typeface="Comic Sans MS" pitchFamily="66" charset="0"/>
              </a:rPr>
              <a:t> за 1 (</a:t>
            </a:r>
            <a:r>
              <a:rPr lang="ru-RU" dirty="0" err="1">
                <a:latin typeface="Comic Sans MS" pitchFamily="66" charset="0"/>
              </a:rPr>
              <a:t>одиницю</a:t>
            </a:r>
            <a:r>
              <a:rPr lang="ru-RU" dirty="0">
                <a:latin typeface="Comic Sans MS" pitchFamily="66" charset="0"/>
              </a:rPr>
              <a:t>), то в </a:t>
            </a:r>
            <a:r>
              <a:rPr lang="ru-RU" dirty="0" err="1">
                <a:latin typeface="Comic Sans MS" pitchFamily="66" charset="0"/>
              </a:rPr>
              <a:t>печінці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він</a:t>
            </a:r>
            <a:r>
              <a:rPr lang="ru-RU" dirty="0">
                <a:latin typeface="Comic Sans MS" pitchFamily="66" charset="0"/>
              </a:rPr>
              <a:t> буде таким, </a:t>
            </a:r>
            <a:r>
              <a:rPr lang="ru-RU" dirty="0" err="1">
                <a:latin typeface="Comic Sans MS" pitchFamily="66" charset="0"/>
              </a:rPr>
              <a:t>що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дорівнює</a:t>
            </a:r>
            <a:r>
              <a:rPr lang="ru-RU" dirty="0">
                <a:latin typeface="Comic Sans MS" pitchFamily="66" charset="0"/>
              </a:rPr>
              <a:t> 1,45, а в головному </a:t>
            </a:r>
            <a:r>
              <a:rPr lang="ru-RU" dirty="0" err="1">
                <a:latin typeface="Comic Sans MS" pitchFamily="66" charset="0"/>
              </a:rPr>
              <a:t>мозку</a:t>
            </a:r>
            <a:r>
              <a:rPr lang="ru-RU" dirty="0">
                <a:latin typeface="Comic Sans MS" pitchFamily="66" charset="0"/>
              </a:rPr>
              <a:t> - 1,75. </a:t>
            </a:r>
            <a:r>
              <a:rPr lang="ru-RU" dirty="0" err="1">
                <a:latin typeface="Comic Sans MS" pitchFamily="66" charset="0"/>
              </a:rPr>
              <a:t>Навіть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невеликі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дози</a:t>
            </a:r>
            <a:r>
              <a:rPr lang="ru-RU" dirty="0">
                <a:latin typeface="Comic Sans MS" pitchFamily="66" charset="0"/>
              </a:rPr>
              <a:t> алкоголю </a:t>
            </a:r>
            <a:r>
              <a:rPr lang="ru-RU" dirty="0" err="1">
                <a:latin typeface="Comic Sans MS" pitchFamily="66" charset="0"/>
              </a:rPr>
              <a:t>впливають</a:t>
            </a:r>
            <a:r>
              <a:rPr lang="ru-RU" dirty="0">
                <a:latin typeface="Comic Sans MS" pitchFamily="66" charset="0"/>
              </a:rPr>
              <a:t> на </a:t>
            </a:r>
            <a:r>
              <a:rPr lang="ru-RU" dirty="0" err="1">
                <a:latin typeface="Comic Sans MS" pitchFamily="66" charset="0"/>
              </a:rPr>
              <a:t>обмін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нервовій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тканині</a:t>
            </a:r>
            <a:r>
              <a:rPr lang="ru-RU" dirty="0">
                <a:latin typeface="Comic Sans MS" pitchFamily="66" charset="0"/>
              </a:rPr>
              <a:t>, передачу </a:t>
            </a:r>
            <a:r>
              <a:rPr lang="ru-RU" dirty="0" err="1">
                <a:latin typeface="Comic Sans MS" pitchFamily="66" charset="0"/>
              </a:rPr>
              <a:t>нервових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імпульсів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Одночасно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порушується</a:t>
            </a:r>
            <a:r>
              <a:rPr lang="ru-RU" dirty="0">
                <a:latin typeface="Comic Sans MS" pitchFamily="66" charset="0"/>
              </a:rPr>
              <a:t> робота </a:t>
            </a:r>
            <a:r>
              <a:rPr lang="ru-RU" dirty="0" err="1">
                <a:latin typeface="Comic Sans MS" pitchFamily="66" charset="0"/>
              </a:rPr>
              <a:t>судин</a:t>
            </a:r>
            <a:r>
              <a:rPr lang="ru-RU" dirty="0">
                <a:latin typeface="Comic Sans MS" pitchFamily="66" charset="0"/>
              </a:rPr>
              <a:t> головного </a:t>
            </a:r>
            <a:r>
              <a:rPr lang="ru-RU" dirty="0" err="1">
                <a:latin typeface="Comic Sans MS" pitchFamily="66" charset="0"/>
              </a:rPr>
              <a:t>мозку</a:t>
            </a:r>
            <a:r>
              <a:rPr lang="ru-RU" dirty="0">
                <a:latin typeface="Comic Sans MS" pitchFamily="66" charset="0"/>
              </a:rPr>
              <a:t>: </a:t>
            </a:r>
            <a:r>
              <a:rPr lang="ru-RU" dirty="0" err="1">
                <a:latin typeface="Comic Sans MS" pitchFamily="66" charset="0"/>
              </a:rPr>
              <a:t>відбувається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їх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розширення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збільшення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проникності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крововилив</a:t>
            </a:r>
            <a:r>
              <a:rPr lang="ru-RU" dirty="0">
                <a:latin typeface="Comic Sans MS" pitchFamily="66" charset="0"/>
              </a:rPr>
              <a:t> в тканину </a:t>
            </a:r>
            <a:r>
              <a:rPr lang="ru-RU" dirty="0" err="1">
                <a:latin typeface="Comic Sans MS" pitchFamily="66" charset="0"/>
              </a:rPr>
              <a:t>мозку</a:t>
            </a:r>
            <a:r>
              <a:rPr lang="ru-RU" dirty="0">
                <a:latin typeface="Comic Sans MS" pitchFamily="66" charset="0"/>
              </a:rPr>
              <a:t>. У </a:t>
            </a:r>
            <a:r>
              <a:rPr lang="ru-RU" dirty="0" err="1">
                <a:latin typeface="Comic Sans MS" pitchFamily="66" charset="0"/>
              </a:rPr>
              <a:t>підлітковому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віці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мозкова</a:t>
            </a:r>
            <a:r>
              <a:rPr lang="ru-RU" dirty="0">
                <a:latin typeface="Comic Sans MS" pitchFamily="66" charset="0"/>
              </a:rPr>
              <a:t> тканина </a:t>
            </a:r>
            <a:r>
              <a:rPr lang="ru-RU" dirty="0" err="1">
                <a:latin typeface="Comic Sans MS" pitchFamily="66" charset="0"/>
              </a:rPr>
              <a:t>бідніша</a:t>
            </a:r>
            <a:r>
              <a:rPr lang="ru-RU" dirty="0">
                <a:latin typeface="Comic Sans MS" pitchFamily="66" charset="0"/>
              </a:rPr>
              <a:t> фосфором, </a:t>
            </a:r>
            <a:r>
              <a:rPr lang="ru-RU" dirty="0" err="1">
                <a:latin typeface="Comic Sans MS" pitchFamily="66" charset="0"/>
              </a:rPr>
              <a:t>багатша</a:t>
            </a:r>
            <a:r>
              <a:rPr lang="ru-RU" dirty="0">
                <a:latin typeface="Comic Sans MS" pitchFamily="66" charset="0"/>
              </a:rPr>
              <a:t> водою, </a:t>
            </a:r>
            <a:r>
              <a:rPr lang="ru-RU" dirty="0" err="1">
                <a:latin typeface="Comic Sans MS" pitchFamily="66" charset="0"/>
              </a:rPr>
              <a:t>перебуває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стадії</a:t>
            </a:r>
            <a:r>
              <a:rPr lang="ru-RU" dirty="0">
                <a:latin typeface="Comic Sans MS" pitchFamily="66" charset="0"/>
              </a:rPr>
              <a:t> структурного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функціонального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вдосконалення</a:t>
            </a:r>
            <a:r>
              <a:rPr lang="ru-RU" dirty="0">
                <a:latin typeface="Comic Sans MS" pitchFamily="66" charset="0"/>
              </a:rPr>
              <a:t>, тому алкоголь особливо </a:t>
            </a:r>
            <a:r>
              <a:rPr lang="ru-RU" dirty="0" err="1">
                <a:latin typeface="Comic Sans MS" pitchFamily="66" charset="0"/>
              </a:rPr>
              <a:t>небезпечний</a:t>
            </a:r>
            <a:r>
              <a:rPr lang="ru-RU" dirty="0">
                <a:latin typeface="Comic Sans MS" pitchFamily="66" charset="0"/>
              </a:rPr>
              <a:t> для </a:t>
            </a:r>
            <a:r>
              <a:rPr lang="ru-RU" dirty="0" err="1">
                <a:latin typeface="Comic Sans MS" pitchFamily="66" charset="0"/>
              </a:rPr>
              <a:t>неї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Навіть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однократні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вживання</a:t>
            </a:r>
            <a:r>
              <a:rPr lang="ru-RU" dirty="0">
                <a:latin typeface="Comic Sans MS" pitchFamily="66" charset="0"/>
              </a:rPr>
              <a:t> спиртного </a:t>
            </a:r>
            <a:r>
              <a:rPr lang="ru-RU" dirty="0" err="1">
                <a:latin typeface="Comic Sans MS" pitchFamily="66" charset="0"/>
              </a:rPr>
              <a:t>можуть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мати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самі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серйозні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наслідки</a:t>
            </a:r>
            <a:r>
              <a:rPr lang="ru-RU" dirty="0">
                <a:latin typeface="Comic Sans MS" pitchFamily="66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38008" y="1196752"/>
            <a:ext cx="4505992" cy="2808312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лкоголь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116632"/>
            <a:ext cx="2972516" cy="3960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57241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itchFamily="66" charset="0"/>
              </a:rPr>
              <a:t>При </a:t>
            </a:r>
            <a:r>
              <a:rPr lang="ru-RU" dirty="0" err="1">
                <a:latin typeface="Comic Sans MS" pitchFamily="66" charset="0"/>
              </a:rPr>
              <a:t>систематичних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вживаннях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спиртних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напоїв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жирові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зміни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клітках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печінки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призводять</a:t>
            </a:r>
            <a:r>
              <a:rPr lang="ru-RU" dirty="0">
                <a:latin typeface="Comic Sans MS" pitchFamily="66" charset="0"/>
              </a:rPr>
              <a:t> до </a:t>
            </a:r>
            <a:r>
              <a:rPr lang="ru-RU" dirty="0" err="1">
                <a:latin typeface="Comic Sans MS" pitchFamily="66" charset="0"/>
              </a:rPr>
              <a:t>омертвіння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печінкової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тканини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розвивається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цироз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печінки</a:t>
            </a:r>
            <a:r>
              <a:rPr lang="ru-RU" dirty="0">
                <a:latin typeface="Comic Sans MS" pitchFamily="66" charset="0"/>
              </a:rPr>
              <a:t>, вельми </a:t>
            </a:r>
            <a:r>
              <a:rPr lang="ru-RU" dirty="0" err="1">
                <a:latin typeface="Comic Sans MS" pitchFamily="66" charset="0"/>
              </a:rPr>
              <a:t>грізне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захворювання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майже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завжди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супроводжуюче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хронічний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алкоголізм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Дія</a:t>
            </a:r>
            <a:r>
              <a:rPr lang="ru-RU" dirty="0">
                <a:latin typeface="Comic Sans MS" pitchFamily="66" charset="0"/>
              </a:rPr>
              <a:t> алкоголю на </a:t>
            </a:r>
            <a:r>
              <a:rPr lang="ru-RU" dirty="0" err="1">
                <a:latin typeface="Comic Sans MS" pitchFamily="66" charset="0"/>
              </a:rPr>
              <a:t>печінку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підлітка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ще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більш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руйнівна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оскільки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цей</a:t>
            </a:r>
            <a:r>
              <a:rPr lang="ru-RU" dirty="0">
                <a:latin typeface="Comic Sans MS" pitchFamily="66" charset="0"/>
              </a:rPr>
              <a:t> орган </a:t>
            </a:r>
            <a:r>
              <a:rPr lang="ru-RU" dirty="0" err="1">
                <a:latin typeface="Comic Sans MS" pitchFamily="66" charset="0"/>
              </a:rPr>
              <a:t>перебуває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стадії</a:t>
            </a:r>
            <a:r>
              <a:rPr lang="ru-RU" dirty="0">
                <a:latin typeface="Comic Sans MS" pitchFamily="66" charset="0"/>
              </a:rPr>
              <a:t> структурного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функціонального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формування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Ураження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кліток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печінки</a:t>
            </a:r>
            <a:r>
              <a:rPr lang="ru-RU" dirty="0">
                <a:latin typeface="Comic Sans MS" pitchFamily="66" charset="0"/>
              </a:rPr>
              <a:t> приводить до </a:t>
            </a:r>
            <a:r>
              <a:rPr lang="ru-RU" dirty="0" err="1">
                <a:latin typeface="Comic Sans MS" pitchFamily="66" charset="0"/>
              </a:rPr>
              <a:t>порушення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білкового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вуглецевого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обміну</a:t>
            </a:r>
            <a:r>
              <a:rPr lang="ru-RU" dirty="0">
                <a:latin typeface="Comic Sans MS" pitchFamily="66" charset="0"/>
              </a:rPr>
              <a:t>, синтезу </a:t>
            </a:r>
            <a:r>
              <a:rPr lang="ru-RU" dirty="0" err="1">
                <a:latin typeface="Comic Sans MS" pitchFamily="66" charset="0"/>
              </a:rPr>
              <a:t>вітамінів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ферментів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Спиртні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напої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можна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сказати</a:t>
            </a:r>
            <a:r>
              <a:rPr lang="ru-RU" dirty="0">
                <a:latin typeface="Comic Sans MS" pitchFamily="66" charset="0"/>
              </a:rPr>
              <a:t>, «</a:t>
            </a:r>
            <a:r>
              <a:rPr lang="ru-RU" dirty="0" err="1">
                <a:latin typeface="Comic Sans MS" pitchFamily="66" charset="0"/>
              </a:rPr>
              <a:t>роз‘їдають</a:t>
            </a:r>
            <a:r>
              <a:rPr lang="ru-RU" dirty="0">
                <a:latin typeface="Comic Sans MS" pitchFamily="66" charset="0"/>
              </a:rPr>
              <a:t>» </a:t>
            </a:r>
            <a:r>
              <a:rPr lang="ru-RU" dirty="0" err="1">
                <a:latin typeface="Comic Sans MS" pitchFamily="66" charset="0"/>
              </a:rPr>
              <a:t>слизову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оболонку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стравоходу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шлунка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порушують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секрецію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склад </a:t>
            </a:r>
            <a:r>
              <a:rPr lang="ru-RU" dirty="0" err="1">
                <a:latin typeface="Comic Sans MS" pitchFamily="66" charset="0"/>
              </a:rPr>
              <a:t>шлункового</a:t>
            </a:r>
            <a:r>
              <a:rPr lang="ru-RU" dirty="0">
                <a:latin typeface="Comic Sans MS" pitchFamily="66" charset="0"/>
              </a:rPr>
              <a:t> соку, </a:t>
            </a:r>
            <a:r>
              <a:rPr lang="ru-RU" dirty="0" err="1">
                <a:latin typeface="Comic Sans MS" pitchFamily="66" charset="0"/>
              </a:rPr>
              <a:t>що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утрудняє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процес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травлення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зрештою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несприятливо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позначається</a:t>
            </a:r>
            <a:r>
              <a:rPr lang="ru-RU" dirty="0">
                <a:latin typeface="Comic Sans MS" pitchFamily="66" charset="0"/>
              </a:rPr>
              <a:t> на </a:t>
            </a:r>
            <a:r>
              <a:rPr lang="ru-RU" dirty="0" err="1">
                <a:latin typeface="Comic Sans MS" pitchFamily="66" charset="0"/>
              </a:rPr>
              <a:t>рості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розвитку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підлітка</a:t>
            </a:r>
            <a:r>
              <a:rPr lang="ru-RU" dirty="0">
                <a:latin typeface="Comic Sans MS" pitchFamily="66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4509120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itchFamily="66" charset="0"/>
              </a:rPr>
              <a:t>Таким чином, алкоголь </a:t>
            </a:r>
            <a:r>
              <a:rPr lang="ru-RU" dirty="0" err="1">
                <a:latin typeface="Comic Sans MS" pitchFamily="66" charset="0"/>
              </a:rPr>
              <a:t>ослабляє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організм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гальмує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формування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дозрівання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його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систем, а в </a:t>
            </a:r>
            <a:r>
              <a:rPr lang="ru-RU" dirty="0" err="1">
                <a:latin typeface="Comic Sans MS" pitchFamily="66" charset="0"/>
              </a:rPr>
              <a:t>деяких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випадках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наприклад</a:t>
            </a:r>
            <a:r>
              <a:rPr lang="ru-RU" dirty="0">
                <a:latin typeface="Comic Sans MS" pitchFamily="66" charset="0"/>
              </a:rPr>
              <a:t> при </a:t>
            </a:r>
            <a:r>
              <a:rPr lang="ru-RU" dirty="0" err="1">
                <a:latin typeface="Comic Sans MS" pitchFamily="66" charset="0"/>
              </a:rPr>
              <a:t>зловживанні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зовсім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зупиняє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розвиток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деяких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функцій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вищої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нервової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системи</a:t>
            </a:r>
            <a:r>
              <a:rPr lang="ru-RU" dirty="0">
                <a:latin typeface="Comic Sans MS" pitchFamily="66" charset="0"/>
              </a:rPr>
              <a:t>. Чим </a:t>
            </a:r>
            <a:r>
              <a:rPr lang="ru-RU" dirty="0" err="1">
                <a:latin typeface="Comic Sans MS" pitchFamily="66" charset="0"/>
              </a:rPr>
              <a:t>молодший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організм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тим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згубніше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діє</a:t>
            </a:r>
            <a:r>
              <a:rPr lang="ru-RU" dirty="0">
                <a:latin typeface="Comic Sans MS" pitchFamily="66" charset="0"/>
              </a:rPr>
              <a:t> на </a:t>
            </a:r>
            <a:r>
              <a:rPr lang="ru-RU" dirty="0" err="1">
                <a:latin typeface="Comic Sans MS" pitchFamily="66" charset="0"/>
              </a:rPr>
              <a:t>нього</a:t>
            </a:r>
            <a:r>
              <a:rPr lang="ru-RU" dirty="0">
                <a:latin typeface="Comic Sans MS" pitchFamily="66" charset="0"/>
              </a:rPr>
              <a:t> алкоголь. </a:t>
            </a:r>
            <a:r>
              <a:rPr lang="ru-RU" dirty="0" err="1">
                <a:latin typeface="Comic Sans MS" pitchFamily="66" charset="0"/>
              </a:rPr>
              <a:t>Крім</a:t>
            </a:r>
            <a:r>
              <a:rPr lang="ru-RU" dirty="0">
                <a:latin typeface="Comic Sans MS" pitchFamily="66" charset="0"/>
              </a:rPr>
              <a:t> того, </a:t>
            </a:r>
            <a:r>
              <a:rPr lang="ru-RU" dirty="0" err="1">
                <a:latin typeface="Comic Sans MS" pitchFamily="66" charset="0"/>
              </a:rPr>
              <a:t>вживання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алкогольних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напоїв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підлітками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значно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швидше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ніж</a:t>
            </a:r>
            <a:r>
              <a:rPr lang="ru-RU" dirty="0">
                <a:latin typeface="Comic Sans MS" pitchFamily="66" charset="0"/>
              </a:rPr>
              <a:t> у </a:t>
            </a:r>
            <a:r>
              <a:rPr lang="ru-RU" dirty="0" err="1">
                <a:latin typeface="Comic Sans MS" pitchFamily="66" charset="0"/>
              </a:rPr>
              <a:t>дорослих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веде</a:t>
            </a:r>
            <a:r>
              <a:rPr lang="ru-RU" dirty="0">
                <a:latin typeface="Comic Sans MS" pitchFamily="66" charset="0"/>
              </a:rPr>
              <a:t> до </a:t>
            </a:r>
            <a:r>
              <a:rPr lang="ru-RU" dirty="0" err="1">
                <a:latin typeface="Comic Sans MS" pitchFamily="66" charset="0"/>
              </a:rPr>
              <a:t>формування</a:t>
            </a:r>
            <a:r>
              <a:rPr lang="ru-RU" dirty="0">
                <a:latin typeface="Comic Sans MS" pitchFamily="66" charset="0"/>
              </a:rPr>
              <a:t> у них </a:t>
            </a:r>
            <a:r>
              <a:rPr lang="ru-RU" dirty="0" err="1">
                <a:latin typeface="Comic Sans MS" pitchFamily="66" charset="0"/>
              </a:rPr>
              <a:t>алкоголізму</a:t>
            </a:r>
            <a:r>
              <a:rPr lang="ru-RU" dirty="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0"/>
            <a:ext cx="8784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latin typeface="Comic Sans MS" pitchFamily="66" charset="0"/>
              </a:rPr>
              <a:t>Підлітковий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або</a:t>
            </a:r>
            <a:r>
              <a:rPr lang="ru-RU" dirty="0">
                <a:latin typeface="Comic Sans MS" pitchFamily="66" charset="0"/>
              </a:rPr>
              <a:t> дитячий, </a:t>
            </a:r>
            <a:r>
              <a:rPr lang="ru-RU" dirty="0" err="1">
                <a:latin typeface="Comic Sans MS" pitchFamily="66" charset="0"/>
              </a:rPr>
              <a:t>алкоголізм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мабуть</a:t>
            </a:r>
            <a:r>
              <a:rPr lang="ru-RU" dirty="0">
                <a:latin typeface="Comic Sans MS" pitchFamily="66" charset="0"/>
              </a:rPr>
              <a:t>, один </a:t>
            </a:r>
            <a:r>
              <a:rPr lang="ru-RU" dirty="0" err="1">
                <a:latin typeface="Comic Sans MS" pitchFamily="66" charset="0"/>
              </a:rPr>
              <a:t>з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найстрашніших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видів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алкоголізму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Ні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його</a:t>
            </a:r>
            <a:r>
              <a:rPr lang="ru-RU" dirty="0">
                <a:latin typeface="Comic Sans MS" pitchFamily="66" charset="0"/>
              </a:rPr>
              <a:t> не </a:t>
            </a:r>
            <a:r>
              <a:rPr lang="ru-RU" dirty="0" err="1">
                <a:latin typeface="Comic Sans MS" pitchFamily="66" charset="0"/>
              </a:rPr>
              <a:t>можна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порівняти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алкоголізмом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безпробудного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п’яниці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якому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вистачає</a:t>
            </a:r>
            <a:r>
              <a:rPr lang="ru-RU" dirty="0">
                <a:latin typeface="Comic Sans MS" pitchFamily="66" charset="0"/>
              </a:rPr>
              <a:t> чарки для </a:t>
            </a:r>
            <a:r>
              <a:rPr lang="ru-RU" dirty="0" err="1">
                <a:latin typeface="Comic Sans MS" pitchFamily="66" charset="0"/>
              </a:rPr>
              <a:t>кількагодинного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перебування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стані</a:t>
            </a:r>
            <a:r>
              <a:rPr lang="ru-RU" dirty="0">
                <a:latin typeface="Comic Sans MS" pitchFamily="66" charset="0"/>
              </a:rPr>
              <a:t> «</a:t>
            </a:r>
            <a:r>
              <a:rPr lang="ru-RU" dirty="0" err="1">
                <a:latin typeface="Comic Sans MS" pitchFamily="66" charset="0"/>
              </a:rPr>
              <a:t>невагомості</a:t>
            </a:r>
            <a:r>
              <a:rPr lang="ru-RU" dirty="0">
                <a:latin typeface="Comic Sans MS" pitchFamily="66" charset="0"/>
              </a:rPr>
              <a:t>». </a:t>
            </a:r>
            <a:r>
              <a:rPr lang="ru-RU" dirty="0" err="1">
                <a:latin typeface="Comic Sans MS" pitchFamily="66" charset="0"/>
              </a:rPr>
              <a:t>Проте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саме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він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стає</a:t>
            </a:r>
            <a:r>
              <a:rPr lang="ru-RU" dirty="0">
                <a:latin typeface="Comic Sans MS" pitchFamily="66" charset="0"/>
              </a:rPr>
              <a:t> причиною </a:t>
            </a:r>
            <a:r>
              <a:rPr lang="ru-RU" dirty="0" err="1">
                <a:latin typeface="Comic Sans MS" pitchFamily="66" charset="0"/>
              </a:rPr>
              <a:t>перетворення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здорової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дитини</a:t>
            </a:r>
            <a:r>
              <a:rPr lang="ru-RU" dirty="0">
                <a:latin typeface="Comic Sans MS" pitchFamily="66" charset="0"/>
              </a:rPr>
              <a:t> на </a:t>
            </a:r>
            <a:r>
              <a:rPr lang="ru-RU" dirty="0" err="1">
                <a:latin typeface="Comic Sans MS" pitchFamily="66" charset="0"/>
              </a:rPr>
              <a:t>дегенерата</a:t>
            </a:r>
            <a:r>
              <a:rPr lang="ru-RU" dirty="0">
                <a:latin typeface="Comic Sans MS" pitchFamily="66" charset="0"/>
              </a:rPr>
              <a:t>. Для </a:t>
            </a:r>
            <a:r>
              <a:rPr lang="ru-RU" dirty="0" err="1">
                <a:latin typeface="Comic Sans MS" pitchFamily="66" charset="0"/>
              </a:rPr>
              <a:t>підліткового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організму</a:t>
            </a:r>
            <a:r>
              <a:rPr lang="ru-RU" dirty="0">
                <a:latin typeface="Comic Sans MS" pitchFamily="66" charset="0"/>
              </a:rPr>
              <a:t> не </a:t>
            </a:r>
            <a:r>
              <a:rPr lang="ru-RU" dirty="0" err="1">
                <a:latin typeface="Comic Sans MS" pitchFamily="66" charset="0"/>
              </a:rPr>
              <a:t>існує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поняття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нешкідливого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вживання</a:t>
            </a:r>
            <a:r>
              <a:rPr lang="ru-RU" dirty="0">
                <a:latin typeface="Comic Sans MS" pitchFamily="66" charset="0"/>
              </a:rPr>
              <a:t> алкоголю. Алкоголь </a:t>
            </a:r>
            <a:r>
              <a:rPr lang="ru-RU" dirty="0" err="1">
                <a:latin typeface="Comic Sans MS" pitchFamily="66" charset="0"/>
              </a:rPr>
              <a:t>дуже</a:t>
            </a:r>
            <a:r>
              <a:rPr lang="ru-RU" dirty="0">
                <a:latin typeface="Comic Sans MS" pitchFamily="66" charset="0"/>
              </a:rPr>
              <a:t> грубо </a:t>
            </a:r>
            <a:r>
              <a:rPr lang="ru-RU" dirty="0" err="1">
                <a:latin typeface="Comic Sans MS" pitchFamily="66" charset="0"/>
              </a:rPr>
              <a:t>втручається</a:t>
            </a:r>
            <a:r>
              <a:rPr lang="ru-RU" dirty="0">
                <a:latin typeface="Comic Sans MS" pitchFamily="66" charset="0"/>
              </a:rPr>
              <a:t> в </a:t>
            </a:r>
            <a:r>
              <a:rPr lang="ru-RU" dirty="0" err="1">
                <a:latin typeface="Comic Sans MS" pitchFamily="66" charset="0"/>
              </a:rPr>
              <a:t>процес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становлення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несформованого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підліткового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організму</a:t>
            </a:r>
            <a:r>
              <a:rPr lang="ru-RU" dirty="0">
                <a:latin typeface="Comic Sans MS" pitchFamily="66" charset="0"/>
              </a:rPr>
              <a:t> та </a:t>
            </a:r>
            <a:r>
              <a:rPr lang="ru-RU" dirty="0" err="1">
                <a:latin typeface="Comic Sans MS" pitchFamily="66" charset="0"/>
              </a:rPr>
              <a:t>завжди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якоюсь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мірою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деформує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особистість</a:t>
            </a:r>
            <a:r>
              <a:rPr lang="ru-RU" dirty="0">
                <a:latin typeface="Comic Sans MS" pitchFamily="66" charset="0"/>
              </a:rPr>
              <a:t>. А тому </a:t>
            </a:r>
            <a:r>
              <a:rPr lang="ru-RU" dirty="0" err="1">
                <a:latin typeface="Comic Sans MS" pitchFamily="66" charset="0"/>
              </a:rPr>
              <a:t>будь-яке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вживання</a:t>
            </a:r>
            <a:r>
              <a:rPr lang="ru-RU" dirty="0">
                <a:latin typeface="Comic Sans MS" pitchFamily="66" charset="0"/>
              </a:rPr>
              <a:t> спиртного в </a:t>
            </a:r>
            <a:r>
              <a:rPr lang="ru-RU" dirty="0" err="1">
                <a:latin typeface="Comic Sans MS" pitchFamily="66" charset="0"/>
              </a:rPr>
              <a:t>підлітковому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віці</a:t>
            </a:r>
            <a:r>
              <a:rPr lang="ru-RU" dirty="0">
                <a:latin typeface="Comic Sans MS" pitchFamily="66" charset="0"/>
              </a:rPr>
              <a:t> – </a:t>
            </a:r>
            <a:r>
              <a:rPr lang="ru-RU" dirty="0" err="1">
                <a:latin typeface="Comic Sans MS" pitchFamily="66" charset="0"/>
              </a:rPr>
              <a:t>зловживання</a:t>
            </a:r>
            <a:r>
              <a:rPr lang="ru-RU" dirty="0">
                <a:latin typeface="Comic Sans MS" pitchFamily="66" charset="0"/>
              </a:rPr>
              <a:t>!</a:t>
            </a:r>
          </a:p>
        </p:txBody>
      </p:sp>
      <p:pic>
        <p:nvPicPr>
          <p:cNvPr id="3" name="Рисунок 2" descr="ec74383ecb_1227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708920"/>
            <a:ext cx="5493480" cy="3528392"/>
          </a:xfrm>
          <a:prstGeom prst="rect">
            <a:avLst/>
          </a:prstGeo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8864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>
                <a:latin typeface="Comic Sans MS" pitchFamily="66" charset="0"/>
              </a:rPr>
              <a:t>Статистика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764704"/>
            <a:ext cx="82809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itchFamily="66" charset="0"/>
              </a:rPr>
              <a:t>На жаль, </a:t>
            </a:r>
            <a:r>
              <a:rPr lang="ru-RU" dirty="0" err="1">
                <a:latin typeface="Comic Sans MS" pitchFamily="66" charset="0"/>
              </a:rPr>
              <a:t>сьогодні</a:t>
            </a:r>
            <a:r>
              <a:rPr lang="ru-RU" dirty="0">
                <a:latin typeface="Comic Sans MS" pitchFamily="66" charset="0"/>
              </a:rPr>
              <a:t> стало великою </a:t>
            </a:r>
            <a:r>
              <a:rPr lang="ru-RU" dirty="0" err="1">
                <a:latin typeface="Comic Sans MS" pitchFamily="66" charset="0"/>
              </a:rPr>
              <a:t>рідкістю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побачити</a:t>
            </a:r>
            <a:r>
              <a:rPr lang="ru-RU" dirty="0">
                <a:latin typeface="Comic Sans MS" pitchFamily="66" charset="0"/>
              </a:rPr>
              <a:t> на </a:t>
            </a:r>
            <a:r>
              <a:rPr lang="ru-RU" dirty="0" err="1">
                <a:latin typeface="Comic Sans MS" pitchFamily="66" charset="0"/>
              </a:rPr>
              <a:t>вулиці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компанію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молодих</a:t>
            </a:r>
            <a:r>
              <a:rPr lang="ru-RU" dirty="0">
                <a:latin typeface="Comic Sans MS" pitchFamily="66" charset="0"/>
              </a:rPr>
              <a:t> людей, </a:t>
            </a:r>
            <a:r>
              <a:rPr lang="ru-RU" dirty="0" err="1">
                <a:latin typeface="Comic Sans MS" pitchFamily="66" charset="0"/>
              </a:rPr>
              <a:t>що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відпочивають</a:t>
            </a:r>
            <a:r>
              <a:rPr lang="ru-RU" dirty="0">
                <a:latin typeface="Comic Sans MS" pitchFamily="66" charset="0"/>
              </a:rPr>
              <a:t> в парку, на лавочках, </a:t>
            </a:r>
            <a:r>
              <a:rPr lang="ru-RU" dirty="0" err="1">
                <a:latin typeface="Comic Sans MS" pitchFamily="66" charset="0"/>
              </a:rPr>
              <a:t>прогулюються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містом</a:t>
            </a:r>
            <a:r>
              <a:rPr lang="ru-RU" dirty="0">
                <a:latin typeface="Comic Sans MS" pitchFamily="66" charset="0"/>
              </a:rPr>
              <a:t> та не </a:t>
            </a:r>
            <a:r>
              <a:rPr lang="ru-RU" dirty="0" err="1">
                <a:latin typeface="Comic Sans MS" pitchFamily="66" charset="0"/>
              </a:rPr>
              <a:t>п’ють</a:t>
            </a:r>
            <a:r>
              <a:rPr lang="ru-RU" dirty="0">
                <a:latin typeface="Comic Sans MS" pitchFamily="66" charset="0"/>
              </a:rPr>
              <a:t> пиво </a:t>
            </a:r>
            <a:r>
              <a:rPr lang="ru-RU" dirty="0" err="1">
                <a:latin typeface="Comic Sans MS" pitchFamily="66" charset="0"/>
              </a:rPr>
              <a:t>чи</a:t>
            </a:r>
            <a:r>
              <a:rPr lang="ru-RU" dirty="0">
                <a:latin typeface="Comic Sans MS" pitchFamily="66" charset="0"/>
              </a:rPr>
              <a:t> «</a:t>
            </a:r>
            <a:r>
              <a:rPr lang="ru-RU" dirty="0" err="1">
                <a:latin typeface="Comic Sans MS" pitchFamily="66" charset="0"/>
              </a:rPr>
              <a:t>слабоалкоголку</a:t>
            </a:r>
            <a:r>
              <a:rPr lang="ru-RU" dirty="0">
                <a:latin typeface="Comic Sans MS" pitchFamily="66" charset="0"/>
              </a:rPr>
              <a:t>». За </a:t>
            </a:r>
            <a:r>
              <a:rPr lang="ru-RU" dirty="0" err="1">
                <a:latin typeface="Comic Sans MS" pitchFamily="66" charset="0"/>
              </a:rPr>
              <a:t>даними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Всесвітньої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організації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охорони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здоров’я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Україна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посідає</a:t>
            </a:r>
            <a:r>
              <a:rPr lang="ru-RU" dirty="0">
                <a:latin typeface="Comic Sans MS" pitchFamily="66" charset="0"/>
              </a:rPr>
              <a:t> 1! </a:t>
            </a:r>
            <a:r>
              <a:rPr lang="ru-RU" dirty="0" err="1">
                <a:latin typeface="Comic Sans MS" pitchFamily="66" charset="0"/>
              </a:rPr>
              <a:t>місце</a:t>
            </a:r>
            <a:r>
              <a:rPr lang="ru-RU" dirty="0">
                <a:latin typeface="Comic Sans MS" pitchFamily="66" charset="0"/>
              </a:rPr>
              <a:t> за масштабами </a:t>
            </a:r>
            <a:r>
              <a:rPr lang="ru-RU" dirty="0" err="1">
                <a:latin typeface="Comic Sans MS" pitchFamily="66" charset="0"/>
              </a:rPr>
              <a:t>розвитку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підліткового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алкоголізму</a:t>
            </a:r>
            <a:r>
              <a:rPr lang="ru-RU" dirty="0">
                <a:latin typeface="Comic Sans MS" pitchFamily="66" charset="0"/>
              </a:rPr>
              <a:t>. У рамках </a:t>
            </a:r>
            <a:r>
              <a:rPr lang="ru-RU" dirty="0" err="1">
                <a:latin typeface="Comic Sans MS" pitchFamily="66" charset="0"/>
              </a:rPr>
              <a:t>дослідження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науковці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опитали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понад</a:t>
            </a:r>
            <a:r>
              <a:rPr lang="ru-RU" dirty="0">
                <a:latin typeface="Comic Sans MS" pitchFamily="66" charset="0"/>
              </a:rPr>
              <a:t> 200 </a:t>
            </a:r>
            <a:r>
              <a:rPr lang="ru-RU" dirty="0" err="1">
                <a:latin typeface="Comic Sans MS" pitchFamily="66" charset="0"/>
              </a:rPr>
              <a:t>тисяч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учнів</a:t>
            </a:r>
            <a:r>
              <a:rPr lang="ru-RU" dirty="0">
                <a:latin typeface="Comic Sans MS" pitchFamily="66" charset="0"/>
              </a:rPr>
              <a:t> 5-го, 8-го та 10-го </a:t>
            </a:r>
            <a:r>
              <a:rPr lang="ru-RU" dirty="0" err="1">
                <a:latin typeface="Comic Sans MS" pitchFamily="66" charset="0"/>
              </a:rPr>
              <a:t>класів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із</a:t>
            </a:r>
            <a:r>
              <a:rPr lang="ru-RU" dirty="0">
                <a:latin typeface="Comic Sans MS" pitchFamily="66" charset="0"/>
              </a:rPr>
              <a:t> 41-ї </a:t>
            </a:r>
            <a:r>
              <a:rPr lang="ru-RU" dirty="0" err="1">
                <a:latin typeface="Comic Sans MS" pitchFamily="66" charset="0"/>
              </a:rPr>
              <a:t>країни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світу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Виявляється</a:t>
            </a:r>
            <a:r>
              <a:rPr lang="ru-RU" dirty="0">
                <a:latin typeface="Comic Sans MS" pitchFamily="66" charset="0"/>
              </a:rPr>
              <a:t>, в </a:t>
            </a:r>
            <a:r>
              <a:rPr lang="ru-RU" dirty="0" err="1">
                <a:latin typeface="Comic Sans MS" pitchFamily="66" charset="0"/>
              </a:rPr>
              <a:t>нашій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країні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кількість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школярів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що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вживають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алкогольні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напої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принаймні</a:t>
            </a:r>
            <a:r>
              <a:rPr lang="ru-RU" dirty="0">
                <a:latin typeface="Comic Sans MS" pitchFamily="66" charset="0"/>
              </a:rPr>
              <a:t> раз на </a:t>
            </a:r>
            <a:r>
              <a:rPr lang="ru-RU" dirty="0" err="1">
                <a:latin typeface="Comic Sans MS" pitchFamily="66" charset="0"/>
              </a:rPr>
              <a:t>місяць</a:t>
            </a:r>
            <a:r>
              <a:rPr lang="ru-RU" dirty="0">
                <a:latin typeface="Comic Sans MS" pitchFamily="66" charset="0"/>
              </a:rPr>
              <a:t>, </a:t>
            </a:r>
            <a:r>
              <a:rPr lang="ru-RU" dirty="0" err="1">
                <a:latin typeface="Comic Sans MS" pitchFamily="66" charset="0"/>
              </a:rPr>
              <a:t>сягає</a:t>
            </a:r>
            <a:r>
              <a:rPr lang="ru-RU" dirty="0">
                <a:latin typeface="Comic Sans MS" pitchFamily="66" charset="0"/>
              </a:rPr>
              <a:t> 40 </a:t>
            </a:r>
            <a:r>
              <a:rPr lang="ru-RU" dirty="0" err="1">
                <a:latin typeface="Comic Sans MS" pitchFamily="66" charset="0"/>
              </a:rPr>
              <a:t>відсотків</a:t>
            </a:r>
            <a:r>
              <a:rPr lang="ru-RU" dirty="0">
                <a:latin typeface="Comic Sans MS" pitchFamily="66" charset="0"/>
              </a:rPr>
              <a:t>! На другому </a:t>
            </a:r>
            <a:r>
              <a:rPr lang="ru-RU" dirty="0" err="1">
                <a:latin typeface="Comic Sans MS" pitchFamily="66" charset="0"/>
              </a:rPr>
              <a:t>опинилися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молоді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ізраїльтяни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</a:t>
            </a:r>
            <a:r>
              <a:rPr lang="ru-RU" dirty="0">
                <a:latin typeface="Comic Sans MS" pitchFamily="66" charset="0"/>
              </a:rPr>
              <a:t> 28 </a:t>
            </a:r>
            <a:r>
              <a:rPr lang="ru-RU" dirty="0" err="1">
                <a:latin typeface="Comic Sans MS" pitchFamily="66" charset="0"/>
              </a:rPr>
              <a:t>відсотками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любителів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алкогольних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напоїв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Третє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місце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посіла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Чехія</a:t>
            </a:r>
            <a:r>
              <a:rPr lang="ru-RU" dirty="0">
                <a:latin typeface="Comic Sans MS" pitchFamily="66" charset="0"/>
              </a:rPr>
              <a:t>. </a:t>
            </a:r>
            <a:r>
              <a:rPr lang="ru-RU" dirty="0" err="1">
                <a:latin typeface="Comic Sans MS" pitchFamily="66" charset="0"/>
              </a:rPr>
              <a:t>Російські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школярі</a:t>
            </a:r>
            <a:r>
              <a:rPr lang="ru-RU" dirty="0">
                <a:latin typeface="Comic Sans MS" pitchFamily="66" charset="0"/>
              </a:rPr>
              <a:t> та </a:t>
            </a:r>
            <a:r>
              <a:rPr lang="ru-RU" dirty="0" err="1">
                <a:latin typeface="Comic Sans MS" pitchFamily="66" charset="0"/>
              </a:rPr>
              <a:t>підлітки</a:t>
            </a:r>
            <a:r>
              <a:rPr lang="ru-RU" dirty="0">
                <a:latin typeface="Comic Sans MS" pitchFamily="66" charset="0"/>
              </a:rPr>
              <a:t> </a:t>
            </a:r>
            <a:r>
              <a:rPr lang="ru-RU" dirty="0" err="1">
                <a:latin typeface="Comic Sans MS" pitchFamily="66" charset="0"/>
              </a:rPr>
              <a:t>зайняли</a:t>
            </a:r>
            <a:r>
              <a:rPr lang="ru-RU" dirty="0">
                <a:latin typeface="Comic Sans MS" pitchFamily="66" charset="0"/>
              </a:rPr>
              <a:t> 15 </a:t>
            </a:r>
            <a:r>
              <a:rPr lang="ru-RU" dirty="0" err="1">
                <a:latin typeface="Comic Sans MS" pitchFamily="66" charset="0"/>
              </a:rPr>
              <a:t>сходинку</a:t>
            </a:r>
            <a:r>
              <a:rPr lang="ru-RU" dirty="0">
                <a:latin typeface="Comic Sans MS" pitchFamily="66" charset="0"/>
              </a:rPr>
              <a:t>, а </a:t>
            </a:r>
            <a:r>
              <a:rPr lang="ru-RU" dirty="0" err="1">
                <a:latin typeface="Comic Sans MS" pitchFamily="66" charset="0"/>
              </a:rPr>
              <a:t>замикає</a:t>
            </a:r>
            <a:r>
              <a:rPr lang="ru-RU" dirty="0">
                <a:latin typeface="Comic Sans MS" pitchFamily="66" charset="0"/>
              </a:rPr>
              <a:t> список </a:t>
            </a:r>
            <a:r>
              <a:rPr lang="ru-RU" dirty="0" err="1">
                <a:latin typeface="Comic Sans MS" pitchFamily="66" charset="0"/>
              </a:rPr>
              <a:t>Ісландія</a:t>
            </a:r>
            <a:r>
              <a:rPr lang="ru-RU" dirty="0">
                <a:latin typeface="Comic Sans MS" pitchFamily="66" charset="0"/>
              </a:rPr>
              <a:t> та </a:t>
            </a:r>
            <a:r>
              <a:rPr lang="ru-RU" dirty="0" err="1">
                <a:latin typeface="Comic Sans MS" pitchFamily="66" charset="0"/>
              </a:rPr>
              <a:t>Ірландія</a:t>
            </a:r>
            <a:r>
              <a:rPr lang="ru-RU" dirty="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131</TotalTime>
  <Words>795</Words>
  <Application>Microsoft Office PowerPoint</Application>
  <PresentationFormat>Экран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Вплив алкоголю на здоров’я підлітка</vt:lpstr>
      <vt:lpstr>Що ж насправді представляє собою алкоголь?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Вплив алкоголю на здоров’я підлітка</dc:title>
  <dc:creator>Admin</dc:creator>
  <cp:lastModifiedBy>Admin</cp:lastModifiedBy>
  <cp:revision>14</cp:revision>
  <dcterms:created xsi:type="dcterms:W3CDTF">2013-02-02T16:55:29Z</dcterms:created>
  <dcterms:modified xsi:type="dcterms:W3CDTF">2014-06-02T13:24:39Z</dcterms:modified>
</cp:coreProperties>
</file>