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1" r:id="rId5"/>
    <p:sldId id="259" r:id="rId6"/>
    <p:sldId id="263" r:id="rId7"/>
    <p:sldId id="257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5" autoAdjust="0"/>
    <p:restoredTop sz="97436" autoAdjust="0"/>
  </p:normalViewPr>
  <p:slideViewPr>
    <p:cSldViewPr>
      <p:cViewPr varScale="1">
        <p:scale>
          <a:sx n="57" d="100"/>
          <a:sy n="57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AA034-FDFC-4FB0-9D0F-2440DFFFB0BC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FE4B7-98B7-4390-BA2C-1651B0624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20688" y="0"/>
            <a:ext cx="12529392" cy="5616624"/>
          </a:xfrm>
        </p:spPr>
        <p:txBody>
          <a:bodyPr>
            <a:normAutofit/>
          </a:bodyPr>
          <a:lstStyle/>
          <a:p>
            <a:r>
              <a:rPr lang="uk-UA" sz="5400" b="1" i="1" u="sng" dirty="0" smtClean="0">
                <a:latin typeface="Georgia" pitchFamily="18" charset="0"/>
              </a:rPr>
              <a:t>Презентація</a:t>
            </a:r>
            <a:br>
              <a:rPr lang="uk-UA" sz="5400" b="1" i="1" u="sng" dirty="0" smtClean="0">
                <a:latin typeface="Georgia" pitchFamily="18" charset="0"/>
              </a:rPr>
            </a:br>
            <a:r>
              <a:rPr lang="uk-UA" sz="5400" b="1" i="1" u="sng" dirty="0" smtClean="0">
                <a:latin typeface="Georgia" pitchFamily="18" charset="0"/>
              </a:rPr>
              <a:t>учениці 10 класу</a:t>
            </a:r>
            <a:br>
              <a:rPr lang="uk-UA" sz="5400" b="1" i="1" u="sng" dirty="0" smtClean="0">
                <a:latin typeface="Georgia" pitchFamily="18" charset="0"/>
              </a:rPr>
            </a:br>
            <a:r>
              <a:rPr lang="uk-UA" sz="5400" b="1" i="1" u="sng" dirty="0" err="1" smtClean="0">
                <a:latin typeface="Georgia" pitchFamily="18" charset="0"/>
              </a:rPr>
              <a:t>Булахівської</a:t>
            </a:r>
            <a:r>
              <a:rPr lang="uk-UA" sz="5400" b="1" i="1" u="sng" dirty="0" smtClean="0">
                <a:latin typeface="Georgia" pitchFamily="18" charset="0"/>
              </a:rPr>
              <a:t> ЗШ </a:t>
            </a:r>
            <a:r>
              <a:rPr lang="en-US" sz="5400" b="1" i="1" u="sng" dirty="0" smtClean="0">
                <a:latin typeface="Georgia" pitchFamily="18" charset="0"/>
              </a:rPr>
              <a:t>I-III </a:t>
            </a:r>
            <a:r>
              <a:rPr lang="uk-UA" sz="5400" b="1" i="1" u="sng" dirty="0" smtClean="0">
                <a:latin typeface="Georgia" pitchFamily="18" charset="0"/>
              </a:rPr>
              <a:t>ст.</a:t>
            </a:r>
            <a:br>
              <a:rPr lang="uk-UA" sz="5400" b="1" i="1" u="sng" dirty="0" smtClean="0">
                <a:latin typeface="Georgia" pitchFamily="18" charset="0"/>
              </a:rPr>
            </a:br>
            <a:r>
              <a:rPr lang="uk-UA" sz="5400" b="1" i="1" u="sng" dirty="0" smtClean="0">
                <a:latin typeface="Georgia" pitchFamily="18" charset="0"/>
              </a:rPr>
              <a:t>Кондрачук Олени</a:t>
            </a:r>
            <a:endParaRPr lang="ru-RU" sz="5400" b="1" i="1" u="sng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28660" y="0"/>
            <a:ext cx="9753600" cy="73152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501122" cy="6215106"/>
          </a:xfrm>
        </p:spPr>
        <p:txBody>
          <a:bodyPr>
            <a:normAutofit/>
          </a:bodyPr>
          <a:lstStyle/>
          <a:p>
            <a:r>
              <a:rPr lang="ru-RU" sz="3600" b="1" i="1" u="sng" dirty="0" smtClean="0">
                <a:solidFill>
                  <a:schemeClr val="tx1"/>
                </a:solidFill>
              </a:rPr>
              <a:t>По </a:t>
            </a:r>
            <a:r>
              <a:rPr lang="ru-RU" sz="3600" b="1" i="1" u="sng" dirty="0" err="1" smtClean="0">
                <a:solidFill>
                  <a:schemeClr val="tx1"/>
                </a:solidFill>
              </a:rPr>
              <a:t>хімічній</a:t>
            </a:r>
            <a:r>
              <a:rPr lang="ru-RU" sz="3600" b="1" i="1" u="sng" dirty="0" smtClean="0">
                <a:solidFill>
                  <a:schemeClr val="tx1"/>
                </a:solidFill>
              </a:rPr>
              <a:t> </a:t>
            </a:r>
            <a:r>
              <a:rPr lang="ru-RU" sz="3600" b="1" i="1" u="sng" dirty="0" err="1" smtClean="0">
                <a:solidFill>
                  <a:schemeClr val="tx1"/>
                </a:solidFill>
              </a:rPr>
              <a:t>будові</a:t>
            </a:r>
            <a:r>
              <a:rPr lang="ru-RU" sz="3600" b="1" i="1" u="sng" dirty="0" smtClean="0">
                <a:solidFill>
                  <a:schemeClr val="tx1"/>
                </a:solidFill>
              </a:rPr>
              <a:t> </a:t>
            </a:r>
            <a:r>
              <a:rPr lang="ru-RU" sz="3600" b="1" i="1" u="sng" dirty="0" err="1" smtClean="0">
                <a:solidFill>
                  <a:schemeClr val="tx1"/>
                </a:solidFill>
              </a:rPr>
              <a:t>гормони</a:t>
            </a:r>
            <a:r>
              <a:rPr lang="ru-RU" sz="3600" b="1" i="1" u="sng" dirty="0" smtClean="0">
                <a:solidFill>
                  <a:schemeClr val="tx1"/>
                </a:solidFill>
              </a:rPr>
              <a:t> </a:t>
            </a:r>
            <a:r>
              <a:rPr lang="ru-RU" sz="3600" b="1" i="1" u="sng" dirty="0" err="1" smtClean="0">
                <a:solidFill>
                  <a:schemeClr val="tx1"/>
                </a:solidFill>
              </a:rPr>
              <a:t>поділяють</a:t>
            </a:r>
            <a:r>
              <a:rPr lang="ru-RU" sz="3600" b="1" i="1" u="sng" dirty="0" smtClean="0">
                <a:solidFill>
                  <a:schemeClr val="tx1"/>
                </a:solidFill>
              </a:rPr>
              <a:t> на</a:t>
            </a:r>
            <a:r>
              <a:rPr lang="ru-RU" sz="3600" b="1" i="1" u="sng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600" dirty="0" smtClean="0"/>
              <a:t>  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Стероїдні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стероїди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Гормони</a:t>
            </a:r>
            <a:r>
              <a:rPr lang="ru-RU" dirty="0" smtClean="0">
                <a:solidFill>
                  <a:schemeClr val="tx1"/>
                </a:solidFill>
              </a:rPr>
              <a:t> –</a:t>
            </a:r>
            <a:r>
              <a:rPr lang="ru-RU" dirty="0" err="1" smtClean="0">
                <a:solidFill>
                  <a:schemeClr val="tx1"/>
                </a:solidFill>
              </a:rPr>
              <a:t>залишки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амінокислот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bg1"/>
                </a:solidFill>
              </a:rPr>
              <a:t>3. </a:t>
            </a:r>
            <a:r>
              <a:rPr lang="ru-RU" dirty="0" err="1" smtClean="0">
                <a:solidFill>
                  <a:schemeClr val="tx1"/>
                </a:solidFill>
              </a:rPr>
              <a:t>Пептидні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bg1"/>
                </a:solidFill>
              </a:rPr>
              <a:t>4. </a:t>
            </a:r>
            <a:r>
              <a:rPr lang="ru-RU" dirty="0" err="1" smtClean="0">
                <a:solidFill>
                  <a:schemeClr val="tx1"/>
                </a:solidFill>
              </a:rPr>
              <a:t>Білкові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000892" cy="221457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З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їх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допомогою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здійснюється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координація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правильне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функціунування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всіх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органів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систем живого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організму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sz="3200" b="1" i="1" u="sng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643998" cy="135732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ru-RU" b="1" i="1" u="sng" dirty="0" err="1" smtClean="0">
                <a:solidFill>
                  <a:schemeClr val="tx1"/>
                </a:solidFill>
              </a:rPr>
              <a:t>Гормони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відіграють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важливу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біологічну</a:t>
            </a:r>
            <a:r>
              <a:rPr lang="ru-RU" b="1" i="1" u="sng" dirty="0" smtClean="0">
                <a:solidFill>
                  <a:schemeClr val="tx1"/>
                </a:solidFill>
              </a:rPr>
              <a:t> роль:</a:t>
            </a:r>
            <a:endParaRPr lang="ru-RU" b="1" i="1" u="sng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4000504"/>
            <a:ext cx="614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ru-RU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i="1" u="sng" dirty="0" err="1" smtClean="0">
                <a:latin typeface="Georgia" pitchFamily="18" charset="0"/>
              </a:rPr>
              <a:t>Гормони</a:t>
            </a:r>
            <a:endParaRPr lang="ru-RU" sz="6000" b="1" i="1" u="sng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192" y="1214422"/>
            <a:ext cx="8286808" cy="3457599"/>
          </a:xfrm>
          <a:ln w="5715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>
            <a:bevelT w="82550" h="44450" prst="angle"/>
            <a:bevelB w="82550" h="44450" prst="angle"/>
            <a:extrusionClr>
              <a:schemeClr val="bg1"/>
            </a:extrusionClr>
            <a:contourClr>
              <a:schemeClr val="bg1"/>
            </a:contourClr>
          </a:sp3d>
        </p:spPr>
        <p:txBody>
          <a:bodyPr>
            <a:noAutofit/>
          </a:bodyPr>
          <a:lstStyle/>
          <a:p>
            <a:r>
              <a:rPr lang="ru-RU" sz="4000" b="1" i="1" u="sng" dirty="0" err="1" smtClean="0">
                <a:latin typeface="Georgia" pitchFamily="18" charset="0"/>
              </a:rPr>
              <a:t>Гормони</a:t>
            </a:r>
            <a:r>
              <a:rPr lang="ru-RU" sz="4000" b="1" i="1" u="sng" dirty="0" smtClean="0">
                <a:latin typeface="Georgia" pitchFamily="18" charset="0"/>
              </a:rPr>
              <a:t> </a:t>
            </a:r>
            <a:r>
              <a:rPr lang="ru-RU" sz="4000" dirty="0" smtClean="0"/>
              <a:t>–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органічні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речовини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виділяються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залозами</a:t>
            </a:r>
            <a:r>
              <a:rPr lang="ru-RU" sz="4000" dirty="0" smtClean="0"/>
              <a:t> </a:t>
            </a:r>
            <a:r>
              <a:rPr lang="ru-RU" sz="4000" dirty="0" err="1" smtClean="0"/>
              <a:t>внутрішньої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секреції</a:t>
            </a:r>
            <a:r>
              <a:rPr lang="ru-RU" sz="4000" dirty="0" smtClean="0"/>
              <a:t> і </a:t>
            </a:r>
            <a:r>
              <a:rPr lang="ru-RU" sz="4000" dirty="0" err="1" smtClean="0"/>
              <a:t>є</a:t>
            </a:r>
            <a:r>
              <a:rPr lang="ru-RU" sz="4000" dirty="0" smtClean="0"/>
              <a:t> </a:t>
            </a:r>
            <a:r>
              <a:rPr lang="ru-RU" sz="4000" dirty="0" err="1" smtClean="0"/>
              <a:t>ргуляторами</a:t>
            </a:r>
            <a:r>
              <a:rPr lang="ru-RU" sz="4000" dirty="0" smtClean="0"/>
              <a:t> </a:t>
            </a:r>
            <a:r>
              <a:rPr lang="ru-RU" sz="4000" dirty="0" err="1" smtClean="0"/>
              <a:t>найважливіших</a:t>
            </a:r>
            <a:r>
              <a:rPr lang="ru-RU" sz="4000" dirty="0" smtClean="0"/>
              <a:t> </a:t>
            </a:r>
            <a:r>
              <a:rPr lang="ru-RU" sz="4000" dirty="0" err="1" smtClean="0"/>
              <a:t>функцій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організму</a:t>
            </a:r>
            <a:r>
              <a:rPr lang="ru-RU" sz="4000" dirty="0" smtClean="0"/>
              <a:t> </a:t>
            </a:r>
            <a:r>
              <a:rPr lang="ru-RU" sz="4000" dirty="0" err="1" smtClean="0"/>
              <a:t>людини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тварин:обміну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речовин</a:t>
            </a:r>
            <a:r>
              <a:rPr lang="ru-RU" sz="4000" dirty="0" smtClean="0"/>
              <a:t>, росту, </a:t>
            </a:r>
            <a:r>
              <a:rPr lang="ru-RU" sz="4000" dirty="0" err="1" smtClean="0"/>
              <a:t>статевого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розвитку</a:t>
            </a:r>
            <a:r>
              <a:rPr lang="ru-RU" sz="4000" dirty="0" smtClean="0"/>
              <a:t>, </a:t>
            </a:r>
            <a:r>
              <a:rPr lang="ru-RU" sz="4000" dirty="0" err="1" smtClean="0"/>
              <a:t>размноження</a:t>
            </a:r>
            <a:r>
              <a:rPr lang="ru-RU" sz="4000" dirty="0" smtClean="0"/>
              <a:t> </a:t>
            </a:r>
            <a:r>
              <a:rPr lang="ru-RU" sz="4000" dirty="0" smtClean="0"/>
              <a:t>и т.д.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i="1" u="sng" dirty="0" err="1" smtClean="0"/>
              <a:t>Гормони</a:t>
            </a:r>
            <a:r>
              <a:rPr lang="ru-RU" sz="3200" b="1" i="1" u="sng" dirty="0" smtClean="0"/>
              <a:t> кори </a:t>
            </a:r>
            <a:r>
              <a:rPr lang="ru-RU" sz="3200" b="1" i="1" u="sng" dirty="0" err="1" smtClean="0"/>
              <a:t>надниркових</a:t>
            </a:r>
            <a:r>
              <a:rPr lang="ru-RU" sz="3200" b="1" i="1" u="sng" dirty="0" smtClean="0"/>
              <a:t> </a:t>
            </a:r>
            <a:r>
              <a:rPr lang="ru-RU" sz="3200" b="1" i="1" u="sng" dirty="0" err="1" smtClean="0"/>
              <a:t>залоз</a:t>
            </a:r>
            <a:endParaRPr lang="ru-RU" sz="3200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1357298"/>
            <a:ext cx="4786314" cy="6286544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Кортизон</a:t>
            </a:r>
            <a:r>
              <a:rPr lang="ru-RU" sz="2800" b="1" i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- один </a:t>
            </a:r>
            <a:r>
              <a:rPr lang="ru-RU" sz="2800" dirty="0" err="1" smtClean="0">
                <a:solidFill>
                  <a:schemeClr val="tx1"/>
                </a:solidFill>
              </a:rPr>
              <a:t>з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20 </a:t>
            </a:r>
            <a:r>
              <a:rPr lang="ru-RU" sz="2800" dirty="0" err="1" smtClean="0">
                <a:solidFill>
                  <a:schemeClr val="tx1"/>
                </a:solidFill>
              </a:rPr>
              <a:t>гормонів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виділяється</a:t>
            </a:r>
            <a:r>
              <a:rPr lang="ru-RU" sz="2800" dirty="0" smtClean="0">
                <a:solidFill>
                  <a:schemeClr val="tx1"/>
                </a:solidFill>
              </a:rPr>
              <a:t> корою </a:t>
            </a:r>
            <a:r>
              <a:rPr lang="ru-RU" sz="2800" dirty="0" err="1" smtClean="0">
                <a:solidFill>
                  <a:schemeClr val="tx1"/>
                </a:solidFill>
              </a:rPr>
              <a:t>надниркових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залоз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регулює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обмін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вуглеводів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застосовується</a:t>
            </a:r>
            <a:r>
              <a:rPr lang="ru-RU" sz="2800" dirty="0" smtClean="0">
                <a:solidFill>
                  <a:schemeClr val="tx1"/>
                </a:solidFill>
              </a:rPr>
              <a:t> при </a:t>
            </a:r>
            <a:r>
              <a:rPr lang="ru-RU" sz="2800" dirty="0" err="1" smtClean="0">
                <a:solidFill>
                  <a:schemeClr val="tx1"/>
                </a:solidFill>
              </a:rPr>
              <a:t>лікуванні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багатьох</a:t>
            </a:r>
            <a:r>
              <a:rPr lang="ru-RU" sz="2800" dirty="0" smtClean="0">
                <a:solidFill>
                  <a:schemeClr val="tx1"/>
                </a:solidFill>
              </a:rPr>
              <a:t> хвороб (ревматизм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бронхіальная</a:t>
            </a:r>
            <a:r>
              <a:rPr lang="ru-RU" sz="2800" dirty="0" smtClean="0">
                <a:solidFill>
                  <a:schemeClr val="tx1"/>
                </a:solidFill>
              </a:rPr>
              <a:t> астма, </a:t>
            </a:r>
            <a:r>
              <a:rPr lang="ru-RU" sz="2800" dirty="0" err="1" smtClean="0">
                <a:solidFill>
                  <a:schemeClr val="tx1"/>
                </a:solidFill>
              </a:rPr>
              <a:t>алергічні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Алёнка\Рабочий стол\Новая папка\300px-Cortis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857628"/>
            <a:ext cx="3702472" cy="2801536"/>
          </a:xfrm>
          <a:prstGeom prst="rect">
            <a:avLst/>
          </a:prstGeom>
          <a:noFill/>
        </p:spPr>
      </p:pic>
      <p:pic>
        <p:nvPicPr>
          <p:cNvPr id="2051" name="Picture 3" descr="C:\Documents and Settings\Алёнка\Рабочий стол\Новая папка\1215704462_140474_1_6839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71604" y="1142984"/>
            <a:ext cx="2428860" cy="2664893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5857892"/>
            <a:ext cx="2148427" cy="82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i="1" u="sng" dirty="0" err="1" smtClean="0">
                <a:latin typeface="Georgia" pitchFamily="18" charset="0"/>
              </a:rPr>
              <a:t>Гормони</a:t>
            </a:r>
            <a:r>
              <a:rPr lang="ru-RU" sz="2800" b="1" i="1" u="sng" dirty="0" smtClean="0">
                <a:latin typeface="Georgia" pitchFamily="18" charset="0"/>
              </a:rPr>
              <a:t> </a:t>
            </a:r>
            <a:r>
              <a:rPr lang="ru-RU" sz="2800" b="1" i="1" u="sng" dirty="0" err="1" smtClean="0">
                <a:latin typeface="Georgia" pitchFamily="18" charset="0"/>
              </a:rPr>
              <a:t>підшлункової</a:t>
            </a:r>
            <a:r>
              <a:rPr lang="ru-RU" sz="2800" b="1" i="1" u="sng" dirty="0" smtClean="0">
                <a:latin typeface="Georgia" pitchFamily="18" charset="0"/>
              </a:rPr>
              <a:t> </a:t>
            </a:r>
            <a:r>
              <a:rPr lang="ru-RU" sz="2800" b="1" i="1" u="sng" dirty="0" err="1" smtClean="0">
                <a:latin typeface="Georgia" pitchFamily="18" charset="0"/>
              </a:rPr>
              <a:t>залози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785926"/>
            <a:ext cx="5072098" cy="4857784"/>
          </a:xfrm>
        </p:spPr>
        <p:txBody>
          <a:bodyPr>
            <a:normAutofit/>
          </a:bodyPr>
          <a:lstStyle/>
          <a:p>
            <a:r>
              <a:rPr lang="ru-RU" sz="2800" b="1" i="1" u="sng" dirty="0" err="1" smtClean="0">
                <a:solidFill>
                  <a:schemeClr val="bg1"/>
                </a:solidFill>
              </a:rPr>
              <a:t>І</a:t>
            </a:r>
            <a:r>
              <a:rPr lang="ru-RU" sz="2800" b="1" i="1" u="sng" dirty="0" err="1" smtClean="0">
                <a:solidFill>
                  <a:schemeClr val="bg1"/>
                </a:solidFill>
              </a:rPr>
              <a:t>нсулІн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-  гормон </a:t>
            </a:r>
            <a:r>
              <a:rPr lang="ru-RU" sz="2800" dirty="0" err="1" smtClean="0">
                <a:solidFill>
                  <a:schemeClr val="tx1"/>
                </a:solidFill>
              </a:rPr>
              <a:t>пептидної</a:t>
            </a:r>
            <a:r>
              <a:rPr lang="ru-RU" sz="2800" dirty="0" smtClean="0">
                <a:solidFill>
                  <a:schemeClr val="tx1"/>
                </a:solidFill>
              </a:rPr>
              <a:t> природи, </a:t>
            </a:r>
            <a:r>
              <a:rPr lang="ru-RU" sz="2800" dirty="0" err="1" smtClean="0">
                <a:solidFill>
                  <a:schemeClr val="tx1"/>
                </a:solidFill>
              </a:rPr>
              <a:t>утворюється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бета-клітинах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ппідшлункової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залози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Має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велике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значення</a:t>
            </a:r>
            <a:r>
              <a:rPr lang="ru-RU" sz="2800" dirty="0" smtClean="0">
                <a:solidFill>
                  <a:schemeClr val="tx1"/>
                </a:solidFill>
              </a:rPr>
              <a:t> при </a:t>
            </a:r>
            <a:r>
              <a:rPr lang="ru-RU" sz="2800" dirty="0" err="1" smtClean="0">
                <a:solidFill>
                  <a:schemeClr val="tx1"/>
                </a:solidFill>
              </a:rPr>
              <a:t>обміні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речовин</a:t>
            </a:r>
            <a:r>
              <a:rPr lang="ru-RU" sz="2800" dirty="0" smtClean="0">
                <a:solidFill>
                  <a:schemeClr val="tx1"/>
                </a:solidFill>
              </a:rPr>
              <a:t> майже в </a:t>
            </a:r>
            <a:r>
              <a:rPr lang="ru-RU" sz="2800" dirty="0" err="1" smtClean="0">
                <a:solidFill>
                  <a:schemeClr val="tx1"/>
                </a:solidFill>
              </a:rPr>
              <a:t>усіх</a:t>
            </a:r>
            <a:r>
              <a:rPr lang="ru-RU" sz="2800" dirty="0" smtClean="0">
                <a:solidFill>
                  <a:schemeClr val="tx1"/>
                </a:solidFill>
              </a:rPr>
              <a:t> тканинах. </a:t>
            </a:r>
            <a:r>
              <a:rPr lang="ru-RU" sz="2800" dirty="0" smtClean="0">
                <a:solidFill>
                  <a:schemeClr val="tx1"/>
                </a:solidFill>
              </a:rPr>
              <a:t>Г</a:t>
            </a:r>
            <a:r>
              <a:rPr lang="ru-RU" sz="2800" dirty="0" smtClean="0">
                <a:solidFill>
                  <a:schemeClr val="tx1"/>
                </a:solidFill>
              </a:rPr>
              <a:t>оловна </a:t>
            </a:r>
            <a:r>
              <a:rPr lang="ru-RU" sz="2800" dirty="0" err="1" smtClean="0">
                <a:solidFill>
                  <a:schemeClr val="tx1"/>
                </a:solidFill>
              </a:rPr>
              <a:t>дія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інсуліна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полягає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 err="1" smtClean="0">
                <a:solidFill>
                  <a:schemeClr val="tx1"/>
                </a:solidFill>
              </a:rPr>
              <a:t>зниженні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концентрації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глюкози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крові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Documents and Settings\Алёнка\Рабочий стол\Новая папка\insu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7338" y="2000240"/>
            <a:ext cx="3846662" cy="35719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Georgia" pitchFamily="18" charset="0"/>
              </a:rPr>
              <a:t>Гормоны  вырабатываемые гипофизом.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1500174"/>
            <a:ext cx="4500594" cy="5214974"/>
          </a:xfrm>
        </p:spPr>
        <p:txBody>
          <a:bodyPr>
            <a:normAutofit fontScale="92500" lnSpcReduction="10000"/>
          </a:bodyPr>
          <a:lstStyle/>
          <a:p>
            <a:r>
              <a:rPr lang="ru-RU" b="1" i="1" u="sng" dirty="0" err="1" smtClean="0">
                <a:solidFill>
                  <a:schemeClr val="bg1"/>
                </a:solidFill>
              </a:rPr>
              <a:t>Соматотропин</a:t>
            </a:r>
            <a:r>
              <a:rPr lang="ru-RU" b="1" i="1" u="sng" dirty="0" smtClean="0">
                <a:solidFill>
                  <a:schemeClr val="bg1"/>
                </a:solidFill>
              </a:rPr>
              <a:t>(соматотропный гормон, СТГ, </a:t>
            </a:r>
            <a:r>
              <a:rPr lang="ru-RU" b="1" i="1" u="sng" dirty="0" err="1" smtClean="0">
                <a:solidFill>
                  <a:schemeClr val="bg1"/>
                </a:solidFill>
              </a:rPr>
              <a:t>соматропин</a:t>
            </a:r>
            <a:r>
              <a:rPr lang="ru-RU" b="1" i="1" u="sng" dirty="0" smtClean="0">
                <a:solidFill>
                  <a:schemeClr val="bg1"/>
                </a:solidFill>
              </a:rPr>
              <a:t>, гормон роста)</a:t>
            </a:r>
            <a:r>
              <a:rPr lang="ru-RU" dirty="0" smtClean="0">
                <a:solidFill>
                  <a:schemeClr val="tx1"/>
                </a:solidFill>
              </a:rPr>
              <a:t> - один из гормонов передней доли гипофиза. Относится к         пептидным гормонам, способствует непрерывному увеличению мышечной массы и укреплению костной ткани.</a:t>
            </a:r>
          </a:p>
          <a:p>
            <a:endParaRPr lang="ru-RU" b="1" i="1" u="sng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Documents and Settings\Алёнка\Рабочий стол\Новая папка\300px-Somatotrop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857628"/>
            <a:ext cx="3857620" cy="262318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5123" name="Picture 3" descr="C:\Documents and Settings\Алёнка\Рабочий стол\Новая папка\dynatrope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214422"/>
            <a:ext cx="1876425" cy="2345531"/>
          </a:xfrm>
          <a:prstGeom prst="rect">
            <a:avLst/>
          </a:prstGeom>
          <a:noFill/>
        </p:spPr>
      </p:pic>
      <p:pic>
        <p:nvPicPr>
          <p:cNvPr id="5124" name="Picture 4" descr="C:\Documents and Settings\Алёнка\Рабочий стол\Новая папка\temp1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3108" y="2143116"/>
            <a:ext cx="2222501" cy="166687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i="1" u="sng" dirty="0" smtClean="0"/>
              <a:t>Гормон щитовидной железы.</a:t>
            </a:r>
            <a:endParaRPr lang="ru-RU" sz="3200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14488"/>
            <a:ext cx="6215074" cy="3924312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chemeClr val="bg1"/>
                </a:solidFill>
              </a:rPr>
              <a:t>Тироксин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- основная форма </a:t>
            </a:r>
            <a:r>
              <a:rPr lang="ru-RU" sz="2800" dirty="0" err="1" smtClean="0">
                <a:solidFill>
                  <a:schemeClr val="tx1"/>
                </a:solidFill>
              </a:rPr>
              <a:t>тиреоидных</a:t>
            </a:r>
            <a:r>
              <a:rPr lang="ru-RU" sz="2800" dirty="0" smtClean="0">
                <a:solidFill>
                  <a:schemeClr val="tx1"/>
                </a:solidFill>
              </a:rPr>
              <a:t> гормонов щитовидной железы. Гормон усиливающий все виды обмена веществ.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286256"/>
            <a:ext cx="28670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6149" name="Picture 5" descr="C:\Documents and Settings\Алёнка\Рабочий стол\Новая папка\41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05" y="1500174"/>
            <a:ext cx="2857495" cy="2857495"/>
          </a:xfrm>
          <a:prstGeom prst="rect">
            <a:avLst/>
          </a:prstGeom>
          <a:noFill/>
        </p:spPr>
      </p:pic>
      <p:pic>
        <p:nvPicPr>
          <p:cNvPr id="6150" name="Picture 6" descr="C:\Documents and Settings\Алёнка\Рабочий стол\Новая папка\images.jpegвар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4714884"/>
            <a:ext cx="3459640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28660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Georgia" pitchFamily="18" charset="0"/>
              </a:rPr>
              <a:t>Гормон </a:t>
            </a:r>
            <a:r>
              <a:rPr lang="ru-RU" sz="2800" b="1" i="1" u="sng" dirty="0" err="1" smtClean="0">
                <a:latin typeface="Georgia" pitchFamily="18" charset="0"/>
              </a:rPr>
              <a:t>мозкової</a:t>
            </a:r>
            <a:r>
              <a:rPr lang="ru-RU" sz="2800" b="1" i="1" u="sng" dirty="0" smtClean="0">
                <a:latin typeface="Georgia" pitchFamily="18" charset="0"/>
              </a:rPr>
              <a:t> </a:t>
            </a:r>
            <a:r>
              <a:rPr lang="ru-RU" sz="2800" b="1" i="1" u="sng" dirty="0" err="1" smtClean="0">
                <a:latin typeface="Georgia" pitchFamily="18" charset="0"/>
              </a:rPr>
              <a:t>функції</a:t>
            </a:r>
            <a:r>
              <a:rPr lang="ru-RU" sz="2800" b="1" i="1" u="sng" dirty="0" smtClean="0">
                <a:latin typeface="Georgia" pitchFamily="18" charset="0"/>
              </a:rPr>
              <a:t> </a:t>
            </a:r>
            <a:r>
              <a:rPr lang="ru-RU" sz="2800" b="1" i="1" u="sng" dirty="0" err="1" smtClean="0">
                <a:latin typeface="Georgia" pitchFamily="18" charset="0"/>
              </a:rPr>
              <a:t>надниркових</a:t>
            </a:r>
            <a:r>
              <a:rPr lang="ru-RU" sz="2800" b="1" i="1" u="sng" dirty="0" smtClean="0">
                <a:latin typeface="Georgia" pitchFamily="18" charset="0"/>
              </a:rPr>
              <a:t> </a:t>
            </a:r>
            <a:r>
              <a:rPr lang="ru-RU" sz="2800" b="1" i="1" u="sng" dirty="0" err="1" smtClean="0">
                <a:latin typeface="Georgia" pitchFamily="18" charset="0"/>
              </a:rPr>
              <a:t>залоз</a:t>
            </a:r>
            <a:r>
              <a:rPr lang="ru-RU" sz="2800" b="1" i="1" u="sng" dirty="0" smtClean="0">
                <a:latin typeface="Georgia" pitchFamily="18" charset="0"/>
              </a:rPr>
              <a:t>.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1571612"/>
            <a:ext cx="4057656" cy="4857784"/>
          </a:xfrm>
        </p:spPr>
        <p:txBody>
          <a:bodyPr>
            <a:normAutofit fontScale="92500" lnSpcReduction="10000"/>
          </a:bodyPr>
          <a:lstStyle/>
          <a:p>
            <a:r>
              <a:rPr lang="ru-RU" b="1" i="1" u="sng" dirty="0" err="1" smtClean="0">
                <a:solidFill>
                  <a:schemeClr val="bg1"/>
                </a:solidFill>
              </a:rPr>
              <a:t>Адреналн</a:t>
            </a:r>
            <a:r>
              <a:rPr lang="ru-RU" b="1" i="1" u="sng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головний</a:t>
            </a:r>
            <a:r>
              <a:rPr lang="ru-RU" dirty="0" smtClean="0">
                <a:solidFill>
                  <a:schemeClr val="tx1"/>
                </a:solidFill>
              </a:rPr>
              <a:t> гормон </a:t>
            </a:r>
            <a:r>
              <a:rPr lang="ru-RU" dirty="0" err="1" smtClean="0">
                <a:solidFill>
                  <a:schemeClr val="tx1"/>
                </a:solidFill>
              </a:rPr>
              <a:t>мозкової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функції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надниркових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залоз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ru-RU" dirty="0" err="1" smtClean="0">
                <a:solidFill>
                  <a:schemeClr val="tx1"/>
                </a:solidFill>
              </a:rPr>
              <a:t>також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нейромедіатор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Адреналін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міститься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різних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органах </a:t>
            </a:r>
            <a:r>
              <a:rPr lang="ru-RU" dirty="0" smtClean="0">
                <a:solidFill>
                  <a:schemeClr val="tx1"/>
                </a:solidFill>
              </a:rPr>
              <a:t>і тканинах, </a:t>
            </a:r>
            <a:r>
              <a:rPr lang="ru-RU" dirty="0" err="1" smtClean="0">
                <a:solidFill>
                  <a:schemeClr val="tx1"/>
                </a:solidFill>
              </a:rPr>
              <a:t>збільшує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артеріальний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тиск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прискорює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ритм </a:t>
            </a:r>
            <a:r>
              <a:rPr lang="ru-RU" dirty="0" err="1" smtClean="0">
                <a:solidFill>
                  <a:schemeClr val="tx1"/>
                </a:solidFill>
              </a:rPr>
              <a:t>серцевих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скорочень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Documents and Settings\Алёнка\Рабочий стол\Новая папка\220px-Epinephrine-3d-CP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3643338" cy="2749064"/>
          </a:xfrm>
          <a:prstGeom prst="rect">
            <a:avLst/>
          </a:prstGeom>
          <a:noFill/>
        </p:spPr>
      </p:pic>
      <p:pic>
        <p:nvPicPr>
          <p:cNvPr id="7171" name="Picture 3" descr="C:\Documents and Settings\Алёнка\Рабочий стол\Новая папка\adrenali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528" y="4005064"/>
            <a:ext cx="4895850" cy="20955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ёнка\Рабочий стол\bv10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28660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i="1" u="sng" dirty="0" err="1" smtClean="0">
                <a:latin typeface="Georgia" pitchFamily="18" charset="0"/>
              </a:rPr>
              <a:t>Функції</a:t>
            </a:r>
            <a:r>
              <a:rPr lang="ru-RU" sz="3200" b="1" i="1" u="sng" dirty="0" smtClean="0">
                <a:latin typeface="Georgia" pitchFamily="18" charset="0"/>
              </a:rPr>
              <a:t> </a:t>
            </a:r>
            <a:r>
              <a:rPr lang="ru-RU" sz="3200" b="1" i="1" u="sng" dirty="0" err="1" smtClean="0">
                <a:latin typeface="Georgia" pitchFamily="18" charset="0"/>
              </a:rPr>
              <a:t>гормонів</a:t>
            </a:r>
            <a:r>
              <a:rPr lang="ru-RU" sz="3200" b="1" i="1" u="sng" dirty="0" smtClean="0">
                <a:latin typeface="Georgia" pitchFamily="18" charset="0"/>
              </a:rPr>
              <a:t>.</a:t>
            </a:r>
            <a:endParaRPr lang="ru-RU" sz="3200" b="1" i="1" u="sng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286908" cy="614366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smtClean="0">
                <a:solidFill>
                  <a:schemeClr val="bg1"/>
                </a:solidFill>
              </a:rPr>
              <a:t>1) </a:t>
            </a:r>
            <a:r>
              <a:rPr lang="ru-RU" sz="2800" dirty="0" err="1" smtClean="0">
                <a:solidFill>
                  <a:schemeClr val="tx1"/>
                </a:solidFill>
              </a:rPr>
              <a:t>Н</a:t>
            </a:r>
            <a:r>
              <a:rPr lang="ru-RU" sz="2800" dirty="0" err="1" smtClean="0">
                <a:solidFill>
                  <a:schemeClr val="tx1"/>
                </a:solidFill>
              </a:rPr>
              <a:t>адзви</a:t>
            </a:r>
            <a:r>
              <a:rPr lang="ru-RU" sz="2800" dirty="0" err="1" smtClean="0">
                <a:solidFill>
                  <a:schemeClr val="tx1"/>
                </a:solidFill>
              </a:rPr>
              <a:t>чайно</a:t>
            </a:r>
            <a:r>
              <a:rPr lang="ru-RU" sz="2800" dirty="0" smtClean="0">
                <a:solidFill>
                  <a:schemeClr val="tx1"/>
                </a:solidFill>
              </a:rPr>
              <a:t> высока </a:t>
            </a:r>
            <a:r>
              <a:rPr lang="ru-RU" sz="2800" dirty="0" err="1" smtClean="0">
                <a:solidFill>
                  <a:schemeClr val="tx1"/>
                </a:solidFill>
              </a:rPr>
              <a:t>фізіологічна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активність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викликає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значні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зміни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работі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і</a:t>
            </a:r>
            <a:r>
              <a:rPr lang="ru-RU" sz="2800" dirty="0" smtClean="0">
                <a:solidFill>
                  <a:schemeClr val="tx1"/>
                </a:solidFill>
              </a:rPr>
              <a:t> тканин).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smtClean="0">
                <a:solidFill>
                  <a:schemeClr val="bg1"/>
                </a:solidFill>
              </a:rPr>
              <a:t>2) </a:t>
            </a:r>
            <a:r>
              <a:rPr lang="ru-RU" sz="2800" dirty="0" err="1" smtClean="0">
                <a:solidFill>
                  <a:schemeClr val="tx1"/>
                </a:solidFill>
              </a:rPr>
              <a:t>Дистанційна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дія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здатність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регулювати</a:t>
            </a:r>
            <a:r>
              <a:rPr lang="ru-RU" sz="2800" dirty="0" smtClean="0">
                <a:solidFill>
                  <a:schemeClr val="tx1"/>
                </a:solidFill>
              </a:rPr>
              <a:t> роботу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віддалених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залози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виділяє</a:t>
            </a:r>
            <a:r>
              <a:rPr lang="ru-RU" sz="2800" dirty="0" smtClean="0">
                <a:solidFill>
                  <a:schemeClr val="tx1"/>
                </a:solidFill>
              </a:rPr>
              <a:t> гормон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smtClean="0">
                <a:solidFill>
                  <a:schemeClr val="bg1"/>
                </a:solidFill>
              </a:rPr>
              <a:t>3) </a:t>
            </a:r>
            <a:r>
              <a:rPr lang="ru-RU" sz="2800" dirty="0" err="1" smtClean="0">
                <a:solidFill>
                  <a:schemeClr val="tx1"/>
                </a:solidFill>
              </a:rPr>
              <a:t>Швидке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руйнування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тканинх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гормони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не </a:t>
            </a:r>
            <a:r>
              <a:rPr lang="ru-RU" sz="2800" dirty="0" err="1" smtClean="0">
                <a:solidFill>
                  <a:schemeClr val="tx1"/>
                </a:solidFill>
              </a:rPr>
              <a:t>повині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в них </a:t>
            </a:r>
            <a:r>
              <a:rPr lang="ru-RU" sz="2800" dirty="0" err="1" smtClean="0">
                <a:solidFill>
                  <a:schemeClr val="tx1"/>
                </a:solidFill>
              </a:rPr>
              <a:t>збиратися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smtClean="0">
                <a:solidFill>
                  <a:schemeClr val="bg1"/>
                </a:solidFill>
              </a:rPr>
              <a:t>4) </a:t>
            </a:r>
            <a:r>
              <a:rPr lang="ru-RU" sz="2800" dirty="0" err="1" smtClean="0">
                <a:solidFill>
                  <a:schemeClr val="tx1"/>
                </a:solidFill>
              </a:rPr>
              <a:t>Непереривна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секреція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відповідною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залозою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</a:rPr>
              <a:t>викликано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необхідністю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дії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 smtClean="0">
                <a:solidFill>
                  <a:schemeClr val="tx1"/>
                </a:solidFill>
              </a:rPr>
              <a:t>роботу </a:t>
            </a:r>
            <a:r>
              <a:rPr lang="ru-RU" sz="2800" dirty="0" err="1" smtClean="0">
                <a:solidFill>
                  <a:schemeClr val="tx1"/>
                </a:solidFill>
              </a:rPr>
              <a:t>відповідного</a:t>
            </a:r>
            <a:r>
              <a:rPr lang="ru-RU" sz="2800" dirty="0" smtClean="0">
                <a:solidFill>
                  <a:schemeClr val="tx1"/>
                </a:solidFill>
              </a:rPr>
              <a:t> органу в </a:t>
            </a:r>
            <a:r>
              <a:rPr lang="ru-RU" sz="2800" dirty="0" err="1" smtClean="0">
                <a:solidFill>
                  <a:schemeClr val="tx1"/>
                </a:solidFill>
              </a:rPr>
              <a:t>кожний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момент </a:t>
            </a:r>
            <a:r>
              <a:rPr lang="ru-RU" sz="2800" dirty="0" smtClean="0">
                <a:solidFill>
                  <a:schemeClr val="tx1"/>
                </a:solidFill>
              </a:rPr>
              <a:t>часу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322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Презентація учениці 10 класу Булахівської ЗШ I-III ст. Кондрачук Олени</vt:lpstr>
      <vt:lpstr>Гормони</vt:lpstr>
      <vt:lpstr>Гормони –це органічні речовини, що виділяються залозами внутрішньої секреції і є ргуляторами найважливіших функцій організму людини і тварин:обміну речовин, росту, статевого розвитку, размноження и т.д.</vt:lpstr>
      <vt:lpstr>Гормони кори надниркових залоз</vt:lpstr>
      <vt:lpstr>Гормони підшлункової залози</vt:lpstr>
      <vt:lpstr>Гормоны  вырабатываемые гипофизом.</vt:lpstr>
      <vt:lpstr>Гормон щитовидной железы.</vt:lpstr>
      <vt:lpstr>Гормон мозкової функції надниркових залоз.</vt:lpstr>
      <vt:lpstr>Функції гормонів.</vt:lpstr>
      <vt:lpstr>Слайд 10</vt:lpstr>
      <vt:lpstr> З їх допомогою здійснюється координація і правильне функціунування всіх органів і систем живого організму.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47</cp:revision>
  <dcterms:created xsi:type="dcterms:W3CDTF">2010-05-13T19:04:30Z</dcterms:created>
  <dcterms:modified xsi:type="dcterms:W3CDTF">2012-12-09T19:21:41Z</dcterms:modified>
</cp:coreProperties>
</file>