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47" autoAdjust="0"/>
    <p:restoredTop sz="94660"/>
  </p:normalViewPr>
  <p:slideViewPr>
    <p:cSldViewPr>
      <p:cViewPr varScale="1">
        <p:scale>
          <a:sx n="69" d="100"/>
          <a:sy n="69" d="100"/>
        </p:scale>
        <p:origin x="-133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911211B3-DC65-442A-AC28-C1695CB77EA2}" type="datetimeFigureOut">
              <a:rPr lang="ru-RU" smtClean="0"/>
              <a:t>22.04.2014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7E3269E-5283-48D5-93F3-B58D99A39C85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211B3-DC65-442A-AC28-C1695CB77EA2}" type="datetimeFigureOut">
              <a:rPr lang="ru-RU" smtClean="0"/>
              <a:t>22.04.2014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3269E-5283-48D5-93F3-B58D99A39C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211B3-DC65-442A-AC28-C1695CB77EA2}" type="datetimeFigureOut">
              <a:rPr lang="ru-RU" smtClean="0"/>
              <a:t>22.04.2014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3269E-5283-48D5-93F3-B58D99A39C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211B3-DC65-442A-AC28-C1695CB77EA2}" type="datetimeFigureOut">
              <a:rPr lang="ru-RU" smtClean="0"/>
              <a:t>22.04.2014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3269E-5283-48D5-93F3-B58D99A39C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211B3-DC65-442A-AC28-C1695CB77EA2}" type="datetimeFigureOut">
              <a:rPr lang="ru-RU" smtClean="0"/>
              <a:t>22.04.2014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3269E-5283-48D5-93F3-B58D99A39C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211B3-DC65-442A-AC28-C1695CB77EA2}" type="datetimeFigureOut">
              <a:rPr lang="ru-RU" smtClean="0"/>
              <a:t>22.04.2014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3269E-5283-48D5-93F3-B58D99A39C8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211B3-DC65-442A-AC28-C1695CB77EA2}" type="datetimeFigureOut">
              <a:rPr lang="ru-RU" smtClean="0"/>
              <a:t>22.04.2014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3269E-5283-48D5-93F3-B58D99A39C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211B3-DC65-442A-AC28-C1695CB77EA2}" type="datetimeFigureOut">
              <a:rPr lang="ru-RU" smtClean="0"/>
              <a:t>22.04.2014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3269E-5283-48D5-93F3-B58D99A39C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211B3-DC65-442A-AC28-C1695CB77EA2}" type="datetimeFigureOut">
              <a:rPr lang="ru-RU" smtClean="0"/>
              <a:t>22.04.2014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3269E-5283-48D5-93F3-B58D99A39C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211B3-DC65-442A-AC28-C1695CB77EA2}" type="datetimeFigureOut">
              <a:rPr lang="ru-RU" smtClean="0"/>
              <a:t>22.04.2014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3269E-5283-48D5-93F3-B58D99A39C85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211B3-DC65-442A-AC28-C1695CB77EA2}" type="datetimeFigureOut">
              <a:rPr lang="ru-RU" smtClean="0"/>
              <a:t>22.04.2014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3269E-5283-48D5-93F3-B58D99A39C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911211B3-DC65-442A-AC28-C1695CB77EA2}" type="datetimeFigureOut">
              <a:rPr lang="ru-RU" smtClean="0"/>
              <a:t>22.04.2014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C7E3269E-5283-48D5-93F3-B58D99A39C8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33365" y="0"/>
            <a:ext cx="3313355" cy="4077072"/>
          </a:xfrm>
        </p:spPr>
        <p:txBody>
          <a:bodyPr>
            <a:noAutofit/>
          </a:bodyPr>
          <a:lstStyle/>
          <a:p>
            <a:r>
              <a:rPr lang="uk-UA" sz="6000" dirty="0" smtClean="0"/>
              <a:t/>
            </a:r>
            <a:br>
              <a:rPr lang="uk-UA" sz="6000" dirty="0" smtClean="0"/>
            </a:br>
            <a:r>
              <a:rPr lang="uk-UA" sz="6000" dirty="0" smtClean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Функції крові.</a:t>
            </a:r>
            <a:r>
              <a:rPr lang="uk-UA" sz="6000" dirty="0" smtClean="0"/>
              <a:t/>
            </a:r>
            <a:br>
              <a:rPr lang="uk-UA" sz="6000" dirty="0" smtClean="0"/>
            </a:br>
            <a:r>
              <a:rPr lang="uk-UA" sz="6000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Групи крові</a:t>
            </a:r>
            <a:endParaRPr lang="ru-RU" sz="6000" dirty="0"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4941168"/>
            <a:ext cx="3272408" cy="1752600"/>
          </a:xfrm>
        </p:spPr>
        <p:txBody>
          <a:bodyPr>
            <a:normAutofit/>
          </a:bodyPr>
          <a:lstStyle/>
          <a:p>
            <a:r>
              <a:rPr lang="uk-UA" sz="2400" dirty="0" smtClean="0">
                <a:solidFill>
                  <a:schemeClr val="tx1"/>
                </a:solidFill>
              </a:rPr>
              <a:t>Роботу підготувала студентка </a:t>
            </a:r>
          </a:p>
          <a:p>
            <a:r>
              <a:rPr lang="uk-UA" sz="2400" dirty="0" smtClean="0">
                <a:solidFill>
                  <a:schemeClr val="tx1"/>
                </a:solidFill>
              </a:rPr>
              <a:t>32ПО(а) групи </a:t>
            </a:r>
          </a:p>
          <a:p>
            <a:r>
              <a:rPr lang="uk-UA" sz="2400" dirty="0" err="1" smtClean="0">
                <a:solidFill>
                  <a:schemeClr val="tx1"/>
                </a:solidFill>
              </a:rPr>
              <a:t>Бодарєва</a:t>
            </a:r>
            <a:r>
              <a:rPr lang="uk-UA" sz="2400" dirty="0" smtClean="0">
                <a:solidFill>
                  <a:schemeClr val="tx1"/>
                </a:solidFill>
              </a:rPr>
              <a:t> Таїсія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51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7024744" cy="1143000"/>
          </a:xfrm>
        </p:spPr>
        <p:txBody>
          <a:bodyPr/>
          <a:lstStyle/>
          <a:p>
            <a:r>
              <a:rPr lang="ru-RU" b="1" dirty="0" err="1" smtClean="0"/>
              <a:t>Трофічна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844824"/>
            <a:ext cx="7992888" cy="3987805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sz="3200" dirty="0" smtClean="0"/>
              <a:t>Кров </a:t>
            </a:r>
            <a:r>
              <a:rPr lang="ru-RU" sz="3200" dirty="0"/>
              <a:t>переносить </a:t>
            </a:r>
            <a:r>
              <a:rPr lang="ru-RU" sz="3200" dirty="0" err="1"/>
              <a:t>речовини</a:t>
            </a:r>
            <a:r>
              <a:rPr lang="ru-RU" sz="3200" dirty="0"/>
              <a:t> </a:t>
            </a:r>
            <a:r>
              <a:rPr lang="ru-RU" sz="3200" dirty="0" err="1"/>
              <a:t>від</a:t>
            </a:r>
            <a:r>
              <a:rPr lang="ru-RU" sz="3200" dirty="0"/>
              <a:t> травного тракту до </a:t>
            </a:r>
            <a:r>
              <a:rPr lang="ru-RU" sz="3200" dirty="0" err="1"/>
              <a:t>клітин</a:t>
            </a:r>
            <a:r>
              <a:rPr lang="ru-RU" sz="3200" dirty="0"/>
              <a:t> </a:t>
            </a:r>
            <a:r>
              <a:rPr lang="ru-RU" sz="3200" dirty="0" err="1" smtClean="0"/>
              <a:t>організму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233863"/>
            <a:ext cx="2381250" cy="16097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883" y="3329331"/>
            <a:ext cx="2741861" cy="18090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943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348880"/>
            <a:ext cx="7168760" cy="1575048"/>
          </a:xfrm>
        </p:spPr>
        <p:txBody>
          <a:bodyPr>
            <a:normAutofit/>
          </a:bodyPr>
          <a:lstStyle/>
          <a:p>
            <a:pPr algn="ctr"/>
            <a:r>
              <a:rPr lang="uk-UA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Групи крові</a:t>
            </a:r>
            <a:endParaRPr lang="ru-RU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2753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92696"/>
            <a:ext cx="8496944" cy="5976664"/>
          </a:xfrm>
        </p:spPr>
        <p:txBody>
          <a:bodyPr>
            <a:normAutofit/>
          </a:bodyPr>
          <a:lstStyle/>
          <a:p>
            <a:r>
              <a:rPr lang="ru-RU" sz="3200" dirty="0"/>
              <a:t>без </a:t>
            </a:r>
            <a:r>
              <a:rPr lang="ru-RU" sz="3200" dirty="0" err="1"/>
              <a:t>аглютиногенів</a:t>
            </a:r>
            <a:r>
              <a:rPr lang="ru-RU" sz="3200" dirty="0"/>
              <a:t> та з </a:t>
            </a:r>
            <a:r>
              <a:rPr lang="ru-RU" sz="3200" dirty="0" err="1"/>
              <a:t>обома</a:t>
            </a:r>
            <a:r>
              <a:rPr lang="ru-RU" sz="3200" dirty="0"/>
              <a:t> </a:t>
            </a:r>
            <a:r>
              <a:rPr lang="ru-RU" sz="3200" dirty="0" err="1"/>
              <a:t>аглютинінами</a:t>
            </a:r>
            <a:r>
              <a:rPr lang="ru-RU" sz="3200" dirty="0"/>
              <a:t> — (0) </a:t>
            </a:r>
            <a:r>
              <a:rPr lang="ru-RU" sz="3200" dirty="0" err="1"/>
              <a:t>відома</a:t>
            </a:r>
            <a:r>
              <a:rPr lang="ru-RU" sz="3200" dirty="0"/>
              <a:t> </a:t>
            </a:r>
            <a:r>
              <a:rPr lang="ru-RU" sz="3200" dirty="0" err="1"/>
              <a:t>також</a:t>
            </a:r>
            <a:r>
              <a:rPr lang="ru-RU" sz="3200" dirty="0"/>
              <a:t> як І;</a:t>
            </a:r>
          </a:p>
          <a:p>
            <a:r>
              <a:rPr lang="ru-RU" sz="3200" dirty="0" err="1"/>
              <a:t>тільки</a:t>
            </a:r>
            <a:r>
              <a:rPr lang="ru-RU" sz="3200" dirty="0"/>
              <a:t> з </a:t>
            </a:r>
            <a:r>
              <a:rPr lang="ru-RU" sz="3200" dirty="0" err="1"/>
              <a:t>аглютиногенами</a:t>
            </a:r>
            <a:r>
              <a:rPr lang="ru-RU" sz="3200" dirty="0"/>
              <a:t> А та з </a:t>
            </a:r>
            <a:r>
              <a:rPr lang="ru-RU" sz="3200" dirty="0" err="1"/>
              <a:t>аглютиніном</a:t>
            </a:r>
            <a:r>
              <a:rPr lang="ru-RU" sz="3200" dirty="0"/>
              <a:t> бета — (А) </a:t>
            </a:r>
            <a:r>
              <a:rPr lang="ru-RU" sz="3200" dirty="0" err="1"/>
              <a:t>відома</a:t>
            </a:r>
            <a:r>
              <a:rPr lang="ru-RU" sz="3200" dirty="0"/>
              <a:t> </a:t>
            </a:r>
            <a:r>
              <a:rPr lang="ru-RU" sz="3200" dirty="0" err="1"/>
              <a:t>також</a:t>
            </a:r>
            <a:r>
              <a:rPr lang="ru-RU" sz="3200" dirty="0"/>
              <a:t> як ІІ;</a:t>
            </a:r>
          </a:p>
          <a:p>
            <a:r>
              <a:rPr lang="ru-RU" sz="3200" dirty="0" err="1"/>
              <a:t>тільки</a:t>
            </a:r>
            <a:r>
              <a:rPr lang="ru-RU" sz="3200" dirty="0"/>
              <a:t> з </a:t>
            </a:r>
            <a:r>
              <a:rPr lang="ru-RU" sz="3200" dirty="0" err="1"/>
              <a:t>аглютиногенами</a:t>
            </a:r>
            <a:r>
              <a:rPr lang="ru-RU" sz="3200" dirty="0"/>
              <a:t> В та з </a:t>
            </a:r>
            <a:r>
              <a:rPr lang="ru-RU" sz="3200" dirty="0" err="1"/>
              <a:t>аглютиніном</a:t>
            </a:r>
            <a:r>
              <a:rPr lang="ru-RU" sz="3200" dirty="0"/>
              <a:t> альфа — (В) </a:t>
            </a:r>
            <a:r>
              <a:rPr lang="ru-RU" sz="3200" dirty="0" err="1"/>
              <a:t>відома</a:t>
            </a:r>
            <a:r>
              <a:rPr lang="ru-RU" sz="3200" dirty="0"/>
              <a:t> </a:t>
            </a:r>
            <a:r>
              <a:rPr lang="ru-RU" sz="3200" dirty="0" err="1"/>
              <a:t>також</a:t>
            </a:r>
            <a:r>
              <a:rPr lang="ru-RU" sz="3200" dirty="0"/>
              <a:t> як ІІІ;</a:t>
            </a:r>
          </a:p>
          <a:p>
            <a:r>
              <a:rPr lang="ru-RU" sz="3200" dirty="0"/>
              <a:t>з </a:t>
            </a:r>
            <a:r>
              <a:rPr lang="ru-RU" sz="3200" dirty="0" err="1"/>
              <a:t>обома</a:t>
            </a:r>
            <a:r>
              <a:rPr lang="ru-RU" sz="3200" dirty="0"/>
              <a:t> </a:t>
            </a:r>
            <a:r>
              <a:rPr lang="ru-RU" sz="3200" dirty="0" err="1"/>
              <a:t>аглютиногенами</a:t>
            </a:r>
            <a:r>
              <a:rPr lang="ru-RU" sz="3200" dirty="0"/>
              <a:t> та без </a:t>
            </a:r>
            <a:r>
              <a:rPr lang="ru-RU" sz="3200" dirty="0" err="1"/>
              <a:t>аглютинінів</a:t>
            </a:r>
            <a:r>
              <a:rPr lang="ru-RU" sz="3200" dirty="0"/>
              <a:t> — (АВ) </a:t>
            </a:r>
            <a:r>
              <a:rPr lang="ru-RU" sz="3200" dirty="0" err="1"/>
              <a:t>відома</a:t>
            </a:r>
            <a:r>
              <a:rPr lang="ru-RU" sz="3200" dirty="0"/>
              <a:t> </a:t>
            </a:r>
            <a:r>
              <a:rPr lang="ru-RU" sz="3200" dirty="0" err="1"/>
              <a:t>також</a:t>
            </a:r>
            <a:r>
              <a:rPr lang="ru-RU" sz="3200" dirty="0"/>
              <a:t> як </a:t>
            </a:r>
            <a:r>
              <a:rPr lang="en-US" sz="3200" dirty="0"/>
              <a:t>IV.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9456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764704"/>
            <a:ext cx="7384666" cy="172819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0 (I) «</a:t>
            </a:r>
            <a:r>
              <a:rPr lang="ru-RU" b="1" dirty="0" err="1">
                <a:solidFill>
                  <a:srgbClr val="002060"/>
                </a:solidFill>
              </a:rPr>
              <a:t>Мисливець</a:t>
            </a:r>
            <a:r>
              <a:rPr lang="ru-RU" b="1" dirty="0">
                <a:solidFill>
                  <a:srgbClr val="002060"/>
                </a:solidFill>
              </a:rPr>
              <a:t>», і нею </a:t>
            </a:r>
            <a:r>
              <a:rPr lang="ru-RU" b="1" dirty="0" err="1">
                <a:solidFill>
                  <a:srgbClr val="002060"/>
                </a:solidFill>
              </a:rPr>
              <a:t>володіють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від</a:t>
            </a:r>
            <a:r>
              <a:rPr lang="ru-RU" b="1" dirty="0">
                <a:solidFill>
                  <a:srgbClr val="002060"/>
                </a:solidFill>
              </a:rPr>
              <a:t> 40 до 50% </a:t>
            </a:r>
            <a:r>
              <a:rPr lang="ru-RU" b="1" dirty="0" err="1">
                <a:solidFill>
                  <a:srgbClr val="002060"/>
                </a:solidFill>
              </a:rPr>
              <a:t>всіх</a:t>
            </a:r>
            <a:r>
              <a:rPr lang="ru-RU" b="1" dirty="0">
                <a:solidFill>
                  <a:srgbClr val="002060"/>
                </a:solidFill>
              </a:rPr>
              <a:t> людей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567573"/>
            <a:ext cx="2795244" cy="37731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567573"/>
            <a:ext cx="2739380" cy="37731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197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692696"/>
            <a:ext cx="7704856" cy="1584176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А (II) «</a:t>
            </a:r>
            <a:r>
              <a:rPr lang="ru-RU" b="1" dirty="0" err="1">
                <a:solidFill>
                  <a:schemeClr val="bg2">
                    <a:lumMod val="50000"/>
                  </a:schemeClr>
                </a:solidFill>
              </a:rPr>
              <a:t>Хлібороб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», і нею </a:t>
            </a:r>
            <a:r>
              <a:rPr lang="ru-RU" b="1" dirty="0" err="1">
                <a:solidFill>
                  <a:schemeClr val="bg2">
                    <a:lumMod val="50000"/>
                  </a:schemeClr>
                </a:solidFill>
              </a:rPr>
              <a:t>володіють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 30 – 40%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36912"/>
            <a:ext cx="3528392" cy="3528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429000"/>
            <a:ext cx="3461370" cy="25614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588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80728"/>
            <a:ext cx="7992888" cy="129614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92D050"/>
                </a:solidFill>
              </a:rPr>
              <a:t>В (III) «</a:t>
            </a:r>
            <a:r>
              <a:rPr lang="ru-RU" b="1" dirty="0" err="1">
                <a:solidFill>
                  <a:srgbClr val="92D050"/>
                </a:solidFill>
              </a:rPr>
              <a:t>Кочівник</a:t>
            </a:r>
            <a:r>
              <a:rPr lang="ru-RU" b="1" dirty="0">
                <a:solidFill>
                  <a:srgbClr val="92D050"/>
                </a:solidFill>
              </a:rPr>
              <a:t>», і нею </a:t>
            </a:r>
            <a:r>
              <a:rPr lang="ru-RU" b="1" dirty="0" err="1">
                <a:solidFill>
                  <a:srgbClr val="92D050"/>
                </a:solidFill>
              </a:rPr>
              <a:t>володіють</a:t>
            </a:r>
            <a:r>
              <a:rPr lang="ru-RU" b="1" dirty="0">
                <a:solidFill>
                  <a:srgbClr val="92D050"/>
                </a:solidFill>
              </a:rPr>
              <a:t> 10 – 20%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530061"/>
            <a:ext cx="4608512" cy="36868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541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836712"/>
            <a:ext cx="7816714" cy="126194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</a:rPr>
              <a:t>АВ (IV) «Загадка», і нею </a:t>
            </a:r>
            <a:r>
              <a:rPr lang="ru-RU" b="1" dirty="0" err="1">
                <a:solidFill>
                  <a:srgbClr val="7030A0"/>
                </a:solidFill>
              </a:rPr>
              <a:t>володіють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лише</a:t>
            </a:r>
            <a:r>
              <a:rPr lang="ru-RU" b="1" dirty="0">
                <a:solidFill>
                  <a:srgbClr val="7030A0"/>
                </a:solidFill>
              </a:rPr>
              <a:t> 5% людей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420888"/>
            <a:ext cx="3312368" cy="36436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518520"/>
            <a:ext cx="3001516" cy="30015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516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7024744" cy="1143000"/>
          </a:xfrm>
        </p:spPr>
        <p:txBody>
          <a:bodyPr/>
          <a:lstStyle/>
          <a:p>
            <a:r>
              <a:rPr lang="ru-RU" b="1" dirty="0" err="1" smtClean="0"/>
              <a:t>Транспортна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988840"/>
            <a:ext cx="7920880" cy="3843789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/>
              <a:t>К</a:t>
            </a:r>
            <a:r>
              <a:rPr lang="ru-RU" sz="3200" dirty="0" smtClean="0"/>
              <a:t>ров переносить </a:t>
            </a:r>
            <a:r>
              <a:rPr lang="ru-RU" sz="3200" dirty="0" err="1" smtClean="0"/>
              <a:t>поживні</a:t>
            </a:r>
            <a:r>
              <a:rPr lang="ru-RU" sz="3200" dirty="0" smtClean="0"/>
              <a:t> </a:t>
            </a:r>
            <a:r>
              <a:rPr lang="ru-RU" sz="3200" dirty="0" err="1" smtClean="0"/>
              <a:t>речовини</a:t>
            </a:r>
            <a:r>
              <a:rPr lang="ru-RU" sz="3200" dirty="0" smtClean="0"/>
              <a:t> </a:t>
            </a:r>
            <a:r>
              <a:rPr lang="ru-RU" sz="3200" dirty="0" err="1" smtClean="0"/>
              <a:t>від</a:t>
            </a:r>
            <a:r>
              <a:rPr lang="ru-RU" sz="3200" dirty="0" smtClean="0"/>
              <a:t> </a:t>
            </a:r>
            <a:r>
              <a:rPr lang="ru-RU" sz="3200" dirty="0" err="1" smtClean="0"/>
              <a:t>шлунково-кишкового</a:t>
            </a:r>
            <a:r>
              <a:rPr lang="ru-RU" sz="3200" dirty="0" smtClean="0"/>
              <a:t> тракту до тканин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501008"/>
            <a:ext cx="3810000" cy="2381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159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7024744" cy="1143000"/>
          </a:xfrm>
        </p:spPr>
        <p:txBody>
          <a:bodyPr/>
          <a:lstStyle/>
          <a:p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Поживна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72816"/>
            <a:ext cx="8136904" cy="4248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/>
              <a:t>К</a:t>
            </a:r>
            <a:r>
              <a:rPr lang="ru-RU" sz="3200" dirty="0" smtClean="0"/>
              <a:t>ров </a:t>
            </a:r>
            <a:r>
              <a:rPr lang="ru-RU" sz="3200" dirty="0" err="1" smtClean="0"/>
              <a:t>розносить</a:t>
            </a:r>
            <a:r>
              <a:rPr lang="ru-RU" sz="3200" dirty="0" smtClean="0"/>
              <a:t> по </a:t>
            </a:r>
            <a:r>
              <a:rPr lang="ru-RU" sz="3200" dirty="0" err="1" smtClean="0"/>
              <a:t>тілу</a:t>
            </a:r>
            <a:r>
              <a:rPr lang="ru-RU" sz="3200" dirty="0" smtClean="0"/>
              <a:t> </a:t>
            </a:r>
            <a:r>
              <a:rPr lang="ru-RU" sz="3200" dirty="0" err="1" smtClean="0"/>
              <a:t>поживні</a:t>
            </a:r>
            <a:r>
              <a:rPr lang="ru-RU" sz="3200" dirty="0" smtClean="0"/>
              <a:t> </a:t>
            </a:r>
            <a:r>
              <a:rPr lang="ru-RU" sz="3200" dirty="0" err="1" smtClean="0"/>
              <a:t>речовини</a:t>
            </a:r>
            <a:r>
              <a:rPr lang="ru-RU" sz="3200" dirty="0" smtClean="0"/>
              <a:t> </a:t>
            </a:r>
            <a:r>
              <a:rPr lang="ru-RU" sz="3200" dirty="0" err="1" smtClean="0"/>
              <a:t>від</a:t>
            </a:r>
            <a:r>
              <a:rPr lang="ru-RU" sz="3200" dirty="0" smtClean="0"/>
              <a:t> кишечника </a:t>
            </a:r>
            <a:r>
              <a:rPr lang="ru-RU" sz="3200" dirty="0" err="1" smtClean="0"/>
              <a:t>або</a:t>
            </a:r>
            <a:r>
              <a:rPr lang="ru-RU" sz="3200" dirty="0" smtClean="0"/>
              <a:t> з </a:t>
            </a:r>
            <a:r>
              <a:rPr lang="ru-RU" sz="3200" dirty="0" err="1" smtClean="0"/>
              <a:t>місць</a:t>
            </a:r>
            <a:r>
              <a:rPr lang="ru-RU" sz="3200" dirty="0" smtClean="0"/>
              <a:t> </a:t>
            </a:r>
            <a:r>
              <a:rPr lang="ru-RU" sz="3200" dirty="0" err="1" smtClean="0"/>
              <a:t>їх</a:t>
            </a:r>
            <a:r>
              <a:rPr lang="ru-RU" sz="3200" dirty="0" smtClean="0"/>
              <a:t> </a:t>
            </a:r>
            <a:r>
              <a:rPr lang="ru-RU" sz="3200" dirty="0" err="1" smtClean="0"/>
              <a:t>накопичення</a:t>
            </a:r>
            <a:r>
              <a:rPr lang="ru-RU" sz="3200" dirty="0" smtClean="0"/>
              <a:t> (глюкозу з </a:t>
            </a:r>
            <a:r>
              <a:rPr lang="ru-RU" sz="3200" dirty="0" err="1" smtClean="0"/>
              <a:t>печінки</a:t>
            </a:r>
            <a:r>
              <a:rPr lang="ru-RU" sz="3200" dirty="0" smtClean="0"/>
              <a:t>). </a:t>
            </a:r>
            <a:endParaRPr lang="ru-RU" sz="32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473" y="4005064"/>
            <a:ext cx="3251473" cy="214530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85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7024744" cy="1143000"/>
          </a:xfrm>
        </p:spPr>
        <p:txBody>
          <a:bodyPr/>
          <a:lstStyle/>
          <a:p>
            <a:r>
              <a:rPr lang="ru-RU" b="1" dirty="0" err="1" smtClean="0">
                <a:solidFill>
                  <a:srgbClr val="002060"/>
                </a:solidFill>
              </a:rPr>
              <a:t>Видільна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916832"/>
            <a:ext cx="6777317" cy="3508977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sz="3200" dirty="0" err="1" smtClean="0"/>
              <a:t>полягає</a:t>
            </a:r>
            <a:r>
              <a:rPr lang="ru-RU" sz="3200" dirty="0" smtClean="0"/>
              <a:t> у </a:t>
            </a:r>
            <a:r>
              <a:rPr lang="ru-RU" sz="3200" dirty="0" err="1" smtClean="0"/>
              <a:t>видаленні</a:t>
            </a:r>
            <a:r>
              <a:rPr lang="ru-RU" sz="3200" dirty="0" smtClean="0"/>
              <a:t> з </a:t>
            </a:r>
            <a:r>
              <a:rPr lang="ru-RU" sz="3200" dirty="0" err="1" smtClean="0"/>
              <a:t>клітин</a:t>
            </a:r>
            <a:r>
              <a:rPr lang="ru-RU" sz="3200" dirty="0" smtClean="0"/>
              <a:t> та тканин </a:t>
            </a:r>
            <a:r>
              <a:rPr lang="ru-RU" sz="3200" dirty="0" err="1" smtClean="0"/>
              <a:t>організму</a:t>
            </a:r>
            <a:r>
              <a:rPr lang="ru-RU" sz="3200" dirty="0" smtClean="0"/>
              <a:t> </a:t>
            </a:r>
            <a:r>
              <a:rPr lang="ru-RU" sz="3200" dirty="0" err="1" smtClean="0"/>
              <a:t>кінцевих</a:t>
            </a:r>
            <a:r>
              <a:rPr lang="ru-RU" sz="3200" dirty="0" smtClean="0"/>
              <a:t> </a:t>
            </a:r>
            <a:r>
              <a:rPr lang="ru-RU" sz="3200" dirty="0" err="1" smtClean="0"/>
              <a:t>продуктів</a:t>
            </a:r>
            <a:r>
              <a:rPr lang="ru-RU" sz="3200" dirty="0" smtClean="0"/>
              <a:t> </a:t>
            </a:r>
            <a:r>
              <a:rPr lang="ru-RU" sz="3200" dirty="0" err="1" smtClean="0"/>
              <a:t>обміну</a:t>
            </a:r>
            <a:r>
              <a:rPr lang="ru-RU" sz="3200" dirty="0" smtClean="0"/>
              <a:t> </a:t>
            </a:r>
            <a:r>
              <a:rPr lang="ru-RU" sz="3200" dirty="0" err="1" smtClean="0"/>
              <a:t>речовин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789040"/>
            <a:ext cx="28575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499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7024744" cy="1143000"/>
          </a:xfrm>
        </p:spPr>
        <p:txBody>
          <a:bodyPr/>
          <a:lstStyle/>
          <a:p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</a:rPr>
              <a:t>Дихальна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844824"/>
            <a:ext cx="8064896" cy="39878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/>
              <a:t>П</a:t>
            </a:r>
            <a:r>
              <a:rPr lang="ru-RU" sz="3200" dirty="0" smtClean="0"/>
              <a:t>еренос </a:t>
            </a:r>
            <a:r>
              <a:rPr lang="ru-RU" sz="3200" dirty="0" err="1" smtClean="0"/>
              <a:t>кисню</a:t>
            </a:r>
            <a:r>
              <a:rPr lang="ru-RU" sz="3200" dirty="0" smtClean="0"/>
              <a:t> </a:t>
            </a:r>
            <a:r>
              <a:rPr lang="ru-RU" sz="3200" dirty="0" err="1" smtClean="0"/>
              <a:t>від</a:t>
            </a:r>
            <a:r>
              <a:rPr lang="ru-RU" sz="3200" dirty="0" smtClean="0"/>
              <a:t> </a:t>
            </a:r>
            <a:r>
              <a:rPr lang="ru-RU" sz="3200" dirty="0" err="1" smtClean="0"/>
              <a:t>легень</a:t>
            </a:r>
            <a:r>
              <a:rPr lang="ru-RU" sz="3200" dirty="0" smtClean="0"/>
              <a:t> до тканин та </a:t>
            </a:r>
            <a:r>
              <a:rPr lang="ru-RU" sz="3200" dirty="0" err="1" smtClean="0"/>
              <a:t>вуглекислого</a:t>
            </a:r>
            <a:r>
              <a:rPr lang="ru-RU" sz="3200" dirty="0" smtClean="0"/>
              <a:t> газу </a:t>
            </a:r>
            <a:r>
              <a:rPr lang="ru-RU" sz="3200" dirty="0" err="1" smtClean="0"/>
              <a:t>від</a:t>
            </a:r>
            <a:r>
              <a:rPr lang="ru-RU" sz="3200" dirty="0" smtClean="0"/>
              <a:t> тканин до </a:t>
            </a:r>
            <a:r>
              <a:rPr lang="ru-RU" sz="3200" dirty="0" err="1" smtClean="0"/>
              <a:t>легень</a:t>
            </a:r>
            <a:r>
              <a:rPr lang="ru-RU" sz="3200" dirty="0"/>
              <a:t>.</a:t>
            </a:r>
            <a:endParaRPr lang="ru-RU" sz="32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429000"/>
            <a:ext cx="3538364" cy="26537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064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7024744" cy="1143000"/>
          </a:xfrm>
        </p:spPr>
        <p:txBody>
          <a:bodyPr/>
          <a:lstStyle/>
          <a:p>
            <a:r>
              <a:rPr lang="ru-RU" b="1" dirty="0" err="1" smtClean="0"/>
              <a:t>Регуляторна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772816"/>
            <a:ext cx="7992888" cy="40598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/>
              <a:t>К</a:t>
            </a:r>
            <a:r>
              <a:rPr lang="ru-RU" sz="3200" dirty="0" smtClean="0"/>
              <a:t>ров </a:t>
            </a:r>
            <a:r>
              <a:rPr lang="ru-RU" sz="3200" dirty="0" err="1" smtClean="0"/>
              <a:t>розносить</a:t>
            </a:r>
            <a:r>
              <a:rPr lang="ru-RU" sz="3200" dirty="0" smtClean="0"/>
              <a:t> по </a:t>
            </a:r>
            <a:r>
              <a:rPr lang="ru-RU" sz="3200" dirty="0" err="1" smtClean="0"/>
              <a:t>організмові</a:t>
            </a:r>
            <a:r>
              <a:rPr lang="ru-RU" sz="3200" dirty="0" smtClean="0"/>
              <a:t> </a:t>
            </a:r>
            <a:r>
              <a:rPr lang="ru-RU" sz="3200" dirty="0" err="1" smtClean="0"/>
              <a:t>фізіологічно</a:t>
            </a:r>
            <a:r>
              <a:rPr lang="ru-RU" sz="3200" dirty="0" smtClean="0"/>
              <a:t> </a:t>
            </a:r>
            <a:r>
              <a:rPr lang="ru-RU" sz="3200" dirty="0" err="1" smtClean="0"/>
              <a:t>активні</a:t>
            </a:r>
            <a:r>
              <a:rPr lang="ru-RU" sz="3200" dirty="0" smtClean="0"/>
              <a:t> </a:t>
            </a:r>
            <a:r>
              <a:rPr lang="ru-RU" sz="3200" dirty="0" err="1" smtClean="0"/>
              <a:t>речовини</a:t>
            </a:r>
            <a:r>
              <a:rPr lang="ru-RU" sz="3200" dirty="0" smtClean="0"/>
              <a:t>, </a:t>
            </a:r>
            <a:r>
              <a:rPr lang="ru-RU" sz="3200" dirty="0" err="1" smtClean="0"/>
              <a:t>які</a:t>
            </a:r>
            <a:r>
              <a:rPr lang="ru-RU" sz="3200" dirty="0" smtClean="0"/>
              <a:t> </a:t>
            </a:r>
            <a:r>
              <a:rPr lang="ru-RU" sz="3200" dirty="0" err="1" smtClean="0"/>
              <a:t>регулюють</a:t>
            </a:r>
            <a:r>
              <a:rPr lang="ru-RU" sz="3200" dirty="0" smtClean="0"/>
              <a:t> та </a:t>
            </a:r>
            <a:r>
              <a:rPr lang="ru-RU" sz="3200" dirty="0" err="1" smtClean="0"/>
              <a:t>об'єднують</a:t>
            </a:r>
            <a:r>
              <a:rPr lang="ru-RU" sz="3200" dirty="0" smtClean="0"/>
              <a:t> </a:t>
            </a:r>
            <a:r>
              <a:rPr lang="ru-RU" sz="3200" dirty="0" err="1" smtClean="0"/>
              <a:t>діяльність</a:t>
            </a:r>
            <a:r>
              <a:rPr lang="ru-RU" sz="3200" dirty="0" smtClean="0"/>
              <a:t> </a:t>
            </a:r>
            <a:r>
              <a:rPr lang="ru-RU" sz="3200" dirty="0" err="1" smtClean="0"/>
              <a:t>різних</a:t>
            </a:r>
            <a:r>
              <a:rPr lang="ru-RU" sz="3200" dirty="0" smtClean="0"/>
              <a:t> </a:t>
            </a:r>
            <a:r>
              <a:rPr lang="ru-RU" sz="3200" dirty="0" err="1" smtClean="0"/>
              <a:t>органів</a:t>
            </a:r>
            <a:r>
              <a:rPr lang="ru-RU" sz="3200" dirty="0" smtClean="0"/>
              <a:t> та систем.</a:t>
            </a:r>
            <a:endParaRPr lang="ru-RU" sz="32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415261"/>
            <a:ext cx="2628900" cy="17430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355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7024744" cy="1143000"/>
          </a:xfrm>
        </p:spPr>
        <p:txBody>
          <a:bodyPr/>
          <a:lstStyle/>
          <a:p>
            <a:r>
              <a:rPr lang="ru-RU" b="1" dirty="0" err="1" smtClean="0">
                <a:solidFill>
                  <a:srgbClr val="0070C0"/>
                </a:solidFill>
              </a:rPr>
              <a:t>Терморегуляторна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772816"/>
            <a:ext cx="8064896" cy="40598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 err="1"/>
              <a:t>З</a:t>
            </a:r>
            <a:r>
              <a:rPr lang="ru-RU" sz="3200" dirty="0" err="1" smtClean="0"/>
              <a:t>береження</a:t>
            </a:r>
            <a:r>
              <a:rPr lang="ru-RU" sz="3200" dirty="0" smtClean="0"/>
              <a:t> </a:t>
            </a:r>
            <a:r>
              <a:rPr lang="ru-RU" sz="3200" dirty="0" err="1" smtClean="0"/>
              <a:t>сталості</a:t>
            </a:r>
            <a:r>
              <a:rPr lang="ru-RU" sz="3200" dirty="0" smtClean="0"/>
              <a:t> </a:t>
            </a:r>
            <a:r>
              <a:rPr lang="ru-RU" sz="3200" dirty="0" err="1" smtClean="0"/>
              <a:t>температури</a:t>
            </a:r>
            <a:r>
              <a:rPr lang="ru-RU" sz="3200" dirty="0" smtClean="0"/>
              <a:t> </a:t>
            </a:r>
            <a:r>
              <a:rPr lang="ru-RU" sz="3200" dirty="0" err="1" smtClean="0"/>
              <a:t>тіла</a:t>
            </a:r>
            <a:r>
              <a:rPr lang="ru-RU" sz="3200" dirty="0" smtClean="0"/>
              <a:t>. </a:t>
            </a:r>
            <a:r>
              <a:rPr lang="ru-RU" sz="3200" dirty="0" err="1" smtClean="0"/>
              <a:t>Ця</a:t>
            </a:r>
            <a:r>
              <a:rPr lang="ru-RU" sz="3200" dirty="0" smtClean="0"/>
              <a:t> </a:t>
            </a:r>
            <a:r>
              <a:rPr lang="ru-RU" sz="3200" dirty="0" err="1" smtClean="0"/>
              <a:t>функція</a:t>
            </a:r>
            <a:r>
              <a:rPr lang="ru-RU" sz="3200" dirty="0" smtClean="0"/>
              <a:t> </a:t>
            </a:r>
            <a:r>
              <a:rPr lang="ru-RU" sz="3200" dirty="0" err="1" smtClean="0"/>
              <a:t>здійснюється</a:t>
            </a:r>
            <a:r>
              <a:rPr lang="ru-RU" sz="3200" dirty="0" smtClean="0"/>
              <a:t> за </a:t>
            </a:r>
            <a:r>
              <a:rPr lang="ru-RU" sz="3200" dirty="0" err="1" smtClean="0"/>
              <a:t>рахунок</a:t>
            </a:r>
            <a:r>
              <a:rPr lang="ru-RU" sz="3200" dirty="0" smtClean="0"/>
              <a:t> </a:t>
            </a:r>
            <a:r>
              <a:rPr lang="ru-RU" sz="3200" dirty="0" err="1" smtClean="0"/>
              <a:t>фізичних</a:t>
            </a:r>
            <a:r>
              <a:rPr lang="ru-RU" sz="3200" dirty="0" smtClean="0"/>
              <a:t> </a:t>
            </a:r>
            <a:r>
              <a:rPr lang="ru-RU" sz="3200" dirty="0" err="1" smtClean="0"/>
              <a:t>властивостей</a:t>
            </a:r>
            <a:r>
              <a:rPr lang="ru-RU" sz="3200" dirty="0" smtClean="0"/>
              <a:t> води </a:t>
            </a:r>
            <a:r>
              <a:rPr lang="ru-RU" sz="3200" dirty="0" err="1" smtClean="0"/>
              <a:t>плазми</a:t>
            </a:r>
            <a:r>
              <a:rPr lang="ru-RU" sz="3200" dirty="0" smtClean="0"/>
              <a:t> </a:t>
            </a:r>
            <a:r>
              <a:rPr lang="ru-RU" sz="3200" dirty="0" err="1" smtClean="0"/>
              <a:t>крові</a:t>
            </a:r>
            <a:r>
              <a:rPr lang="ru-RU" sz="3200" dirty="0" smtClean="0"/>
              <a:t>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69290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7024744" cy="1143000"/>
          </a:xfrm>
        </p:spPr>
        <p:txBody>
          <a:bodyPr/>
          <a:lstStyle/>
          <a:p>
            <a:r>
              <a:rPr lang="ru-RU" b="1" dirty="0" err="1" smtClean="0">
                <a:solidFill>
                  <a:srgbClr val="7030A0"/>
                </a:solidFill>
              </a:rPr>
              <a:t>Захисна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772816"/>
            <a:ext cx="8064896" cy="40598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/>
              <a:t>— </a:t>
            </a:r>
            <a:r>
              <a:rPr lang="ru-RU" sz="3200" dirty="0" err="1" smtClean="0"/>
              <a:t>лейкоцити</a:t>
            </a:r>
            <a:r>
              <a:rPr lang="ru-RU" sz="3200" dirty="0" smtClean="0"/>
              <a:t> </a:t>
            </a:r>
            <a:r>
              <a:rPr lang="ru-RU" sz="3200" dirty="0" err="1" smtClean="0"/>
              <a:t>крові</a:t>
            </a:r>
            <a:r>
              <a:rPr lang="ru-RU" sz="3200" dirty="0" smtClean="0"/>
              <a:t> </a:t>
            </a:r>
            <a:r>
              <a:rPr lang="ru-RU" sz="3200" dirty="0" err="1" smtClean="0"/>
              <a:t>забезпечують</a:t>
            </a:r>
            <a:r>
              <a:rPr lang="ru-RU" sz="3200" dirty="0" smtClean="0"/>
              <a:t> фагоцитоз, а </a:t>
            </a:r>
            <a:r>
              <a:rPr lang="ru-RU" sz="3200" dirty="0" err="1" smtClean="0"/>
              <a:t>також</a:t>
            </a:r>
            <a:r>
              <a:rPr lang="ru-RU" sz="3200" dirty="0" smtClean="0"/>
              <a:t> </a:t>
            </a:r>
            <a:r>
              <a:rPr lang="ru-RU" sz="3200" dirty="0" err="1" smtClean="0"/>
              <a:t>виділення</a:t>
            </a:r>
            <a:r>
              <a:rPr lang="ru-RU" sz="3200" dirty="0" smtClean="0"/>
              <a:t> </a:t>
            </a:r>
            <a:r>
              <a:rPr lang="ru-RU" sz="3200" dirty="0" err="1" smtClean="0"/>
              <a:t>антитіл</a:t>
            </a:r>
            <a:r>
              <a:rPr lang="ru-RU" sz="3200" dirty="0" smtClean="0"/>
              <a:t> </a:t>
            </a:r>
            <a:r>
              <a:rPr lang="ru-RU" sz="3200" dirty="0" err="1" smtClean="0"/>
              <a:t>проти</a:t>
            </a:r>
            <a:r>
              <a:rPr lang="ru-RU" sz="3200" dirty="0" smtClean="0"/>
              <a:t> </a:t>
            </a:r>
            <a:r>
              <a:rPr lang="ru-RU" sz="3200" dirty="0" err="1" smtClean="0"/>
              <a:t>антигенів</a:t>
            </a:r>
            <a:r>
              <a:rPr lang="ru-RU" sz="3200" dirty="0" smtClean="0"/>
              <a:t>; </a:t>
            </a:r>
            <a:r>
              <a:rPr lang="ru-RU" sz="3200" dirty="0" err="1" smtClean="0"/>
              <a:t>здатність</a:t>
            </a:r>
            <a:r>
              <a:rPr lang="ru-RU" sz="3200" dirty="0" smtClean="0"/>
              <a:t> </a:t>
            </a:r>
            <a:r>
              <a:rPr lang="ru-RU" sz="3200" dirty="0" err="1" smtClean="0"/>
              <a:t>крові</a:t>
            </a:r>
            <a:r>
              <a:rPr lang="ru-RU" sz="3200" dirty="0" smtClean="0"/>
              <a:t> до </a:t>
            </a:r>
            <a:r>
              <a:rPr lang="ru-RU" sz="3200" dirty="0" err="1" smtClean="0"/>
              <a:t>згортання</a:t>
            </a:r>
            <a:r>
              <a:rPr lang="ru-RU" sz="3200" dirty="0" smtClean="0"/>
              <a:t>, </a:t>
            </a:r>
            <a:r>
              <a:rPr lang="ru-RU" sz="3200" dirty="0" err="1" smtClean="0"/>
              <a:t>внаслідок</a:t>
            </a:r>
            <a:r>
              <a:rPr lang="ru-RU" sz="3200" dirty="0" smtClean="0"/>
              <a:t> </a:t>
            </a:r>
            <a:r>
              <a:rPr lang="ru-RU" sz="3200" dirty="0" err="1" smtClean="0"/>
              <a:t>чого</a:t>
            </a:r>
            <a:r>
              <a:rPr lang="ru-RU" sz="3200" dirty="0" smtClean="0"/>
              <a:t> </a:t>
            </a:r>
            <a:r>
              <a:rPr lang="ru-RU" sz="3200" dirty="0" err="1" smtClean="0"/>
              <a:t>припиняється</a:t>
            </a:r>
            <a:r>
              <a:rPr lang="ru-RU" sz="3200" dirty="0" smtClean="0"/>
              <a:t> </a:t>
            </a:r>
            <a:r>
              <a:rPr lang="ru-RU" sz="3200" dirty="0" err="1" smtClean="0"/>
              <a:t>кровотеча</a:t>
            </a:r>
            <a:r>
              <a:rPr lang="ru-RU" sz="3200" dirty="0" smtClean="0"/>
              <a:t> (тромбоцит).</a:t>
            </a:r>
            <a:endParaRPr lang="ru-RU" sz="32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458415"/>
            <a:ext cx="2641476" cy="19811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738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7024744" cy="1143000"/>
          </a:xfrm>
        </p:spPr>
        <p:txBody>
          <a:bodyPr/>
          <a:lstStyle/>
          <a:p>
            <a:r>
              <a:rPr lang="ru-RU" b="1" dirty="0" err="1" smtClean="0">
                <a:solidFill>
                  <a:srgbClr val="00B050"/>
                </a:solidFill>
              </a:rPr>
              <a:t>Гомеостатична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44824"/>
            <a:ext cx="8136904" cy="39878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err="1" smtClean="0"/>
              <a:t>підтримання</a:t>
            </a:r>
            <a:r>
              <a:rPr lang="ru-RU" sz="3200" dirty="0" smtClean="0"/>
              <a:t> </a:t>
            </a:r>
            <a:r>
              <a:rPr lang="ru-RU" sz="3200" dirty="0" err="1" smtClean="0"/>
              <a:t>динамічної</a:t>
            </a:r>
            <a:r>
              <a:rPr lang="ru-RU" sz="3200" dirty="0" smtClean="0"/>
              <a:t> </a:t>
            </a:r>
            <a:r>
              <a:rPr lang="ru-RU" sz="3200" dirty="0" err="1" smtClean="0"/>
              <a:t>сталості</a:t>
            </a:r>
            <a:r>
              <a:rPr lang="ru-RU" sz="3200" dirty="0" smtClean="0"/>
              <a:t> </a:t>
            </a:r>
            <a:r>
              <a:rPr lang="ru-RU" sz="3200" dirty="0" err="1" smtClean="0"/>
              <a:t>внутрішнього</a:t>
            </a:r>
            <a:r>
              <a:rPr lang="ru-RU" sz="3200" dirty="0" smtClean="0"/>
              <a:t> </a:t>
            </a:r>
            <a:r>
              <a:rPr lang="ru-RU" sz="3200" dirty="0" err="1" smtClean="0"/>
              <a:t>середовища</a:t>
            </a:r>
            <a:r>
              <a:rPr lang="ru-RU" sz="3200" dirty="0" smtClean="0"/>
              <a:t> </a:t>
            </a:r>
            <a:r>
              <a:rPr lang="ru-RU" sz="3200" dirty="0" err="1" smtClean="0"/>
              <a:t>організму</a:t>
            </a:r>
            <a:r>
              <a:rPr lang="ru-RU" sz="3200" dirty="0" smtClean="0"/>
              <a:t>, гомеостазу).</a:t>
            </a:r>
            <a:endParaRPr lang="ru-RU" sz="32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122966"/>
            <a:ext cx="3826396" cy="286979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914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62</TotalTime>
  <Words>275</Words>
  <Application>Microsoft Office PowerPoint</Application>
  <PresentationFormat>Экран (4:3)</PresentationFormat>
  <Paragraphs>31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Остин</vt:lpstr>
      <vt:lpstr> Функції крові. Групи крові</vt:lpstr>
      <vt:lpstr>Транспортна</vt:lpstr>
      <vt:lpstr>Поживна</vt:lpstr>
      <vt:lpstr>Видільна </vt:lpstr>
      <vt:lpstr>Дихальна </vt:lpstr>
      <vt:lpstr>Регуляторна </vt:lpstr>
      <vt:lpstr>Терморегуляторна</vt:lpstr>
      <vt:lpstr>Захисна</vt:lpstr>
      <vt:lpstr>Гомеостатична</vt:lpstr>
      <vt:lpstr>Трофічна</vt:lpstr>
      <vt:lpstr>Групи крові</vt:lpstr>
      <vt:lpstr>Презентация PowerPoint</vt:lpstr>
      <vt:lpstr>0 (I) «Мисливець», і нею володіють від 40 до 50% всіх людей</vt:lpstr>
      <vt:lpstr>А (II) «Хлібороб», і нею володіють 30 – 40%</vt:lpstr>
      <vt:lpstr>В (III) «Кочівник», і нею володіють 10 – 20%</vt:lpstr>
      <vt:lpstr>АВ (IV) «Загадка», і нею володіють лише 5% людей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Функції крові. Групи крові</dc:title>
  <dc:creator>No access</dc:creator>
  <cp:lastModifiedBy>No access</cp:lastModifiedBy>
  <cp:revision>6</cp:revision>
  <dcterms:created xsi:type="dcterms:W3CDTF">2014-04-22T17:42:10Z</dcterms:created>
  <dcterms:modified xsi:type="dcterms:W3CDTF">2014-04-22T18:45:00Z</dcterms:modified>
</cp:coreProperties>
</file>