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842" y="-6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106E36-FD25-4E2D-B0AA-010F637433A0}" type="datetimeFigureOut">
              <a:rPr lang="ru-RU" smtClean="0"/>
              <a:pPr/>
              <a:t>03.06.2014</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5B106E36-FD25-4E2D-B0AA-010F637433A0}" type="datetimeFigureOut">
              <a:rPr lang="ru-RU" smtClean="0"/>
              <a:pPr/>
              <a:t>03.06.2014</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5B106E36-FD25-4E2D-B0AA-010F637433A0}" type="datetimeFigureOut">
              <a:rPr lang="ru-RU" smtClean="0"/>
              <a:pPr/>
              <a:t>03.06.2014</a:t>
            </a:fld>
            <a:endParaRPr lang="ru-RU"/>
          </a:p>
        </p:txBody>
      </p:sp>
      <p:sp>
        <p:nvSpPr>
          <p:cNvPr id="10" name="Номер слайда 9"/>
          <p:cNvSpPr>
            <a:spLocks noGrp="1"/>
          </p:cNvSpPr>
          <p:nvPr>
            <p:ph type="sldNum" sz="quarter" idx="16"/>
          </p:nvPr>
        </p:nvSpPr>
        <p:spPr/>
        <p:txBody>
          <a:bodyPr rtlCol="0"/>
          <a:lstStyle/>
          <a:p>
            <a:fld id="{725C68B6-61C2-468F-89AB-4B9F7531AA68}"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B106E36-FD25-4E2D-B0AA-010F637433A0}" type="datetimeFigureOut">
              <a:rPr lang="ru-RU" smtClean="0"/>
              <a:pPr/>
              <a:t>03.06.2014</a:t>
            </a:fld>
            <a:endParaRPr lang="ru-RU"/>
          </a:p>
        </p:txBody>
      </p:sp>
      <p:sp>
        <p:nvSpPr>
          <p:cNvPr id="12" name="Номер слайда 11"/>
          <p:cNvSpPr>
            <a:spLocks noGrp="1"/>
          </p:cNvSpPr>
          <p:nvPr>
            <p:ph type="sldNum" sz="quarter" idx="16"/>
          </p:nvPr>
        </p:nvSpPr>
        <p:spPr/>
        <p:txBody>
          <a:bodyPr rtlCol="0"/>
          <a:lstStyle/>
          <a:p>
            <a:fld id="{725C68B6-61C2-468F-89AB-4B9F7531AA68}"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03.06.2014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5B106E36-FD25-4E2D-B0AA-010F637433A0}" type="datetimeFigureOut">
              <a:rPr lang="ru-RU" smtClean="0"/>
              <a:pPr/>
              <a:t>03.06.2014</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106E36-FD25-4E2D-B0AA-010F637433A0}" type="datetimeFigureOut">
              <a:rPr lang="ru-RU" smtClean="0"/>
              <a:pPr/>
              <a:t>03.06.2014</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8.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slideLayout" Target="../slideLayouts/slideLayout6.xml"/><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t4_bacteriophages_targeting_e.coli_bacteria_600.jpg"/>
          <p:cNvPicPr>
            <a:picLocks noChangeAspect="1"/>
          </p:cNvPicPr>
          <p:nvPr/>
        </p:nvPicPr>
        <p:blipFill>
          <a:blip r:embed="rId2">
            <a:lum bright="10000" contrast="-10000"/>
          </a:blip>
          <a:stretch>
            <a:fillRect/>
          </a:stretch>
        </p:blipFill>
        <p:spPr>
          <a:xfrm>
            <a:off x="428596" y="214290"/>
            <a:ext cx="8340297" cy="5643602"/>
          </a:xfrm>
          <a:prstGeom prst="rect">
            <a:avLst/>
          </a:prstGeom>
          <a:effectLst>
            <a:softEdge rad="635000"/>
          </a:effectLst>
        </p:spPr>
      </p:pic>
      <p:sp>
        <p:nvSpPr>
          <p:cNvPr id="2" name="Заголовок 1"/>
          <p:cNvSpPr>
            <a:spLocks noGrp="1"/>
          </p:cNvSpPr>
          <p:nvPr>
            <p:ph type="ctrTitle"/>
          </p:nvPr>
        </p:nvSpPr>
        <p:spPr>
          <a:xfrm>
            <a:off x="1214414" y="4038600"/>
            <a:ext cx="7624786" cy="18288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sz="5400" b="1" cap="none"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8100" dir="2700000" algn="tl" rotWithShape="0">
                    <a:prstClr val="black">
                      <a:alpha val="40000"/>
                    </a:prstClr>
                  </a:outerShdw>
                </a:effectLst>
              </a:rPr>
              <a:t>Роль бактерій у природі та житті людини</a:t>
            </a:r>
            <a:endParaRPr lang="uk-UA" sz="54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8100" dir="2700000" algn="tl" rotWithShape="0">
                  <a:prstClr val="black">
                    <a:alpha val="40000"/>
                  </a:prstClr>
                </a:outerShdw>
              </a:effectLst>
            </a:endParaRPr>
          </a:p>
        </p:txBody>
      </p:sp>
      <p:sp>
        <p:nvSpPr>
          <p:cNvPr id="3" name="Подзаголовок 2"/>
          <p:cNvSpPr>
            <a:spLocks noGrp="1"/>
          </p:cNvSpPr>
          <p:nvPr>
            <p:ph type="subTitle" idx="1"/>
          </p:nvPr>
        </p:nvSpPr>
        <p:spPr/>
        <p:txBody>
          <a:bodyPr/>
          <a:lstStyle/>
          <a:p>
            <a:r>
              <a:rPr lang="uk-UA" dirty="0" smtClean="0"/>
              <a:t>Учня </a:t>
            </a:r>
            <a:r>
              <a:rPr lang="uk-UA" dirty="0" smtClean="0"/>
              <a:t>10 класу </a:t>
            </a:r>
            <a:r>
              <a:rPr lang="uk-UA" dirty="0" err="1" smtClean="0"/>
              <a:t>Новохацького</a:t>
            </a:r>
            <a:r>
              <a:rPr lang="uk-UA" dirty="0" smtClean="0"/>
              <a:t> Іллі</a:t>
            </a: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pic>
        <p:nvPicPr>
          <p:cNvPr id="5" name="Содержимое 4" descr="t4_bacteriophages_targeting_e.coli_bacteria_600.jpg"/>
          <p:cNvPicPr>
            <a:picLocks noGrp="1" noChangeAspect="1"/>
          </p:cNvPicPr>
          <p:nvPr>
            <p:ph sz="quarter" idx="1"/>
          </p:nvPr>
        </p:nvPicPr>
        <p:blipFill>
          <a:blip r:embed="rId2">
            <a:lum bright="30000" contrast="-30000"/>
          </a:blip>
          <a:srcRect b="13414"/>
          <a:stretch>
            <a:fillRect/>
          </a:stretch>
        </p:blipFill>
        <p:spPr>
          <a:xfrm>
            <a:off x="285720" y="1571612"/>
            <a:ext cx="8656982" cy="5072098"/>
          </a:xfrm>
          <a:effectLst>
            <a:softEdge rad="635000"/>
          </a:effectLst>
        </p:spPr>
      </p:pic>
      <p:sp>
        <p:nvSpPr>
          <p:cNvPr id="2" name="Заголовок 1"/>
          <p:cNvSpPr>
            <a:spLocks noGrp="1"/>
          </p:cNvSpPr>
          <p:nvPr>
            <p:ph type="title"/>
          </p:nvPr>
        </p:nvSpPr>
        <p:spPr>
          <a:xfrm>
            <a:off x="214282" y="357166"/>
            <a:ext cx="8763000" cy="990600"/>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rPr>
              <a:t>Яку роль прокаріоти відіграють у природі? </a:t>
            </a:r>
            <a:endParaRPr lang="uk-UA"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endParaRPr>
          </a:p>
        </p:txBody>
      </p:sp>
      <p:sp>
        <p:nvSpPr>
          <p:cNvPr id="4" name="Содержимое 3"/>
          <p:cNvSpPr>
            <a:spLocks noGrp="1"/>
          </p:cNvSpPr>
          <p:nvPr>
            <p:ph sz="quarter" idx="2"/>
          </p:nvPr>
        </p:nvSpPr>
        <p:spPr>
          <a:xfrm>
            <a:off x="2714612" y="1589567"/>
            <a:ext cx="6016489" cy="4572000"/>
          </a:xfrm>
        </p:spPr>
        <p:txBody>
          <a:bodyPr>
            <a:normAutofit fontScale="92500" lnSpcReduction="20000"/>
          </a:bodyPr>
          <a:lstStyle/>
          <a:p>
            <a:pPr algn="just">
              <a:buNone/>
            </a:pPr>
            <a:r>
              <a:rPr lang="uk-UA" sz="2600" dirty="0" smtClean="0">
                <a:effectLst>
                  <a:outerShdw blurRad="38100" dist="38100" dir="2700000" algn="tl">
                    <a:srgbClr val="000000">
                      <a:alpha val="43137"/>
                    </a:srgbClr>
                  </a:outerShdw>
                </a:effectLst>
              </a:rPr>
              <a:t>     Може, в це важко повірити, проте існування життя на нашій планеті багато в чому залежить від прокаріотів. Родючість ґрунту залежить насамперед від організмів, які там мешкають. Провідну роль у забезпеченні родючості ґрунту відіграють бактерії. Вони розкладають органічні речовини до неорганічних, які споживають рослини. Бактерії також створюють органічну речовину ґрунту. </a:t>
            </a:r>
            <a:r>
              <a:rPr lang="uk-UA" sz="2600" dirty="0" err="1" smtClean="0">
                <a:effectLst>
                  <a:outerShdw blurRad="38100" dist="38100" dir="2700000" algn="tl">
                    <a:srgbClr val="000000">
                      <a:alpha val="43137"/>
                    </a:srgbClr>
                  </a:outerShdw>
                </a:effectLst>
              </a:rPr>
              <a:t>Азотфіксуючі</a:t>
            </a:r>
            <a:r>
              <a:rPr lang="uk-UA" sz="2600" dirty="0" smtClean="0">
                <a:effectLst>
                  <a:outerShdw blurRad="38100" dist="38100" dir="2700000" algn="tl">
                    <a:srgbClr val="000000">
                      <a:alpha val="43137"/>
                    </a:srgbClr>
                  </a:outerShdw>
                </a:effectLst>
              </a:rPr>
              <a:t> бактерії та ціанобактерії здатні засвоювати азот повітря. Тим самим вони повертають його в ґрунт. А одна з таких груп - бульбочкові бактерії </a:t>
            </a:r>
            <a:r>
              <a:rPr lang="uk-UA" sz="2600" dirty="0" err="1" smtClean="0">
                <a:effectLst>
                  <a:outerShdw blurRad="38100" dist="38100" dir="2700000" algn="tl">
                    <a:srgbClr val="000000">
                      <a:alpha val="43137"/>
                    </a:srgbClr>
                  </a:outerShdw>
                </a:effectLst>
              </a:rPr>
              <a:t>-оселяється</a:t>
            </a:r>
            <a:r>
              <a:rPr lang="uk-UA" sz="2600" dirty="0" smtClean="0">
                <a:effectLst>
                  <a:outerShdw blurRad="38100" dist="38100" dir="2700000" algn="tl">
                    <a:srgbClr val="000000">
                      <a:alpha val="43137"/>
                    </a:srgbClr>
                  </a:outerShdw>
                </a:effectLst>
              </a:rPr>
              <a:t> на коренях деяких рослин.  </a:t>
            </a:r>
          </a:p>
          <a:p>
            <a:pPr>
              <a:buNone/>
            </a:pPr>
            <a:endParaRPr lang="uk-UA" dirty="0" smtClean="0"/>
          </a:p>
          <a:p>
            <a:endParaRPr lang="uk-UA" dirty="0"/>
          </a:p>
        </p:txBody>
      </p:sp>
      <p:pic>
        <p:nvPicPr>
          <p:cNvPr id="6" name="Рисунок 5" descr="Мал._215._Бульбочкові_бактерії_на_коренях_рослин.jpg"/>
          <p:cNvPicPr>
            <a:picLocks noChangeAspect="1"/>
          </p:cNvPicPr>
          <p:nvPr/>
        </p:nvPicPr>
        <p:blipFill>
          <a:blip r:embed="rId3"/>
          <a:stretch>
            <a:fillRect/>
          </a:stretch>
        </p:blipFill>
        <p:spPr>
          <a:xfrm>
            <a:off x="571472" y="2000240"/>
            <a:ext cx="2357454" cy="16261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prst="cross"/>
            <a:contourClr>
              <a:srgbClr val="FFFFFF"/>
            </a:contourClr>
          </a:sp3d>
        </p:spPr>
      </p:pic>
      <p:sp>
        <p:nvSpPr>
          <p:cNvPr id="7" name="TextBox 6"/>
          <p:cNvSpPr txBox="1"/>
          <p:nvPr/>
        </p:nvSpPr>
        <p:spPr>
          <a:xfrm>
            <a:off x="571472" y="3714752"/>
            <a:ext cx="2286016" cy="523220"/>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uk-UA" sz="1400" dirty="0" smtClean="0"/>
              <a:t>Бульбочкові бактерії на коренях рослин</a:t>
            </a:r>
            <a:endParaRPr lang="uk-UA" sz="1400" dirty="0"/>
          </a:p>
        </p:txBody>
      </p:sp>
      <p:pic>
        <p:nvPicPr>
          <p:cNvPr id="8" name="Рисунок 7" descr="r2.jpg"/>
          <p:cNvPicPr>
            <a:picLocks noChangeAspect="1"/>
          </p:cNvPicPr>
          <p:nvPr/>
        </p:nvPicPr>
        <p:blipFill>
          <a:blip r:embed="rId4"/>
          <a:stretch>
            <a:fillRect/>
          </a:stretch>
        </p:blipFill>
        <p:spPr>
          <a:xfrm>
            <a:off x="714348" y="4429132"/>
            <a:ext cx="2090738" cy="167653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prst="cross"/>
            <a:contourClr>
              <a:srgbClr val="C0C0C0"/>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t4_bacteriophages_targeting_e.coli_bacteria_600.jpg"/>
          <p:cNvPicPr>
            <a:picLocks noChangeAspect="1"/>
          </p:cNvPicPr>
          <p:nvPr/>
        </p:nvPicPr>
        <p:blipFill>
          <a:blip r:embed="rId2">
            <a:lum bright="30000" contrast="-30000"/>
          </a:blip>
          <a:srcRect l="20630" b="13414"/>
          <a:stretch>
            <a:fillRect/>
          </a:stretch>
        </p:blipFill>
        <p:spPr>
          <a:xfrm>
            <a:off x="2071670" y="1571612"/>
            <a:ext cx="6871032" cy="5072098"/>
          </a:xfrm>
          <a:prstGeom prst="rect">
            <a:avLst/>
          </a:prstGeom>
          <a:effectLst>
            <a:softEdge rad="635000"/>
          </a:effectLst>
        </p:spPr>
      </p:pic>
      <p:pic>
        <p:nvPicPr>
          <p:cNvPr id="7" name="Рисунок 6"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sz="32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rPr>
              <a:t>Які зв'язки виникають між бактеріями та іншими організмами? </a:t>
            </a:r>
            <a:endParaRPr lang="uk-UA"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endParaRPr>
          </a:p>
        </p:txBody>
      </p:sp>
      <p:sp>
        <p:nvSpPr>
          <p:cNvPr id="3" name="Текст 2"/>
          <p:cNvSpPr>
            <a:spLocks noGrp="1"/>
          </p:cNvSpPr>
          <p:nvPr>
            <p:ph type="body" idx="2"/>
          </p:nvPr>
        </p:nvSpPr>
        <p:spPr>
          <a:xfrm>
            <a:off x="428596" y="1857364"/>
            <a:ext cx="1781204" cy="4071966"/>
          </a:xfrm>
        </p:spPr>
        <p:txBody>
          <a:bodyPr>
            <a:normAutofit/>
          </a:bodyPr>
          <a:lstStyle/>
          <a:p>
            <a:pPr algn="ctr"/>
            <a:r>
              <a:rPr lang="uk-UA" sz="1400" dirty="0" smtClean="0"/>
              <a:t>Кишкова паличка</a:t>
            </a:r>
            <a:endParaRPr lang="uk-UA" sz="1400" dirty="0"/>
          </a:p>
        </p:txBody>
      </p:sp>
      <p:sp>
        <p:nvSpPr>
          <p:cNvPr id="4" name="Содержимое 3"/>
          <p:cNvSpPr>
            <a:spLocks noGrp="1"/>
          </p:cNvSpPr>
          <p:nvPr>
            <p:ph sz="quarter" idx="1"/>
          </p:nvPr>
        </p:nvSpPr>
        <p:spPr>
          <a:xfrm>
            <a:off x="2362200" y="1752600"/>
            <a:ext cx="6400800" cy="4748234"/>
          </a:xfrm>
        </p:spPr>
        <p:txBody>
          <a:bodyPr>
            <a:normAutofit fontScale="62500" lnSpcReduction="20000"/>
          </a:bodyPr>
          <a:lstStyle/>
          <a:p>
            <a:pPr algn="just">
              <a:buNone/>
            </a:pPr>
            <a:r>
              <a:rPr lang="uk-UA" dirty="0" smtClean="0">
                <a:effectLst>
                  <a:outerShdw blurRad="38100" dist="38100" dir="2700000" algn="tl">
                    <a:srgbClr val="000000">
                      <a:alpha val="43137"/>
                    </a:srgbClr>
                  </a:outerShdw>
                </a:effectLst>
              </a:rPr>
              <a:t>       Бактерії та ціанобактерії можуть оселятися в організмах інших істот. Між ними та організмом хазяїна виникають різні типи взаємозв'язків. Взаємокорисні - </a:t>
            </a:r>
            <a:r>
              <a:rPr lang="uk-UA" dirty="0" err="1" smtClean="0">
                <a:effectLst>
                  <a:outerShdw blurRad="38100" dist="38100" dir="2700000" algn="tl">
                    <a:srgbClr val="000000">
                      <a:alpha val="43137"/>
                    </a:srgbClr>
                  </a:outerShdw>
                </a:effectLst>
              </a:rPr>
              <a:t>мутуалістичні</a:t>
            </a:r>
            <a:r>
              <a:rPr lang="uk-UA" dirty="0" smtClean="0">
                <a:effectLst>
                  <a:outerShdw blurRad="38100" dist="38100" dir="2700000" algn="tl">
                    <a:srgbClr val="000000">
                      <a:alpha val="43137"/>
                    </a:srgbClr>
                  </a:outerShdw>
                </a:effectLst>
              </a:rPr>
              <a:t> - зв'язки виникають між бульбочковими бактеріями та бобовими рослинами. А в кишечнику людини живуть бактерії (наприклад, кишкова паличка), які сприяють процесам травлення, синтезують деякі вітаміни та перешкоджають діяльності хвороботворних мікроорганізмів. У разі надмірного застосування антибіотиків ці корисні бактерії гинуть, що погано впливає на здоров'я. Сама ж кишкова паличка в кишечнику людини постійно забезпечена поживними речовинами. У шлунку корів, овець, кіз, у кишечнику коней також живуть бактерії. Ці тварини споживають багату на клітковину рослинну їжу, але самостійно її перетравлювати не здатні. Цю функцію здійснюють бактерії. Отже, таке співжиття бактерій та травоїдних тварин взаємовигідне: бактерії допомагають тваринам перетравлювати та засвоювати їжу. З іншого боку, вони самі забезпечені поживними речовинами та захищені від несприятливих впливів довкілля.</a:t>
            </a:r>
          </a:p>
        </p:txBody>
      </p:sp>
      <p:pic>
        <p:nvPicPr>
          <p:cNvPr id="8" name="Рисунок 7" descr="383438964.jpg"/>
          <p:cNvPicPr>
            <a:picLocks noChangeAspect="1"/>
          </p:cNvPicPr>
          <p:nvPr/>
        </p:nvPicPr>
        <p:blipFill>
          <a:blip r:embed="rId3"/>
          <a:srcRect l="23496" r="18291"/>
          <a:stretch>
            <a:fillRect/>
          </a:stretch>
        </p:blipFill>
        <p:spPr>
          <a:xfrm>
            <a:off x="535754" y="3786190"/>
            <a:ext cx="1571635" cy="18743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Рисунок 8" descr="Мал._216._Кишкова_паличка.jpg"/>
          <p:cNvPicPr>
            <a:picLocks noChangeAspect="1"/>
          </p:cNvPicPr>
          <p:nvPr/>
        </p:nvPicPr>
        <p:blipFill>
          <a:blip r:embed="rId4"/>
          <a:stretch>
            <a:fillRect/>
          </a:stretch>
        </p:blipFill>
        <p:spPr>
          <a:xfrm>
            <a:off x="500034" y="2428868"/>
            <a:ext cx="1643074" cy="11693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pic>
        <p:nvPicPr>
          <p:cNvPr id="4" name="Рисунок 3"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rPr>
              <a:t>Чи всі бактерії корисні?</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endParaRPr>
          </a:p>
        </p:txBody>
      </p:sp>
      <p:pic>
        <p:nvPicPr>
          <p:cNvPr id="6" name="Содержимое 5" descr="trasporto-paziente.jpeg"/>
          <p:cNvPicPr>
            <a:picLocks noGrp="1" noChangeAspect="1"/>
          </p:cNvPicPr>
          <p:nvPr>
            <p:ph sz="quarter" idx="1"/>
          </p:nvPr>
        </p:nvPicPr>
        <p:blipFill>
          <a:blip r:embed="rId3"/>
          <a:stretch>
            <a:fillRect/>
          </a:stretch>
        </p:blipFill>
        <p:spPr>
          <a:xfrm>
            <a:off x="5429256" y="1928802"/>
            <a:ext cx="2922591" cy="182661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Прямоугольник 6"/>
          <p:cNvSpPr/>
          <p:nvPr/>
        </p:nvSpPr>
        <p:spPr>
          <a:xfrm>
            <a:off x="571472" y="1785927"/>
            <a:ext cx="4786346" cy="3970318"/>
          </a:xfrm>
          <a:prstGeom prst="rect">
            <a:avLst/>
          </a:prstGeom>
        </p:spPr>
        <p:txBody>
          <a:bodyPr wrap="square">
            <a:spAutoFit/>
          </a:bodyPr>
          <a:lstStyle/>
          <a:p>
            <a:pPr algn="just"/>
            <a:r>
              <a:rPr lang="uk-UA" dirty="0" smtClean="0">
                <a:effectLst>
                  <a:outerShdw blurRad="38100" dist="38100" dir="2700000" algn="tl">
                    <a:srgbClr val="000000">
                      <a:alpha val="43137"/>
                    </a:srgbClr>
                  </a:outerShdw>
                </a:effectLst>
              </a:rPr>
              <a:t>Проте не всі бактерії, які мешкають в організмі інших істот, приносять користь. Серед них є багато паразитичних видів. У людини бактерії спричиняють такі захворювання, як дифтерія, туберкульоз, ангіна, холера, дизентерія, тиф, чума, скарлатина, правець та багато інших. Свійські тварини можуть хворіти на сибірку, бруцельоз. Ці захворювання часто супроводжуються підвищенням температури, погіршенням самопочуття і потребують негайного лікування. Несвоєчасне звернення до лікаря та недотримання його порад може призвести до смерті хворої людини або тварини.</a:t>
            </a:r>
            <a:endParaRPr lang="uk-UA" dirty="0">
              <a:effectLst>
                <a:outerShdw blurRad="38100" dist="38100" dir="2700000" algn="tl">
                  <a:srgbClr val="000000">
                    <a:alpha val="43137"/>
                  </a:srgbClr>
                </a:outerShdw>
              </a:effectLst>
            </a:endParaRPr>
          </a:p>
        </p:txBody>
      </p:sp>
      <p:sp>
        <p:nvSpPr>
          <p:cNvPr id="8" name="Прямоугольник 7"/>
          <p:cNvSpPr/>
          <p:nvPr/>
        </p:nvSpPr>
        <p:spPr>
          <a:xfrm>
            <a:off x="5500694" y="3857628"/>
            <a:ext cx="3000364" cy="2031325"/>
          </a:xfrm>
          <a:prstGeom prst="rect">
            <a:avLst/>
          </a:prstGeom>
        </p:spPr>
        <p:txBody>
          <a:bodyPr wrap="square">
            <a:spAutoFit/>
          </a:bodyPr>
          <a:lstStyle/>
          <a:p>
            <a:r>
              <a:rPr lang="uk-UA" dirty="0" smtClean="0">
                <a:effectLst>
                  <a:outerShdw blurRad="38100" dist="38100" dir="2700000" algn="tl">
                    <a:srgbClr val="000000">
                      <a:alpha val="43137"/>
                    </a:srgbClr>
                  </a:outerShdw>
                </a:effectLst>
              </a:rPr>
              <a:t>Бактерії можуть спричинювати різноманітні захворювання рослин, на уражених органах яких з'являються плями, пухлини тощо, вони зрештою загнивають і відмирають.</a:t>
            </a:r>
            <a:endParaRPr lang="uk-U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pic>
        <p:nvPicPr>
          <p:cNvPr id="3" name="Рисунок 2"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rPr>
              <a:t>Як хвороботворні бактерії потрапляють в інший організм? </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60007" dist="310007" dir="7680000" sy="30000" kx="1300200" algn="ctr" rotWithShape="0">
                  <a:prstClr val="black">
                    <a:alpha val="32000"/>
                  </a:prstClr>
                </a:outerShdw>
              </a:effectLst>
            </a:endParaRPr>
          </a:p>
        </p:txBody>
      </p:sp>
      <p:sp>
        <p:nvSpPr>
          <p:cNvPr id="1026" name="Rectangle 2"/>
          <p:cNvSpPr>
            <a:spLocks noChangeArrowheads="1"/>
          </p:cNvSpPr>
          <p:nvPr/>
        </p:nvSpPr>
        <p:spPr bwMode="auto">
          <a:xfrm>
            <a:off x="714348" y="1928802"/>
            <a:ext cx="7929618"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16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В іншу істоту бактерії можуть проникати разом із їжею, водою, повітрям, через покриви тіла. Одним із найпоширеніших шляхів проникнення бактерій в організм людини є повітряно-краплинний. Під час кашлю та чхання хворих людей у повітря разом із дрібними краплинками рідини (слизу, слини) потрапляють мільйони бактеріальних клітин. Якщо поруч із хворою людиною перебуває здорова, клітини бактерій можуть потрапити до неї через органи дихання і спричинити захворювання. Ось чому для захисту дихальних шляхів слід користуватися захисними марлевими масками.</a:t>
            </a:r>
            <a:br>
              <a:rPr kumimoji="0" lang="uk-UA" sz="16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br>
            <a:r>
              <a:rPr kumimoji="0" lang="uk-UA" sz="16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Деякі хвороботворні бактерії, наприклад </a:t>
            </a:r>
            <a:r>
              <a:rPr kumimoji="0" lang="uk-UA" sz="1600" b="0" i="0" u="none" strike="noStrike" cap="none" normalizeH="0" baseline="0" dirty="0" err="1"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лептоспіри</a:t>
            </a:r>
            <a:r>
              <a:rPr kumimoji="0" lang="uk-UA" sz="16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 можуть потрапити в організм людини з водою. Це може статися під час купання у стоячих водоймах, забруднених органікою, або коли пити сиру воду з цих водойм. </a:t>
            </a:r>
            <a:r>
              <a:rPr kumimoji="0" lang="uk-UA" sz="1600" b="0" i="0" u="none" strike="noStrike" cap="none" normalizeH="0" baseline="0" dirty="0" err="1"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Лептоспіри</a:t>
            </a:r>
            <a:r>
              <a:rPr kumimoji="0" lang="uk-UA" sz="16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 з течією крові проникають у печінку, нирки та порушують роботу цих органів, спричинюючи крововиливи.</a:t>
            </a:r>
            <a:endParaRPr kumimoji="0" lang="uk-UA" sz="16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grpSp>
        <p:nvGrpSpPr>
          <p:cNvPr id="10" name="Группа 9"/>
          <p:cNvGrpSpPr/>
          <p:nvPr/>
        </p:nvGrpSpPr>
        <p:grpSpPr>
          <a:xfrm>
            <a:off x="785786" y="4786322"/>
            <a:ext cx="7807633" cy="1390589"/>
            <a:chOff x="714348" y="4714884"/>
            <a:chExt cx="8236261" cy="1571636"/>
          </a:xfrm>
        </p:grpSpPr>
        <p:pic>
          <p:nvPicPr>
            <p:cNvPr id="7" name="Рисунок 6" descr="Мал._217._Способи_потрапляння_хвороботворних_бактерій_в_організм_людини.jpg"/>
            <p:cNvPicPr>
              <a:picLocks noChangeAspect="1"/>
            </p:cNvPicPr>
            <p:nvPr/>
          </p:nvPicPr>
          <p:blipFill>
            <a:blip r:embed="rId3"/>
            <a:srcRect l="2846" t="7463" r="3225" b="10447"/>
            <a:stretch>
              <a:fillRect/>
            </a:stretch>
          </p:blipFill>
          <p:spPr>
            <a:xfrm>
              <a:off x="714348" y="4714884"/>
              <a:ext cx="4714908" cy="15716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Рисунок 7" descr="34841.gif"/>
            <p:cNvPicPr>
              <a:picLocks noChangeAspect="1"/>
            </p:cNvPicPr>
            <p:nvPr/>
          </p:nvPicPr>
          <p:blipFill>
            <a:blip r:embed="rId4"/>
            <a:stretch>
              <a:fillRect/>
            </a:stretch>
          </p:blipFill>
          <p:spPr>
            <a:xfrm>
              <a:off x="5429256" y="4714884"/>
              <a:ext cx="2285984" cy="15716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Рисунок 8" descr="5594_big.jpg"/>
            <p:cNvPicPr>
              <a:picLocks noChangeAspect="1"/>
            </p:cNvPicPr>
            <p:nvPr/>
          </p:nvPicPr>
          <p:blipFill>
            <a:blip r:embed="rId5"/>
            <a:srcRect l="6154" r="6153"/>
            <a:stretch>
              <a:fillRect/>
            </a:stretch>
          </p:blipFill>
          <p:spPr>
            <a:xfrm>
              <a:off x="7572396" y="4714884"/>
              <a:ext cx="1378213" cy="15716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pSp>
      <p:cxnSp>
        <p:nvCxnSpPr>
          <p:cNvPr id="12" name="Прямая соединительная линия 11"/>
          <p:cNvCxnSpPr/>
          <p:nvPr/>
        </p:nvCxnSpPr>
        <p:spPr>
          <a:xfrm rot="5400000">
            <a:off x="1857356" y="5500702"/>
            <a:ext cx="1428760" cy="1588"/>
          </a:xfrm>
          <a:prstGeom prst="line">
            <a:avLst/>
          </a:prstGeom>
          <a:ln>
            <a:solidFill>
              <a:schemeClr val="tx1"/>
            </a:solidFill>
          </a:ln>
          <a:scene3d>
            <a:camera prst="orthographicFront"/>
            <a:lightRig rig="threePt" dir="t"/>
          </a:scene3d>
          <a:sp3d>
            <a:bevelT/>
          </a:sp3d>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sp>
        <p:nvSpPr>
          <p:cNvPr id="11" name="Прямоугольник 10"/>
          <p:cNvSpPr/>
          <p:nvPr/>
        </p:nvSpPr>
        <p:spPr>
          <a:xfrm>
            <a:off x="6357950" y="4214818"/>
            <a:ext cx="2143140" cy="178595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uk-UA"/>
          </a:p>
        </p:txBody>
      </p:sp>
      <p:pic>
        <p:nvPicPr>
          <p:cNvPr id="4" name="Рисунок 3"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Як запобігти бактеріальним захворюванням?</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sz="quarter" idx="1"/>
          </p:nvPr>
        </p:nvSpPr>
        <p:spPr>
          <a:xfrm>
            <a:off x="2143108" y="1714488"/>
            <a:ext cx="6357982" cy="2928958"/>
          </a:xfrm>
        </p:spPr>
        <p:txBody>
          <a:bodyPr>
            <a:normAutofit fontScale="92500" lnSpcReduction="10000"/>
          </a:bodyPr>
          <a:lstStyle/>
          <a:p>
            <a:pPr algn="just">
              <a:lnSpc>
                <a:spcPct val="110000"/>
              </a:lnSpc>
              <a:buNone/>
            </a:pPr>
            <a:r>
              <a:rPr lang="uk-UA" sz="1800" dirty="0" smtClean="0">
                <a:effectLst>
                  <a:outerShdw blurRad="38100" dist="38100" dir="2700000" algn="tl">
                    <a:srgbClr val="000000">
                      <a:alpha val="43137"/>
                    </a:srgbClr>
                  </a:outerShdw>
                </a:effectLst>
              </a:rPr>
              <a:t>      Щоб запобігти поширенню хвороботворних бактерій, хворих людей та тварин потрібно ізолювати від здорових до моменту одужання. Ці заходи мають назву карантин. Інші заходи - це профілактичні щеплення, наприклад проти дифтерії, правця. У такому разі в організм людини чи тварини вводять убитих або послаблених збудників захворювання. Унаслідок цього в організмі формуються захисні реакції, які забезпечують </a:t>
            </a:r>
            <a:r>
              <a:rPr lang="uk-UA" sz="1800" dirty="0" err="1" smtClean="0">
                <a:effectLst>
                  <a:outerShdw blurRad="38100" dist="38100" dir="2700000" algn="tl">
                    <a:srgbClr val="000000">
                      <a:alpha val="43137"/>
                    </a:srgbClr>
                  </a:outerShdw>
                </a:effectLst>
              </a:rPr>
              <a:t>несприйнятність</a:t>
            </a:r>
            <a:r>
              <a:rPr lang="uk-UA" sz="1800" dirty="0" smtClean="0">
                <a:effectLst>
                  <a:outerShdw blurRad="38100" dist="38100" dir="2700000" algn="tl">
                    <a:srgbClr val="000000">
                      <a:alpha val="43137"/>
                    </a:srgbClr>
                  </a:outerShdw>
                </a:effectLst>
              </a:rPr>
              <a:t> до збудників захворювання впродовж тривалого часу або навіть усього життя.</a:t>
            </a:r>
            <a:br>
              <a:rPr lang="uk-UA" sz="1800" dirty="0" smtClean="0">
                <a:effectLst>
                  <a:outerShdw blurRad="38100" dist="38100" dir="2700000" algn="tl">
                    <a:srgbClr val="000000">
                      <a:alpha val="43137"/>
                    </a:srgbClr>
                  </a:outerShdw>
                </a:effectLst>
              </a:rPr>
            </a:br>
            <a:endParaRPr lang="uk-UA" sz="1800" dirty="0" smtClean="0">
              <a:effectLst>
                <a:outerShdw blurRad="38100" dist="38100" dir="2700000" algn="tl">
                  <a:srgbClr val="000000">
                    <a:alpha val="43137"/>
                  </a:srgbClr>
                </a:outerShdw>
              </a:effectLst>
            </a:endParaRPr>
          </a:p>
        </p:txBody>
      </p:sp>
      <p:pic>
        <p:nvPicPr>
          <p:cNvPr id="6" name="Рисунок 5" descr="519243802a66076c29619688ac41f61c30bb09bf.jpg"/>
          <p:cNvPicPr>
            <a:picLocks noChangeAspect="1"/>
          </p:cNvPicPr>
          <p:nvPr/>
        </p:nvPicPr>
        <p:blipFill>
          <a:blip r:embed="rId3"/>
          <a:srcRect t="4478"/>
          <a:stretch>
            <a:fillRect/>
          </a:stretch>
        </p:blipFill>
        <p:spPr>
          <a:xfrm>
            <a:off x="6429388" y="4357694"/>
            <a:ext cx="1994298" cy="1524000"/>
          </a:xfrm>
          <a:prstGeom prst="rect">
            <a:avLst/>
          </a:prstGeom>
        </p:spPr>
      </p:pic>
      <p:sp>
        <p:nvSpPr>
          <p:cNvPr id="9" name="Прямоугольник 8"/>
          <p:cNvSpPr/>
          <p:nvPr/>
        </p:nvSpPr>
        <p:spPr>
          <a:xfrm>
            <a:off x="500034" y="1643050"/>
            <a:ext cx="1857388" cy="4500594"/>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uk-UA"/>
          </a:p>
        </p:txBody>
      </p:sp>
      <p:pic>
        <p:nvPicPr>
          <p:cNvPr id="7" name="Рисунок 6" descr="kartinka00057(2).jpg"/>
          <p:cNvPicPr>
            <a:picLocks noChangeAspect="1"/>
          </p:cNvPicPr>
          <p:nvPr/>
        </p:nvPicPr>
        <p:blipFill>
          <a:blip r:embed="rId4"/>
          <a:stretch>
            <a:fillRect/>
          </a:stretch>
        </p:blipFill>
        <p:spPr>
          <a:xfrm>
            <a:off x="571472" y="4357694"/>
            <a:ext cx="1714512" cy="1714512"/>
          </a:xfrm>
          <a:prstGeom prst="rect">
            <a:avLst/>
          </a:prstGeom>
        </p:spPr>
      </p:pic>
      <p:pic>
        <p:nvPicPr>
          <p:cNvPr id="8" name="Рисунок 7" descr="zagartovuvannja-holodnoju-vodoju-01.jpg"/>
          <p:cNvPicPr>
            <a:picLocks noChangeAspect="1"/>
          </p:cNvPicPr>
          <p:nvPr/>
        </p:nvPicPr>
        <p:blipFill>
          <a:blip r:embed="rId5"/>
          <a:stretch>
            <a:fillRect/>
          </a:stretch>
        </p:blipFill>
        <p:spPr>
          <a:xfrm>
            <a:off x="571472" y="1714488"/>
            <a:ext cx="1714512" cy="2589628"/>
          </a:xfrm>
          <a:prstGeom prst="rect">
            <a:avLst/>
          </a:prstGeom>
        </p:spPr>
      </p:pic>
      <p:sp>
        <p:nvSpPr>
          <p:cNvPr id="10" name="Прямоугольник 9"/>
          <p:cNvSpPr/>
          <p:nvPr/>
        </p:nvSpPr>
        <p:spPr>
          <a:xfrm>
            <a:off x="2500298" y="4071942"/>
            <a:ext cx="3786214" cy="2308324"/>
          </a:xfrm>
          <a:prstGeom prst="rect">
            <a:avLst/>
          </a:prstGeom>
        </p:spPr>
        <p:txBody>
          <a:bodyPr wrap="square">
            <a:spAutoFit/>
          </a:bodyPr>
          <a:lstStyle/>
          <a:p>
            <a:pPr algn="just"/>
            <a:r>
              <a:rPr lang="uk-UA" dirty="0" smtClean="0">
                <a:effectLst>
                  <a:outerShdw blurRad="38100" dist="38100" dir="2700000" algn="tl">
                    <a:srgbClr val="000000">
                      <a:alpha val="43137"/>
                    </a:srgbClr>
                  </a:outerShdw>
                </a:effectLst>
              </a:rPr>
              <a:t>Щоб підвищити стійкість організму до збудників захворювань, слід регулярно вживати вітаміни, загартовуватися, споживати лише кип'ячену воду, правильно </a:t>
            </a:r>
            <a:r>
              <a:rPr lang="uk-UA" dirty="0" err="1" smtClean="0">
                <a:effectLst>
                  <a:outerShdw blurRad="38100" dist="38100" dir="2700000" algn="tl">
                    <a:srgbClr val="000000">
                      <a:alpha val="43137"/>
                    </a:srgbClr>
                  </a:outerShdw>
                </a:effectLst>
              </a:rPr>
              <a:t>кулінарно</a:t>
            </a:r>
            <a:r>
              <a:rPr lang="uk-UA" dirty="0" smtClean="0">
                <a:effectLst>
                  <a:outerShdw blurRad="38100" dist="38100" dir="2700000" algn="tl">
                    <a:srgbClr val="000000">
                      <a:alpha val="43137"/>
                    </a:srgbClr>
                  </a:outerShdw>
                </a:effectLst>
              </a:rPr>
              <a:t> оброблені харчові продукти, дотримуватись особистої гігієни.</a:t>
            </a:r>
            <a:endParaRPr lang="uk-U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pic>
        <p:nvPicPr>
          <p:cNvPr id="4" name="Рисунок 3"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Як людина використовує прокаріотів у своєму господарстві?</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sz="quarter" idx="1"/>
          </p:nvPr>
        </p:nvSpPr>
        <p:spPr>
          <a:xfrm>
            <a:off x="612648" y="1785926"/>
            <a:ext cx="5959616" cy="5072074"/>
          </a:xfrm>
        </p:spPr>
        <p:txBody>
          <a:bodyPr>
            <a:normAutofit fontScale="62500" lnSpcReduction="20000"/>
          </a:bodyPr>
          <a:lstStyle/>
          <a:p>
            <a:pPr algn="just">
              <a:buNone/>
            </a:pPr>
            <a:r>
              <a:rPr lang="uk-UA" dirty="0" smtClean="0">
                <a:effectLst>
                  <a:outerShdw blurRad="38100" dist="38100" dir="2700000" algn="tl">
                    <a:srgbClr val="000000">
                      <a:alpha val="43137"/>
                    </a:srgbClr>
                  </a:outerShdw>
                </a:effectLst>
              </a:rPr>
              <a:t>      З давніх-давен людина використовує здатність деяких бактерій спричиняти бродіння. За участі таких бактерій отримують кисломолочні продукти (кефір, сири, йогурти тощо), оцтову, масляну кислоти тощо. Застосовують певні групи бактерій і в мікробіологічній промисловості для отримання антибіотиків, вітамінів та деяких інших речовин. У сільському господарстві їх використовують для силосування зелених кормів для тварин.</a:t>
            </a:r>
            <a:br>
              <a:rPr lang="uk-UA" dirty="0" smtClean="0">
                <a:effectLst>
                  <a:outerShdw blurRad="38100" dist="38100" dir="2700000" algn="tl">
                    <a:srgbClr val="000000">
                      <a:alpha val="43137"/>
                    </a:srgbClr>
                  </a:outerShdw>
                </a:effectLst>
              </a:rPr>
            </a:br>
            <a:r>
              <a:rPr lang="uk-UA" dirty="0" smtClean="0">
                <a:effectLst>
                  <a:outerShdw blurRad="38100" dist="38100" dir="2700000" algn="tl">
                    <a:srgbClr val="000000">
                      <a:alpha val="43137"/>
                    </a:srgbClr>
                  </a:outerShdw>
                </a:effectLst>
              </a:rPr>
              <a:t>Здатність бактерій розкладати органічні рештки людина використовує для очищення забруднених водойм, а також побутових і промислових стоків. Крім того, підраховуючи кількість бактерій у воді, людина може визначити ступінь забрудненості водойми. Цей метод називають біологічною індикацією.</a:t>
            </a:r>
            <a:br>
              <a:rPr lang="uk-UA" dirty="0" smtClean="0">
                <a:effectLst>
                  <a:outerShdw blurRad="38100" dist="38100" dir="2700000" algn="tl">
                    <a:srgbClr val="000000">
                      <a:alpha val="43137"/>
                    </a:srgbClr>
                  </a:outerShdw>
                </a:effectLst>
              </a:rPr>
            </a:br>
            <a:r>
              <a:rPr lang="uk-UA" dirty="0" smtClean="0">
                <a:effectLst>
                  <a:outerShdw blurRad="38100" dist="38100" dir="2700000" algn="tl">
                    <a:srgbClr val="000000">
                      <a:alpha val="43137"/>
                    </a:srgbClr>
                  </a:outerShdw>
                </a:effectLst>
              </a:rPr>
              <a:t>За допомогою бактерій людина бореться зі шкідниками сільського та лісового господарств. Створені особливі бактеріальні препарати, які вражають лише певні шкідливі види і не зачіпають корисні.</a:t>
            </a:r>
          </a:p>
        </p:txBody>
      </p:sp>
      <p:sp>
        <p:nvSpPr>
          <p:cNvPr id="8" name="Прямоугольник 7"/>
          <p:cNvSpPr/>
          <p:nvPr/>
        </p:nvSpPr>
        <p:spPr>
          <a:xfrm>
            <a:off x="6643702" y="1785926"/>
            <a:ext cx="2071702" cy="428628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uk-UA"/>
          </a:p>
        </p:txBody>
      </p:sp>
      <p:pic>
        <p:nvPicPr>
          <p:cNvPr id="6" name="Рисунок 5" descr="1303582913_1271705514_kislomolochnye_produkty_ix_pishhevoe_i_dietichesko.jpg"/>
          <p:cNvPicPr>
            <a:picLocks noChangeAspect="1"/>
          </p:cNvPicPr>
          <p:nvPr/>
        </p:nvPicPr>
        <p:blipFill>
          <a:blip r:embed="rId3"/>
          <a:srcRect r="2761"/>
          <a:stretch>
            <a:fillRect/>
          </a:stretch>
        </p:blipFill>
        <p:spPr>
          <a:xfrm>
            <a:off x="6715140" y="3500438"/>
            <a:ext cx="1928826" cy="2500330"/>
          </a:xfrm>
          <a:prstGeom prst="rect">
            <a:avLst/>
          </a:prstGeom>
        </p:spPr>
      </p:pic>
      <p:pic>
        <p:nvPicPr>
          <p:cNvPr id="7" name="Рисунок 6" descr="kislomolochnii_produkt.jpeg"/>
          <p:cNvPicPr>
            <a:picLocks noChangeAspect="1"/>
          </p:cNvPicPr>
          <p:nvPr/>
        </p:nvPicPr>
        <p:blipFill>
          <a:blip r:embed="rId4"/>
          <a:srcRect r="5486"/>
          <a:stretch>
            <a:fillRect/>
          </a:stretch>
        </p:blipFill>
        <p:spPr>
          <a:xfrm>
            <a:off x="6715140" y="1857364"/>
            <a:ext cx="1928826" cy="153058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Якої шкоди бактерії можуть завдавати людині?</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sp>
        <p:nvSpPr>
          <p:cNvPr id="18433" name="Rectangle 1"/>
          <p:cNvSpPr>
            <a:spLocks noChangeArrowheads="1"/>
          </p:cNvSpPr>
          <p:nvPr/>
        </p:nvSpPr>
        <p:spPr bwMode="auto">
          <a:xfrm>
            <a:off x="642910" y="1785926"/>
            <a:ext cx="492922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Багато бактерій можуть не лише бути корисними, а й завдавати людині значної шкоди: псувати продукти харчування, різноманітні вироби тощо. Оселяючись у харчових продуктах, бактерії виробляють шкідливі речовини, які можуть отруїти організм людини або тварини. Наприклад, паличка ботулізму може розмножуватись у м'ясних та рослинних консервах. Тому під час консервування необхідно суворо дотримуватися технології цього процесу.</a:t>
            </a:r>
            <a:br>
              <a:rPr kumimoji="0" lang="uk-UA" sz="20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br>
            <a:r>
              <a:rPr kumimoji="0" lang="uk-UA" sz="20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Пам'ятайте! Здуті консерви споживати не слід, бо це може призвести до тяжкого отруєння.</a:t>
            </a:r>
            <a:endParaRPr kumimoji="0" lang="uk-UA"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8" name="Прямоугольник 7"/>
          <p:cNvSpPr/>
          <p:nvPr/>
        </p:nvSpPr>
        <p:spPr>
          <a:xfrm>
            <a:off x="5643570" y="1928802"/>
            <a:ext cx="3000396" cy="378621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uk-UA"/>
          </a:p>
        </p:txBody>
      </p:sp>
      <p:pic>
        <p:nvPicPr>
          <p:cNvPr id="7" name="Рисунок 6" descr="78101.jpg"/>
          <p:cNvPicPr>
            <a:picLocks noChangeAspect="1"/>
          </p:cNvPicPr>
          <p:nvPr/>
        </p:nvPicPr>
        <p:blipFill>
          <a:blip r:embed="rId3"/>
          <a:stretch>
            <a:fillRect/>
          </a:stretch>
        </p:blipFill>
        <p:spPr>
          <a:xfrm>
            <a:off x="5715008" y="2071678"/>
            <a:ext cx="2870379" cy="350046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t4_bacteriophages_targeting_e.coli_bacteria_600.jpg"/>
          <p:cNvPicPr>
            <a:picLocks noChangeAspect="1"/>
          </p:cNvPicPr>
          <p:nvPr/>
        </p:nvPicPr>
        <p:blipFill>
          <a:blip r:embed="rId2">
            <a:lum bright="30000" contrast="-30000"/>
          </a:blip>
          <a:srcRect b="13414"/>
          <a:stretch>
            <a:fillRect/>
          </a:stretch>
        </p:blipFill>
        <p:spPr>
          <a:xfrm>
            <a:off x="285720" y="1571612"/>
            <a:ext cx="8656982" cy="5072098"/>
          </a:xfrm>
          <a:prstGeom prst="rect">
            <a:avLst/>
          </a:prstGeom>
          <a:effectLst>
            <a:softEdge rad="635000"/>
          </a:effectLst>
        </p:spPr>
      </p:pic>
      <p:pic>
        <p:nvPicPr>
          <p:cNvPr id="4" name="Рисунок 3" descr="t4_bacteriophages_targeting_e.coli_bacteria_600.jpg"/>
          <p:cNvPicPr>
            <a:picLocks noChangeAspect="1"/>
          </p:cNvPicPr>
          <p:nvPr/>
        </p:nvPicPr>
        <p:blipFill>
          <a:blip r:embed="rId2"/>
          <a:srcRect t="13054" b="61084"/>
          <a:stretch>
            <a:fillRect/>
          </a:stretch>
        </p:blipFill>
        <p:spPr>
          <a:xfrm>
            <a:off x="-428660" y="0"/>
            <a:ext cx="10205222" cy="1571612"/>
          </a:xfrm>
          <a:prstGeom prst="rect">
            <a:avLst/>
          </a:prstGeom>
          <a:effectLst>
            <a:softEdge rad="635000"/>
          </a:effectLst>
        </p:spPr>
      </p:pic>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uk-U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Яку шкоду несуть бактерії?</a:t>
            </a:r>
            <a:endParaRPr lang="uk-UA"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1505" name="Rectangle 1"/>
          <p:cNvSpPr>
            <a:spLocks noChangeArrowheads="1"/>
          </p:cNvSpPr>
          <p:nvPr/>
        </p:nvSpPr>
        <p:spPr bwMode="auto">
          <a:xfrm>
            <a:off x="3786182" y="1785926"/>
            <a:ext cx="4786314"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200" b="0"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Улітку ви всі помічали, що поверхня води неглибоких водойм, які добре прогріваються, часто вкрита зеленкувато-сизуватою плівкою. Це явище дістало назву «цвітіння» води. Воно зумовлене масовим розмноженням ціанобактерій. Виділяючи отруйні речовини, вони можуть спричинювати загибель мешканців водойм. Вода з таких водойм непридатна для пиття, а купання в ній може спричинити різні захворювання чи алергічні реакції.</a:t>
            </a:r>
            <a:endParaRPr kumimoji="0" lang="uk-UA"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9" name="Прямоугольник 8"/>
          <p:cNvSpPr/>
          <p:nvPr/>
        </p:nvSpPr>
        <p:spPr>
          <a:xfrm>
            <a:off x="714348" y="1714488"/>
            <a:ext cx="2714644" cy="471490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uk-UA"/>
          </a:p>
        </p:txBody>
      </p:sp>
      <p:grpSp>
        <p:nvGrpSpPr>
          <p:cNvPr id="8" name="Группа 7"/>
          <p:cNvGrpSpPr/>
          <p:nvPr/>
        </p:nvGrpSpPr>
        <p:grpSpPr>
          <a:xfrm>
            <a:off x="857224" y="1857363"/>
            <a:ext cx="2428892" cy="4383061"/>
            <a:chOff x="857224" y="1857364"/>
            <a:chExt cx="2095500" cy="3781438"/>
          </a:xfrm>
        </p:grpSpPr>
        <p:pic>
          <p:nvPicPr>
            <p:cNvPr id="6" name="Рисунок 5" descr="bakterii.jpg"/>
            <p:cNvPicPr>
              <a:picLocks noChangeAspect="1"/>
            </p:cNvPicPr>
            <p:nvPr/>
          </p:nvPicPr>
          <p:blipFill>
            <a:blip r:embed="rId3"/>
            <a:stretch>
              <a:fillRect/>
            </a:stretch>
          </p:blipFill>
          <p:spPr>
            <a:xfrm>
              <a:off x="869123" y="4286256"/>
              <a:ext cx="2071702" cy="1352546"/>
            </a:xfrm>
            <a:prstGeom prst="rect">
              <a:avLst/>
            </a:prstGeom>
          </p:spPr>
        </p:pic>
        <p:pic>
          <p:nvPicPr>
            <p:cNvPr id="7" name="Рисунок 6" descr="220px-Water_blooms.JPG"/>
            <p:cNvPicPr>
              <a:picLocks noChangeAspect="1"/>
            </p:cNvPicPr>
            <p:nvPr/>
          </p:nvPicPr>
          <p:blipFill>
            <a:blip r:embed="rId4"/>
            <a:srcRect b="18088"/>
            <a:stretch>
              <a:fillRect/>
            </a:stretch>
          </p:blipFill>
          <p:spPr>
            <a:xfrm>
              <a:off x="857224" y="1857364"/>
              <a:ext cx="2095500" cy="2286016"/>
            </a:xfrm>
            <a:prstGeom prst="rect">
              <a:avLst/>
            </a:prstGeom>
          </p:spPr>
        </p:pic>
      </p:gr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76</TotalTime>
  <Words>607</Words>
  <Application>Microsoft Office PowerPoint</Application>
  <PresentationFormat>Экран (4:3)</PresentationFormat>
  <Paragraphs>22</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Обычная</vt:lpstr>
      <vt:lpstr>Роль бактерій у природі та житті людини</vt:lpstr>
      <vt:lpstr>Яку роль прокаріоти відіграють у природі? </vt:lpstr>
      <vt:lpstr>Які зв'язки виникають між бактеріями та іншими організмами? </vt:lpstr>
      <vt:lpstr>Чи всі бактерії корисні?</vt:lpstr>
      <vt:lpstr>Як хвороботворні бактерії потрапляють в інший організм? </vt:lpstr>
      <vt:lpstr>Як запобігти бактеріальним захворюванням?</vt:lpstr>
      <vt:lpstr>Як людина використовує прокаріотів у своєму господарстві?</vt:lpstr>
      <vt:lpstr>Якої шкоди бактерії можуть завдавати людині?</vt:lpstr>
      <vt:lpstr>Яку шкоду несуть бактерії?</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Роль бактерій у природі та житті людини</dc:title>
  <dc:creator>MEGApixel</dc:creator>
  <cp:lastModifiedBy>Qwerty</cp:lastModifiedBy>
  <cp:revision>10</cp:revision>
  <dcterms:created xsi:type="dcterms:W3CDTF">2013-04-06T17:11:21Z</dcterms:created>
  <dcterms:modified xsi:type="dcterms:W3CDTF">2014-06-03T18:52:27Z</dcterms:modified>
</cp:coreProperties>
</file>